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media/image113.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46.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54.jpg" ContentType="image/jpg"/>
  <Override PartName="/ppt/media/image158.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53" r:id="rId5"/>
    <p:sldMasterId id="2147483800" r:id="rId6"/>
    <p:sldMasterId id="2147483832" r:id="rId7"/>
    <p:sldMasterId id="2147483856" r:id="rId8"/>
    <p:sldMasterId id="2147483691" r:id="rId9"/>
    <p:sldMasterId id="2147483648" r:id="rId10"/>
    <p:sldMasterId id="2147483660" r:id="rId11"/>
  </p:sldMasterIdLst>
  <p:notesMasterIdLst>
    <p:notesMasterId r:id="rId65"/>
  </p:notesMasterIdLst>
  <p:sldIdLst>
    <p:sldId id="256" r:id="rId12"/>
    <p:sldId id="372" r:id="rId13"/>
    <p:sldId id="11811" r:id="rId14"/>
    <p:sldId id="345" r:id="rId15"/>
    <p:sldId id="346" r:id="rId16"/>
    <p:sldId id="347" r:id="rId17"/>
    <p:sldId id="348" r:id="rId18"/>
    <p:sldId id="1592" r:id="rId19"/>
    <p:sldId id="350" r:id="rId20"/>
    <p:sldId id="351" r:id="rId21"/>
    <p:sldId id="352" r:id="rId22"/>
    <p:sldId id="353" r:id="rId23"/>
    <p:sldId id="354" r:id="rId24"/>
    <p:sldId id="355" r:id="rId25"/>
    <p:sldId id="356" r:id="rId26"/>
    <p:sldId id="357" r:id="rId27"/>
    <p:sldId id="358" r:id="rId28"/>
    <p:sldId id="359" r:id="rId29"/>
    <p:sldId id="360" r:id="rId30"/>
    <p:sldId id="337" r:id="rId31"/>
    <p:sldId id="362" r:id="rId32"/>
    <p:sldId id="363" r:id="rId33"/>
    <p:sldId id="364" r:id="rId34"/>
    <p:sldId id="365" r:id="rId35"/>
    <p:sldId id="366" r:id="rId36"/>
    <p:sldId id="367" r:id="rId37"/>
    <p:sldId id="368" r:id="rId38"/>
    <p:sldId id="369" r:id="rId39"/>
    <p:sldId id="370" r:id="rId40"/>
    <p:sldId id="342" r:id="rId41"/>
    <p:sldId id="286" r:id="rId42"/>
    <p:sldId id="380" r:id="rId43"/>
    <p:sldId id="381" r:id="rId44"/>
    <p:sldId id="382" r:id="rId45"/>
    <p:sldId id="383" r:id="rId46"/>
    <p:sldId id="384" r:id="rId47"/>
    <p:sldId id="385" r:id="rId48"/>
    <p:sldId id="386" r:id="rId49"/>
    <p:sldId id="387" r:id="rId50"/>
    <p:sldId id="388" r:id="rId51"/>
    <p:sldId id="389" r:id="rId52"/>
    <p:sldId id="390" r:id="rId53"/>
    <p:sldId id="2545" r:id="rId54"/>
    <p:sldId id="343" r:id="rId55"/>
    <p:sldId id="373" r:id="rId56"/>
    <p:sldId id="374" r:id="rId57"/>
    <p:sldId id="375" r:id="rId58"/>
    <p:sldId id="376" r:id="rId59"/>
    <p:sldId id="377" r:id="rId60"/>
    <p:sldId id="378" r:id="rId61"/>
    <p:sldId id="314" r:id="rId62"/>
    <p:sldId id="310" r:id="rId63"/>
    <p:sldId id="25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AD9860-0C37-4396-9303-98C8ADDC1A0E}">
          <p14:sldIdLst>
            <p14:sldId id="256"/>
            <p14:sldId id="372"/>
            <p14:sldId id="11811"/>
            <p14:sldId id="345"/>
            <p14:sldId id="346"/>
            <p14:sldId id="347"/>
            <p14:sldId id="348"/>
            <p14:sldId id="1592"/>
            <p14:sldId id="350"/>
            <p14:sldId id="351"/>
            <p14:sldId id="352"/>
            <p14:sldId id="353"/>
            <p14:sldId id="354"/>
            <p14:sldId id="355"/>
            <p14:sldId id="356"/>
            <p14:sldId id="357"/>
            <p14:sldId id="358"/>
            <p14:sldId id="359"/>
            <p14:sldId id="360"/>
            <p14:sldId id="337"/>
            <p14:sldId id="362"/>
            <p14:sldId id="363"/>
            <p14:sldId id="364"/>
            <p14:sldId id="365"/>
            <p14:sldId id="366"/>
            <p14:sldId id="367"/>
            <p14:sldId id="368"/>
            <p14:sldId id="369"/>
            <p14:sldId id="370"/>
            <p14:sldId id="342"/>
            <p14:sldId id="286"/>
            <p14:sldId id="380"/>
            <p14:sldId id="381"/>
            <p14:sldId id="382"/>
            <p14:sldId id="383"/>
            <p14:sldId id="384"/>
            <p14:sldId id="385"/>
            <p14:sldId id="386"/>
            <p14:sldId id="387"/>
            <p14:sldId id="388"/>
            <p14:sldId id="389"/>
            <p14:sldId id="390"/>
            <p14:sldId id="2545"/>
            <p14:sldId id="343"/>
            <p14:sldId id="373"/>
            <p14:sldId id="374"/>
            <p14:sldId id="375"/>
            <p14:sldId id="376"/>
            <p14:sldId id="377"/>
            <p14:sldId id="378"/>
            <p14:sldId id="314"/>
            <p14:sldId id="310"/>
            <p14:sldId id="2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6B30"/>
    <a:srgbClr val="1C3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983FB9-FAB5-4277-978F-65C1BCD43C92}" v="21" dt="2023-05-26T17:13:35.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168CCA-94D9-4DC7-AF4D-4121DA34C6C3}"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54EEF-6551-4109-BDAA-ECC5A309BE76}" type="slidenum">
              <a:rPr lang="en-US" smtClean="0"/>
              <a:t>‹#›</a:t>
            </a:fld>
            <a:endParaRPr lang="en-US"/>
          </a:p>
        </p:txBody>
      </p:sp>
    </p:spTree>
    <p:extLst>
      <p:ext uri="{BB962C8B-B14F-4D97-AF65-F5344CB8AC3E}">
        <p14:creationId xmlns:p14="http://schemas.microsoft.com/office/powerpoint/2010/main" val="357039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a:latin typeface="Calibri" panose="020F0502020204030204" pitchFamily="34" charset="0"/>
                <a:ea typeface="Calibri" panose="020F0502020204030204" pitchFamily="34" charset="0"/>
              </a:rPr>
              <a:t>Vertical: Operational Advisory</a:t>
            </a:r>
            <a:br>
              <a:rPr lang="en-US" sz="1900">
                <a:latin typeface="Calibri" panose="020F0502020204030204" pitchFamily="34" charset="0"/>
                <a:ea typeface="Calibri" panose="020F0502020204030204" pitchFamily="34" charset="0"/>
              </a:rPr>
            </a:br>
            <a:r>
              <a:rPr lang="en-US" sz="1900">
                <a:latin typeface="Calibri" panose="020F0502020204030204" pitchFamily="34" charset="0"/>
                <a:ea typeface="Calibri" panose="020F0502020204030204" pitchFamily="34" charset="0"/>
              </a:rPr>
              <a:t>Project Type: Organizational CMA</a:t>
            </a:r>
            <a:br>
              <a:rPr lang="en-US" sz="1900">
                <a:latin typeface="Calibri" panose="020F0502020204030204" pitchFamily="34" charset="0"/>
                <a:ea typeface="Calibri" panose="020F0502020204030204" pitchFamily="34" charset="0"/>
              </a:rPr>
            </a:br>
            <a:r>
              <a:rPr lang="en-US" sz="1900">
                <a:latin typeface="Calibri" panose="020F0502020204030204" pitchFamily="34" charset="0"/>
                <a:ea typeface="Calibri" panose="020F0502020204030204" pitchFamily="34" charset="0"/>
              </a:rPr>
              <a:t>Qual/Results: </a:t>
            </a:r>
            <a:r>
              <a:rPr lang="en-US" sz="1900" err="1">
                <a:latin typeface="Calibri" panose="020F0502020204030204" pitchFamily="34" charset="0"/>
                <a:ea typeface="Calibri" panose="020F0502020204030204" pitchFamily="34" charset="0"/>
              </a:rPr>
              <a:t>ANBTx</a:t>
            </a:r>
            <a:r>
              <a:rPr lang="en-US" sz="1900">
                <a:latin typeface="Calibri" panose="020F0502020204030204" pitchFamily="34" charset="0"/>
                <a:ea typeface="Calibri" panose="020F0502020204030204" pitchFamily="34" charset="0"/>
              </a:rPr>
              <a:t> - SRM identified 150+ key initiatives to close the gap between the current state and desired state capability maturities, based on deep dives into bank structure, strategy, goals, ambitions, business capability maturity levels, and corporate roadmap. Following the initial assessment, SRM supported implementation of a number of the identified high-priorities initiatives, including developing a Technology Strategy, a Finance &amp; Accounting Strategy, and a Succession Plan.</a:t>
            </a:r>
          </a:p>
          <a:p>
            <a:endParaRPr lang="en-US"/>
          </a:p>
        </p:txBody>
      </p:sp>
      <p:sp>
        <p:nvSpPr>
          <p:cNvPr id="4" name="Slide Number Placeholder 3"/>
          <p:cNvSpPr>
            <a:spLocks noGrp="1"/>
          </p:cNvSpPr>
          <p:nvPr>
            <p:ph type="sldNum" sz="quarter" idx="5"/>
          </p:nvPr>
        </p:nvSpPr>
        <p:spPr/>
        <p:txBody>
          <a:bodyPr/>
          <a:lstStyle/>
          <a:p>
            <a:fld id="{C539FA3D-37AE-AF46-9DF7-3E68EA21866E}" type="slidenum">
              <a:rPr lang="en-US" smtClean="0"/>
              <a:t>23</a:t>
            </a:fld>
            <a:endParaRPr lang="en-US"/>
          </a:p>
        </p:txBody>
      </p:sp>
    </p:spTree>
    <p:extLst>
      <p:ext uri="{BB962C8B-B14F-4D97-AF65-F5344CB8AC3E}">
        <p14:creationId xmlns:p14="http://schemas.microsoft.com/office/powerpoint/2010/main" val="14618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a:latin typeface="Calibri" panose="020F0502020204030204" pitchFamily="34" charset="0"/>
                <a:ea typeface="Calibri" panose="020F0502020204030204" pitchFamily="34" charset="0"/>
              </a:rPr>
              <a:t>Vertical: Operational Advisory</a:t>
            </a:r>
            <a:br>
              <a:rPr lang="en-US" sz="1900">
                <a:latin typeface="Calibri" panose="020F0502020204030204" pitchFamily="34" charset="0"/>
                <a:ea typeface="Calibri" panose="020F0502020204030204" pitchFamily="34" charset="0"/>
              </a:rPr>
            </a:br>
            <a:r>
              <a:rPr lang="en-US" sz="1900">
                <a:latin typeface="Calibri" panose="020F0502020204030204" pitchFamily="34" charset="0"/>
                <a:ea typeface="Calibri" panose="020F0502020204030204" pitchFamily="34" charset="0"/>
              </a:rPr>
              <a:t>Project Type: Organizational CMA</a:t>
            </a:r>
            <a:br>
              <a:rPr lang="en-US" sz="1900">
                <a:latin typeface="Calibri" panose="020F0502020204030204" pitchFamily="34" charset="0"/>
                <a:ea typeface="Calibri" panose="020F0502020204030204" pitchFamily="34" charset="0"/>
              </a:rPr>
            </a:br>
            <a:r>
              <a:rPr lang="en-US" sz="1900">
                <a:latin typeface="Calibri" panose="020F0502020204030204" pitchFamily="34" charset="0"/>
                <a:ea typeface="Calibri" panose="020F0502020204030204" pitchFamily="34" charset="0"/>
              </a:rPr>
              <a:t>Qual/Results: </a:t>
            </a:r>
            <a:r>
              <a:rPr lang="en-US" sz="1900" err="1">
                <a:latin typeface="Calibri" panose="020F0502020204030204" pitchFamily="34" charset="0"/>
                <a:ea typeface="Calibri" panose="020F0502020204030204" pitchFamily="34" charset="0"/>
              </a:rPr>
              <a:t>ANBTx</a:t>
            </a:r>
            <a:r>
              <a:rPr lang="en-US" sz="1900">
                <a:latin typeface="Calibri" panose="020F0502020204030204" pitchFamily="34" charset="0"/>
                <a:ea typeface="Calibri" panose="020F0502020204030204" pitchFamily="34" charset="0"/>
              </a:rPr>
              <a:t> - SRM identified 150+ key initiatives to close the gap between the current state and desired state capability maturities, based on deep dives into bank structure, strategy, goals, ambitions, business capability maturity levels, and corporate roadmap. Following the initial assessment, SRM supported implementation of a number of the identified high-priorities initiatives, including developing a Technology Strategy, a Finance &amp; Accounting Strategy, and a Succession Plan.</a:t>
            </a:r>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C539FA3D-37AE-AF46-9DF7-3E68EA21866E}" type="slidenum">
              <a:rPr kumimoji="0" lang="en-US" sz="1200" b="0" i="0" u="none" strike="noStrike" kern="1200" cap="none" spc="0" normalizeH="0" baseline="0" noProof="0">
                <a:ln>
                  <a:noFill/>
                </a:ln>
                <a:solidFill>
                  <a:prstClr val="black"/>
                </a:solidFill>
                <a:effectLst/>
                <a:uLnTx/>
                <a:uFillTx/>
                <a:latin typeface="DIN"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DIN" panose="020F0502020204030204"/>
              <a:ea typeface="+mn-ea"/>
              <a:cs typeface="+mn-cs"/>
            </a:endParaRPr>
          </a:p>
        </p:txBody>
      </p:sp>
    </p:spTree>
    <p:extLst>
      <p:ext uri="{BB962C8B-B14F-4D97-AF65-F5344CB8AC3E}">
        <p14:creationId xmlns:p14="http://schemas.microsoft.com/office/powerpoint/2010/main" val="146188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91AE6-2395-354E-A0D0-450E94EA24AC}" type="slidenum">
              <a:rPr lang="en-US" smtClean="0"/>
              <a:t>38</a:t>
            </a:fld>
            <a:endParaRPr lang="en-US"/>
          </a:p>
        </p:txBody>
      </p:sp>
    </p:spTree>
    <p:extLst>
      <p:ext uri="{BB962C8B-B14F-4D97-AF65-F5344CB8AC3E}">
        <p14:creationId xmlns:p14="http://schemas.microsoft.com/office/powerpoint/2010/main" val="71304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5"/>
          </p:nvPr>
        </p:nvSpPr>
        <p:spPr/>
        <p:txBody>
          <a:bodyPr/>
          <a:lstStyle/>
          <a:p>
            <a:fld id="{F2A91AE6-2395-354E-A0D0-450E94EA24AC}" type="slidenum">
              <a:rPr lang="en-US" smtClean="0"/>
              <a:t>41</a:t>
            </a:fld>
            <a:endParaRPr lang="en-US"/>
          </a:p>
        </p:txBody>
      </p:sp>
    </p:spTree>
    <p:extLst>
      <p:ext uri="{BB962C8B-B14F-4D97-AF65-F5344CB8AC3E}">
        <p14:creationId xmlns:p14="http://schemas.microsoft.com/office/powerpoint/2010/main" val="122827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5"/>
          </p:nvPr>
        </p:nvSpPr>
        <p:spPr/>
        <p:txBody>
          <a:bodyPr/>
          <a:lstStyle/>
          <a:p>
            <a:fld id="{F2A91AE6-2395-354E-A0D0-450E94EA24AC}" type="slidenum">
              <a:rPr lang="en-US" smtClean="0"/>
              <a:t>42</a:t>
            </a:fld>
            <a:endParaRPr lang="en-US"/>
          </a:p>
        </p:txBody>
      </p:sp>
    </p:spTree>
    <p:extLst>
      <p:ext uri="{BB962C8B-B14F-4D97-AF65-F5344CB8AC3E}">
        <p14:creationId xmlns:p14="http://schemas.microsoft.com/office/powerpoint/2010/main" val="1412462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microsoft.com/office/2007/relationships/hdphoto" Target="../media/hdphoto2.wdp"/></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0EB8-198D-F94D-AE45-A2B1020FE9BF}"/>
              </a:ext>
            </a:extLst>
          </p:cNvPr>
          <p:cNvSpPr>
            <a:spLocks noGrp="1"/>
          </p:cNvSpPr>
          <p:nvPr>
            <p:ph type="title" hasCustomPrompt="1"/>
          </p:nvPr>
        </p:nvSpPr>
        <p:spPr/>
        <p:txBody>
          <a:bodyPr>
            <a:normAutofit/>
          </a:bodyPr>
          <a:lstStyle>
            <a:lvl1pPr algn="ctr">
              <a:defRPr sz="6000" b="0">
                <a:solidFill>
                  <a:schemeClr val="bg1"/>
                </a:solidFill>
                <a:latin typeface="+mn-lt"/>
              </a:defRPr>
            </a:lvl1pPr>
          </a:lstStyle>
          <a:p>
            <a:r>
              <a:rPr lang="en-US"/>
              <a:t>Click to add title</a:t>
            </a:r>
          </a:p>
        </p:txBody>
      </p:sp>
      <p:sp>
        <p:nvSpPr>
          <p:cNvPr id="19" name="Text Placeholder 18">
            <a:extLst>
              <a:ext uri="{FF2B5EF4-FFF2-40B4-BE49-F238E27FC236}">
                <a16:creationId xmlns:a16="http://schemas.microsoft.com/office/drawing/2014/main" id="{AA47977B-814C-4F42-B40D-A64BC97D3361}"/>
              </a:ext>
            </a:extLst>
          </p:cNvPr>
          <p:cNvSpPr>
            <a:spLocks noGrp="1"/>
          </p:cNvSpPr>
          <p:nvPr>
            <p:ph type="body" sz="quarter" idx="10" hasCustomPrompt="1"/>
          </p:nvPr>
        </p:nvSpPr>
        <p:spPr>
          <a:xfrm>
            <a:off x="3344862" y="1851955"/>
            <a:ext cx="5502275" cy="1111961"/>
          </a:xfrm>
        </p:spPr>
        <p:txBody>
          <a:bodyPr vert="horz" anchor="ctr" anchorCtr="0"/>
          <a:lstStyle>
            <a:lvl1pPr marL="0" indent="0" algn="ctr">
              <a:buNone/>
              <a:defRPr lang="en-US" sz="4200" dirty="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sz="2800">
                <a:latin typeface="+mj-lt"/>
              </a:rPr>
              <a:t>Click to add sub title</a:t>
            </a:r>
          </a:p>
        </p:txBody>
      </p:sp>
    </p:spTree>
    <p:extLst>
      <p:ext uri="{BB962C8B-B14F-4D97-AF65-F5344CB8AC3E}">
        <p14:creationId xmlns:p14="http://schemas.microsoft.com/office/powerpoint/2010/main" val="45908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1"/>
            <a:ext cx="10363200" cy="1417635"/>
          </a:xfrm>
          <a:prstGeom prst="rect">
            <a:avLst/>
          </a:prstGeom>
        </p:spPr>
        <p:txBody>
          <a:bodyPr anchor="b"/>
          <a:lstStyle>
            <a:lvl1pPr algn="ctr" defTabSz="914400" rtl="0" eaLnBrk="1" latinLnBrk="0" hangingPunct="1">
              <a:lnSpc>
                <a:spcPct val="100000"/>
              </a:lnSpc>
              <a:spcBef>
                <a:spcPct val="0"/>
              </a:spcBef>
              <a:buNone/>
              <a:defRPr lang="en-US" sz="4000" kern="1200" dirty="0" smtClean="0">
                <a:solidFill>
                  <a:srgbClr val="233760"/>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70916" y="3429000"/>
            <a:ext cx="10363200" cy="1131887"/>
          </a:xfrm>
        </p:spPr>
        <p:txBody>
          <a:bodyPr anchor="t"/>
          <a:lstStyle>
            <a:lvl1pPr marL="0" indent="0" algn="ctr">
              <a:buNone/>
              <a:defRPr sz="2000">
                <a:solidFill>
                  <a:srgbClr val="35618F"/>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grpSp>
        <p:nvGrpSpPr>
          <p:cNvPr id="4" name="Group 3">
            <a:extLst>
              <a:ext uri="{FF2B5EF4-FFF2-40B4-BE49-F238E27FC236}">
                <a16:creationId xmlns:a16="http://schemas.microsoft.com/office/drawing/2014/main" id="{2F37FBD9-2C2B-4A47-98CF-087926AED4D2}"/>
              </a:ext>
            </a:extLst>
          </p:cNvPr>
          <p:cNvGrpSpPr/>
          <p:nvPr userDrawn="1"/>
        </p:nvGrpSpPr>
        <p:grpSpPr>
          <a:xfrm>
            <a:off x="5773422" y="3042169"/>
            <a:ext cx="645159" cy="84772"/>
            <a:chOff x="4296728" y="3924300"/>
            <a:chExt cx="483869" cy="84772"/>
          </a:xfrm>
        </p:grpSpPr>
        <p:sp>
          <p:nvSpPr>
            <p:cNvPr id="7" name="Oval 6"/>
            <p:cNvSpPr/>
            <p:nvPr/>
          </p:nvSpPr>
          <p:spPr>
            <a:xfrm>
              <a:off x="4496277" y="3924300"/>
              <a:ext cx="84772" cy="84772"/>
            </a:xfrm>
            <a:prstGeom prst="ellipse">
              <a:avLst/>
            </a:prstGeom>
            <a:solidFill>
              <a:srgbClr val="E5483A"/>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8" name="Oval 7"/>
            <p:cNvSpPr/>
            <p:nvPr/>
          </p:nvSpPr>
          <p:spPr>
            <a:xfrm>
              <a:off x="4695825" y="3924300"/>
              <a:ext cx="84772" cy="84772"/>
            </a:xfrm>
            <a:prstGeom prst="ellipse">
              <a:avLst/>
            </a:prstGeom>
            <a:solidFill>
              <a:srgbClr val="77A1C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4296728" y="3924300"/>
              <a:ext cx="84772" cy="84772"/>
            </a:xfrm>
            <a:prstGeom prst="ellipse">
              <a:avLst/>
            </a:prstGeom>
            <a:solidFill>
              <a:srgbClr val="77A1C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365782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46"/>
            <a:ext cx="10972800" cy="685474"/>
          </a:xfrm>
          <a:prstGeom prst="rect">
            <a:avLst/>
          </a:prstGeom>
        </p:spPr>
        <p:txBody>
          <a:bodyPr/>
          <a:lstStyle>
            <a:lvl1pPr>
              <a:defRPr sz="4000">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6197600" y="1854202"/>
            <a:ext cx="5384800" cy="3898899"/>
          </a:xfrm>
        </p:spPr>
        <p:txBody>
          <a:bodyPr/>
          <a:lstStyle>
            <a:lvl1pPr>
              <a:buClrTx/>
              <a:defRPr sz="2400">
                <a:latin typeface="Arial" panose="020B0604020202020204" pitchFamily="34" charset="0"/>
                <a:cs typeface="Arial" panose="020B0604020202020204" pitchFamily="34" charset="0"/>
              </a:defRPr>
            </a:lvl1pPr>
            <a:lvl2pPr>
              <a:buClrTx/>
              <a:defRPr sz="1600">
                <a:latin typeface="Arial" panose="020B0604020202020204" pitchFamily="34" charset="0"/>
                <a:cs typeface="Arial" panose="020B0604020202020204" pitchFamily="34" charset="0"/>
              </a:defRPr>
            </a:lvl2pPr>
            <a:lvl3pPr>
              <a:buClrTx/>
              <a:defRPr sz="1600">
                <a:latin typeface="Arial" panose="020B0604020202020204" pitchFamily="34" charset="0"/>
                <a:cs typeface="Arial" panose="020B0604020202020204" pitchFamily="34" charset="0"/>
              </a:defRPr>
            </a:lvl3pPr>
            <a:lvl4pPr>
              <a:buClrTx/>
              <a:defRPr sz="1600">
                <a:latin typeface="Arial" panose="020B0604020202020204" pitchFamily="34" charset="0"/>
                <a:cs typeface="Arial" panose="020B0604020202020204" pitchFamily="34" charset="0"/>
              </a:defRPr>
            </a:lvl4pPr>
            <a:lvl5pPr>
              <a:buClrTx/>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487680" y="1854201"/>
            <a:ext cx="5388864" cy="3898900"/>
          </a:xfrm>
        </p:spPr>
        <p:txBody>
          <a:bodyPr/>
          <a:lstStyle>
            <a:lvl1pPr>
              <a:buClrTx/>
              <a:defRPr>
                <a:latin typeface="Arial" panose="020B0604020202020204" pitchFamily="34" charset="0"/>
                <a:cs typeface="Arial" panose="020B0604020202020204" pitchFamily="34" charset="0"/>
              </a:defRPr>
            </a:lvl1pPr>
            <a:lvl2pPr marL="742950" indent="-285750">
              <a:buClrTx/>
              <a:buFont typeface="Courier New"/>
              <a:buChar char="o"/>
              <a:defRPr>
                <a:latin typeface="Arial" panose="020B0604020202020204" pitchFamily="34" charset="0"/>
                <a:cs typeface="Arial" panose="020B0604020202020204" pitchFamily="34" charset="0"/>
              </a:defRPr>
            </a:lvl2pPr>
            <a:lvl3pPr>
              <a:buClrTx/>
              <a:defRPr>
                <a:latin typeface="Arial" panose="020B0604020202020204" pitchFamily="34" charset="0"/>
                <a:cs typeface="Arial" panose="020B0604020202020204" pitchFamily="34" charset="0"/>
              </a:defRPr>
            </a:lvl3pPr>
            <a:lvl4pPr>
              <a:buClrTx/>
              <a:defRPr>
                <a:latin typeface="Arial" panose="020B0604020202020204" pitchFamily="34" charset="0"/>
                <a:cs typeface="Arial" panose="020B0604020202020204" pitchFamily="34" charset="0"/>
              </a:defRPr>
            </a:lvl4pPr>
            <a:lvl5pPr>
              <a:buClrTx/>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118066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32589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a:prstGeom prst="rect">
            <a:avLst/>
          </a:prstGeom>
        </p:spPr>
        <p:txBody>
          <a:bodyPr anchor="b"/>
          <a:lstStyle>
            <a:lvl1pPr algn="ctr">
              <a:lnSpc>
                <a:spcPct val="100000"/>
              </a:lnSpc>
              <a:defRPr sz="2800" b="0">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811153" y="1657350"/>
            <a:ext cx="10546017" cy="3257550"/>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effectLst/>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239435" y="5257800"/>
            <a:ext cx="7615765" cy="533400"/>
          </a:xfrm>
        </p:spPr>
        <p:txBody>
          <a:bodyPr>
            <a:normAutofit/>
          </a:bodyPr>
          <a:lstStyle>
            <a:lvl1pPr marL="0" indent="0" algn="ctr">
              <a:buNone/>
              <a:defRPr sz="16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178866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46"/>
            <a:ext cx="10972800" cy="685474"/>
          </a:xfrm>
          <a:prstGeom prst="rect">
            <a:avLst/>
          </a:prstGeom>
        </p:spPr>
        <p:txBody>
          <a:bodyPr/>
          <a:lstStyle>
            <a:lvl1pPr>
              <a:defRPr sz="4000">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3706674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pic>
        <p:nvPicPr>
          <p:cNvPr id="3" name="Picture 2">
            <a:extLst>
              <a:ext uri="{FF2B5EF4-FFF2-40B4-BE49-F238E27FC236}">
                <a16:creationId xmlns:a16="http://schemas.microsoft.com/office/drawing/2014/main" id="{9461487D-F633-4BE1-8A6F-B5E3C3628B32}"/>
              </a:ext>
            </a:extLst>
          </p:cNvPr>
          <p:cNvPicPr>
            <a:picLocks noChangeAspect="1"/>
          </p:cNvPicPr>
          <p:nvPr userDrawn="1"/>
        </p:nvPicPr>
        <p:blipFill>
          <a:blip r:embed="rId2"/>
          <a:stretch>
            <a:fillRect/>
          </a:stretch>
        </p:blipFill>
        <p:spPr>
          <a:xfrm>
            <a:off x="0" y="-55420"/>
            <a:ext cx="12192000" cy="6857999"/>
          </a:xfrm>
          <a:prstGeom prst="rect">
            <a:avLst/>
          </a:prstGeom>
        </p:spPr>
      </p:pic>
    </p:spTree>
    <p:extLst>
      <p:ext uri="{BB962C8B-B14F-4D97-AF65-F5344CB8AC3E}">
        <p14:creationId xmlns:p14="http://schemas.microsoft.com/office/powerpoint/2010/main" val="3622735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3951641"/>
          </a:xfrm>
          <a:prstGeom prst="rect">
            <a:avLst/>
          </a:prstGeom>
        </p:spPr>
        <p:txBody>
          <a:bodyPr anchor="b">
            <a:noAutofit/>
          </a:bodyPr>
          <a:lstStyle>
            <a:lvl1pPr>
              <a:lnSpc>
                <a:spcPct val="100000"/>
              </a:lnSpc>
              <a:defRPr sz="5400">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2233106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s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95280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tx2"/>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841501"/>
            <a:ext cx="10972800" cy="4284663"/>
          </a:xfrm>
        </p:spPr>
        <p:txBody>
          <a:bodyPr>
            <a:normAutofit/>
          </a:bodyPr>
          <a:lstStyle>
            <a:lvl1pPr marL="342900" indent="-342900">
              <a:buClrTx/>
              <a:buFont typeface="Arial"/>
              <a:buChar char="•"/>
              <a:defRPr sz="2800">
                <a:latin typeface="Arial" panose="020B0604020202020204" pitchFamily="34" charset="0"/>
                <a:cs typeface="Arial" panose="020B0604020202020204" pitchFamily="34" charset="0"/>
              </a:defRPr>
            </a:lvl1pPr>
            <a:lvl2pPr>
              <a:buClrTx/>
              <a:defRPr sz="1800">
                <a:latin typeface="Arial" panose="020B0604020202020204" pitchFamily="34" charset="0"/>
                <a:cs typeface="Arial" panose="020B0604020202020204" pitchFamily="34" charset="0"/>
              </a:defRPr>
            </a:lvl2pPr>
            <a:lvl3pPr>
              <a:buClrTx/>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826234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625083"/>
            <a:ext cx="10363200" cy="701644"/>
          </a:xfrm>
        </p:spPr>
        <p:txBody>
          <a:bodyPr anchor="b"/>
          <a:lstStyle>
            <a:lvl1pPr algn="ctr" defTabSz="914400" rtl="0" eaLnBrk="1" latinLnBrk="0" hangingPunct="1">
              <a:lnSpc>
                <a:spcPct val="100000"/>
              </a:lnSpc>
              <a:spcBef>
                <a:spcPct val="0"/>
              </a:spcBef>
              <a:buNone/>
              <a:defRPr lang="en-US" sz="4000" kern="1200" dirty="0" smtClean="0">
                <a:solidFill>
                  <a:srgbClr val="233760"/>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1676499"/>
            <a:ext cx="10363200" cy="513272"/>
          </a:xfrm>
        </p:spPr>
        <p:txBody>
          <a:bodyPr anchor="t"/>
          <a:lstStyle>
            <a:lvl1pPr marL="0" indent="0" algn="ctr">
              <a:buNone/>
              <a:defRPr sz="2000">
                <a:solidFill>
                  <a:srgbClr val="35618F"/>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1"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26762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D90C-8ADC-C04B-AEAA-2DE230F1B49E}"/>
              </a:ext>
            </a:extLst>
          </p:cNvPr>
          <p:cNvSpPr>
            <a:spLocks noGrp="1"/>
          </p:cNvSpPr>
          <p:nvPr>
            <p:ph type="title" hasCustomPrompt="1"/>
          </p:nvPr>
        </p:nvSpPr>
        <p:spPr>
          <a:xfrm>
            <a:off x="838200" y="136525"/>
            <a:ext cx="4301359" cy="1329669"/>
          </a:xfrm>
        </p:spPr>
        <p:txBody>
          <a:bodyPr vert="horz" anchor="ctr" anchorCtr="0"/>
          <a:lstStyle>
            <a:lvl1pPr algn="ctr">
              <a:defRPr b="0" i="0">
                <a:solidFill>
                  <a:schemeClr val="bg1"/>
                </a:solidFill>
                <a:latin typeface="+mn-lt"/>
              </a:defRPr>
            </a:lvl1pPr>
          </a:lstStyle>
          <a:p>
            <a:r>
              <a:rPr lang="en-US"/>
              <a:t>Click to add title</a:t>
            </a:r>
          </a:p>
        </p:txBody>
      </p:sp>
      <p:sp>
        <p:nvSpPr>
          <p:cNvPr id="4" name="Content Placeholder 3">
            <a:extLst>
              <a:ext uri="{FF2B5EF4-FFF2-40B4-BE49-F238E27FC236}">
                <a16:creationId xmlns:a16="http://schemas.microsoft.com/office/drawing/2014/main" id="{BFE2D621-F87F-0C44-BCFF-ABE803D7FF4E}"/>
              </a:ext>
            </a:extLst>
          </p:cNvPr>
          <p:cNvSpPr>
            <a:spLocks noGrp="1"/>
          </p:cNvSpPr>
          <p:nvPr>
            <p:ph sz="half" idx="2" hasCustomPrompt="1"/>
          </p:nvPr>
        </p:nvSpPr>
        <p:spPr>
          <a:xfrm>
            <a:off x="5864772" y="677918"/>
            <a:ext cx="5927836" cy="5678432"/>
          </a:xfrm>
        </p:spPr>
        <p:txBody>
          <a:bodyPr/>
          <a:lstStyle>
            <a:lvl1pPr>
              <a:defRPr>
                <a:solidFill>
                  <a:srgbClr val="3F6B30"/>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A7654E-3D7A-7147-B079-37C375122E55}"/>
              </a:ext>
            </a:extLst>
          </p:cNvPr>
          <p:cNvSpPr>
            <a:spLocks noGrp="1"/>
          </p:cNvSpPr>
          <p:nvPr>
            <p:ph type="dt" sz="half" idx="10"/>
          </p:nvPr>
        </p:nvSpPr>
        <p:spPr>
          <a:xfrm>
            <a:off x="9288517" y="136525"/>
            <a:ext cx="2743200" cy="365125"/>
          </a:xfrm>
        </p:spPr>
        <p:txBody>
          <a:bodyPr/>
          <a:lstStyle>
            <a:lvl1pPr algn="r">
              <a:defRPr/>
            </a:lvl1pPr>
          </a:lstStyle>
          <a:p>
            <a:fld id="{80BDA22D-D79A-DD44-8B5E-E70240CB4293}" type="datetimeFigureOut">
              <a:rPr lang="en-US" smtClean="0"/>
              <a:pPr/>
              <a:t>5/26/2023</a:t>
            </a:fld>
            <a:endParaRPr lang="en-US"/>
          </a:p>
        </p:txBody>
      </p:sp>
      <p:sp>
        <p:nvSpPr>
          <p:cNvPr id="7" name="Slide Number Placeholder 6">
            <a:extLst>
              <a:ext uri="{FF2B5EF4-FFF2-40B4-BE49-F238E27FC236}">
                <a16:creationId xmlns:a16="http://schemas.microsoft.com/office/drawing/2014/main" id="{6E06D86F-ECEB-984C-8DAC-86585EC73D42}"/>
              </a:ext>
            </a:extLst>
          </p:cNvPr>
          <p:cNvSpPr>
            <a:spLocks noGrp="1"/>
          </p:cNvSpPr>
          <p:nvPr>
            <p:ph type="sldNum" sz="quarter" idx="12"/>
          </p:nvPr>
        </p:nvSpPr>
        <p:spPr>
          <a:xfrm>
            <a:off x="9288517" y="6356350"/>
            <a:ext cx="2743200" cy="365125"/>
          </a:xfrm>
        </p:spPr>
        <p:txBody>
          <a:bodyPr/>
          <a:lstStyle/>
          <a:p>
            <a:fld id="{992BE885-8846-494C-A6D4-3DD31C6C762F}" type="slidenum">
              <a:rPr lang="en-US" smtClean="0"/>
              <a:t>‹#›</a:t>
            </a:fld>
            <a:endParaRPr lang="en-US"/>
          </a:p>
        </p:txBody>
      </p:sp>
    </p:spTree>
    <p:extLst>
      <p:ext uri="{BB962C8B-B14F-4D97-AF65-F5344CB8AC3E}">
        <p14:creationId xmlns:p14="http://schemas.microsoft.com/office/powerpoint/2010/main" val="1312737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6197600" y="1854202"/>
            <a:ext cx="5384800" cy="3898899"/>
          </a:xfrm>
        </p:spPr>
        <p:txBody>
          <a:bodyPr/>
          <a:lstStyle>
            <a:lvl1pPr>
              <a:buClrTx/>
              <a:defRPr sz="2400">
                <a:latin typeface="Arial" panose="020B0604020202020204" pitchFamily="34" charset="0"/>
                <a:cs typeface="Arial" panose="020B0604020202020204" pitchFamily="34" charset="0"/>
              </a:defRPr>
            </a:lvl1pPr>
            <a:lvl2pPr>
              <a:buClrTx/>
              <a:defRPr sz="1600">
                <a:latin typeface="Arial" panose="020B0604020202020204" pitchFamily="34" charset="0"/>
                <a:cs typeface="Arial" panose="020B0604020202020204" pitchFamily="34" charset="0"/>
              </a:defRPr>
            </a:lvl2pPr>
            <a:lvl3pPr>
              <a:buClrTx/>
              <a:defRPr sz="1600">
                <a:latin typeface="Arial" panose="020B0604020202020204" pitchFamily="34" charset="0"/>
                <a:cs typeface="Arial" panose="020B0604020202020204" pitchFamily="34" charset="0"/>
              </a:defRPr>
            </a:lvl3pPr>
            <a:lvl4pPr>
              <a:buClrTx/>
              <a:defRPr sz="1600">
                <a:latin typeface="Arial" panose="020B0604020202020204" pitchFamily="34" charset="0"/>
                <a:cs typeface="Arial" panose="020B0604020202020204" pitchFamily="34" charset="0"/>
              </a:defRPr>
            </a:lvl4pPr>
            <a:lvl5pPr>
              <a:buClrTx/>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487680" y="1854201"/>
            <a:ext cx="5388864" cy="3898900"/>
          </a:xfrm>
        </p:spPr>
        <p:txBody>
          <a:bodyPr/>
          <a:lstStyle>
            <a:lvl1pPr>
              <a:buClrTx/>
              <a:defRPr>
                <a:latin typeface="Arial" panose="020B0604020202020204" pitchFamily="34" charset="0"/>
                <a:cs typeface="Arial" panose="020B0604020202020204" pitchFamily="34" charset="0"/>
              </a:defRPr>
            </a:lvl1pPr>
            <a:lvl2pPr marL="742950" indent="-285750">
              <a:buClrTx/>
              <a:buFont typeface="Courier New"/>
              <a:buChar char="o"/>
              <a:defRPr>
                <a:latin typeface="Arial" panose="020B0604020202020204" pitchFamily="34" charset="0"/>
                <a:cs typeface="Arial" panose="020B0604020202020204" pitchFamily="34" charset="0"/>
              </a:defRPr>
            </a:lvl2pPr>
            <a:lvl3pPr>
              <a:buClrTx/>
              <a:defRPr>
                <a:latin typeface="Arial" panose="020B0604020202020204" pitchFamily="34" charset="0"/>
                <a:cs typeface="Arial" panose="020B0604020202020204" pitchFamily="34" charset="0"/>
              </a:defRPr>
            </a:lvl3pPr>
            <a:lvl4pPr>
              <a:buClrTx/>
              <a:defRPr>
                <a:latin typeface="Arial" panose="020B0604020202020204" pitchFamily="34" charset="0"/>
                <a:cs typeface="Arial" panose="020B0604020202020204" pitchFamily="34" charset="0"/>
              </a:defRPr>
            </a:lvl4pPr>
            <a:lvl5pPr>
              <a:buClrTx/>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1340367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1793907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811153" y="1657350"/>
            <a:ext cx="10546017" cy="3257550"/>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effectLst/>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239435" y="5257800"/>
            <a:ext cx="7615765" cy="533400"/>
          </a:xfrm>
        </p:spPr>
        <p:txBody>
          <a:bodyPr>
            <a:normAutofit/>
          </a:bodyPr>
          <a:lstStyle>
            <a:lvl1pPr marL="0" indent="0" algn="ctr">
              <a:buNone/>
              <a:defRPr sz="16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4174383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917889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143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972FA04-A06D-0E49-9393-A8DD5A15A7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2ED57D15-9A79-574A-89BE-75D6A95C039C}"/>
              </a:ext>
            </a:extLst>
          </p:cNvPr>
          <p:cNvSpPr>
            <a:spLocks noGrp="1"/>
          </p:cNvSpPr>
          <p:nvPr>
            <p:ph type="pic" sz="quarter" idx="10"/>
          </p:nvPr>
        </p:nvSpPr>
        <p:spPr>
          <a:xfrm>
            <a:off x="4744123" y="1151194"/>
            <a:ext cx="6017111" cy="4291200"/>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2" name="Title 1">
            <a:extLst>
              <a:ext uri="{FF2B5EF4-FFF2-40B4-BE49-F238E27FC236}">
                <a16:creationId xmlns:a16="http://schemas.microsoft.com/office/drawing/2014/main" id="{03A30DEC-6064-AB4B-9285-5E5F25045070}"/>
              </a:ext>
            </a:extLst>
          </p:cNvPr>
          <p:cNvSpPr>
            <a:spLocks noGrp="1"/>
          </p:cNvSpPr>
          <p:nvPr>
            <p:ph type="title" hasCustomPrompt="1"/>
          </p:nvPr>
        </p:nvSpPr>
        <p:spPr>
          <a:xfrm>
            <a:off x="1091215" y="2099347"/>
            <a:ext cx="7375054" cy="1916841"/>
          </a:xfrm>
          <a:prstGeom prst="rect">
            <a:avLst/>
          </a:prstGeom>
        </p:spPr>
        <p:txBody>
          <a:bodyPr/>
          <a:lstStyle>
            <a:lvl1pPr>
              <a:defRPr sz="8000">
                <a:solidFill>
                  <a:schemeClr val="bg1"/>
                </a:solidFill>
                <a:latin typeface="Georgia" panose="02060503050505060203" pitchFamily="18" charset="77"/>
              </a:defRPr>
            </a:lvl1pPr>
          </a:lstStyle>
          <a:p>
            <a:pPr>
              <a:lnSpc>
                <a:spcPct val="85000"/>
              </a:lnSpc>
            </a:pPr>
            <a:r>
              <a:rPr lang="en-US" sz="8000">
                <a:solidFill>
                  <a:schemeClr val="bg1"/>
                </a:solidFill>
                <a:latin typeface="Georgia" panose="02060503050505060203" pitchFamily="18" charset="77"/>
                <a:cs typeface="Poppins ExtraBold" pitchFamily="2" charset="77"/>
              </a:rPr>
              <a:t>Presentation</a:t>
            </a:r>
            <a:br>
              <a:rPr lang="en-US" sz="8000">
                <a:solidFill>
                  <a:schemeClr val="bg1"/>
                </a:solidFill>
                <a:latin typeface="Georgia" panose="02060503050505060203" pitchFamily="18" charset="77"/>
                <a:cs typeface="Poppins ExtraBold" pitchFamily="2" charset="77"/>
              </a:rPr>
            </a:br>
            <a:r>
              <a:rPr lang="en-US" sz="8000">
                <a:solidFill>
                  <a:schemeClr val="bg1"/>
                </a:solidFill>
                <a:latin typeface="Georgia" panose="02060503050505060203" pitchFamily="18" charset="77"/>
                <a:cs typeface="Poppins ExtraBold" pitchFamily="2" charset="77"/>
              </a:rPr>
              <a:t>Title</a:t>
            </a:r>
          </a:p>
        </p:txBody>
      </p:sp>
      <p:sp>
        <p:nvSpPr>
          <p:cNvPr id="19" name="Text Placeholder 32">
            <a:extLst>
              <a:ext uri="{FF2B5EF4-FFF2-40B4-BE49-F238E27FC236}">
                <a16:creationId xmlns:a16="http://schemas.microsoft.com/office/drawing/2014/main" id="{03F402E7-BBBD-D346-BE57-43E8DC171A4F}"/>
              </a:ext>
            </a:extLst>
          </p:cNvPr>
          <p:cNvSpPr>
            <a:spLocks noGrp="1"/>
          </p:cNvSpPr>
          <p:nvPr>
            <p:ph type="body" sz="quarter" idx="14"/>
          </p:nvPr>
        </p:nvSpPr>
        <p:spPr>
          <a:xfrm>
            <a:off x="1123244" y="4292470"/>
            <a:ext cx="3502543" cy="243672"/>
          </a:xfrm>
          <a:prstGeom prst="rect">
            <a:avLst/>
          </a:prstGeom>
        </p:spPr>
        <p:txBody>
          <a:bodyPr/>
          <a:lstStyle>
            <a:lvl1pPr marL="0" indent="0">
              <a:buFontTx/>
              <a:buNone/>
              <a:defRPr sz="1600" b="0" i="0">
                <a:solidFill>
                  <a:srgbClr val="80C342"/>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2091211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F96A20B-B238-C8C2-92BB-5FFB4EC387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DCF8B04-46CC-4B7D-5BEA-88F802A74D93}"/>
              </a:ext>
            </a:extLst>
          </p:cNvPr>
          <p:cNvSpPr txBox="1"/>
          <p:nvPr userDrawn="1"/>
        </p:nvSpPr>
        <p:spPr>
          <a:xfrm>
            <a:off x="1048465" y="4880495"/>
            <a:ext cx="2979610" cy="338554"/>
          </a:xfrm>
          <a:prstGeom prst="rect">
            <a:avLst/>
          </a:prstGeom>
          <a:noFill/>
        </p:spPr>
        <p:txBody>
          <a:bodyPr wrap="square" rtlCol="0">
            <a:spAutoFit/>
          </a:bodyPr>
          <a:lstStyle/>
          <a:p>
            <a:r>
              <a:rPr lang="en-US" sz="1600" dirty="0">
                <a:solidFill>
                  <a:schemeClr val="bg1"/>
                </a:solidFill>
                <a:latin typeface="DIN" panose="02020500000000000000" pitchFamily="18" charset="0"/>
                <a:cs typeface="Poppins Medium" pitchFamily="2" charset="77"/>
              </a:rPr>
              <a:t>2022 Overview</a:t>
            </a:r>
          </a:p>
        </p:txBody>
      </p:sp>
      <p:sp>
        <p:nvSpPr>
          <p:cNvPr id="5" name="TextBox 4">
            <a:extLst>
              <a:ext uri="{FF2B5EF4-FFF2-40B4-BE49-F238E27FC236}">
                <a16:creationId xmlns:a16="http://schemas.microsoft.com/office/drawing/2014/main" id="{5AB4A723-E600-BE48-B455-7C25CA4BEBA9}"/>
              </a:ext>
            </a:extLst>
          </p:cNvPr>
          <p:cNvSpPr txBox="1"/>
          <p:nvPr userDrawn="1"/>
        </p:nvSpPr>
        <p:spPr>
          <a:xfrm>
            <a:off x="1038305" y="2161935"/>
            <a:ext cx="5920100" cy="2585323"/>
          </a:xfrm>
          <a:prstGeom prst="rect">
            <a:avLst/>
          </a:prstGeom>
          <a:noFill/>
        </p:spPr>
        <p:txBody>
          <a:bodyPr wrap="square" rtlCol="0">
            <a:spAutoFit/>
          </a:bodyPr>
          <a:lstStyle/>
          <a:p>
            <a:r>
              <a:rPr lang="en-US" sz="5400" dirty="0">
                <a:solidFill>
                  <a:schemeClr val="bg1"/>
                </a:solidFill>
                <a:latin typeface="Georgia" panose="02060503050505060203" pitchFamily="18" charset="77"/>
                <a:cs typeface="Poppins ExtraBold" pitchFamily="2" charset="77"/>
              </a:rPr>
              <a:t>Strategic</a:t>
            </a:r>
          </a:p>
          <a:p>
            <a:r>
              <a:rPr lang="en-US" sz="5400" dirty="0">
                <a:solidFill>
                  <a:schemeClr val="bg1"/>
                </a:solidFill>
                <a:latin typeface="Georgia" panose="02060503050505060203" pitchFamily="18" charset="77"/>
                <a:cs typeface="Poppins ExtraBold" pitchFamily="2" charset="77"/>
              </a:rPr>
              <a:t>Resource Management</a:t>
            </a:r>
          </a:p>
        </p:txBody>
      </p:sp>
      <p:pic>
        <p:nvPicPr>
          <p:cNvPr id="6" name="Picture 5" descr="Logo, icon&#10;&#10;Description automatically generated">
            <a:extLst>
              <a:ext uri="{FF2B5EF4-FFF2-40B4-BE49-F238E27FC236}">
                <a16:creationId xmlns:a16="http://schemas.microsoft.com/office/drawing/2014/main" id="{6D4DC726-5B78-6D44-72C9-041E464F17D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2302" y="918104"/>
            <a:ext cx="950978" cy="954235"/>
          </a:xfrm>
          <a:prstGeom prst="rect">
            <a:avLst/>
          </a:prstGeom>
        </p:spPr>
      </p:pic>
      <p:sp>
        <p:nvSpPr>
          <p:cNvPr id="7" name="Rectangle 6">
            <a:extLst>
              <a:ext uri="{FF2B5EF4-FFF2-40B4-BE49-F238E27FC236}">
                <a16:creationId xmlns:a16="http://schemas.microsoft.com/office/drawing/2014/main" id="{954F5B87-42F3-BBA8-AB32-800185CFA0B0}"/>
              </a:ext>
            </a:extLst>
          </p:cNvPr>
          <p:cNvSpPr/>
          <p:nvPr userDrawn="1"/>
        </p:nvSpPr>
        <p:spPr>
          <a:xfrm>
            <a:off x="6435968" y="2716440"/>
            <a:ext cx="4552451" cy="2502610"/>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E28D37-4E25-45FD-9BB5-DA6EFB8230C0}"/>
              </a:ext>
            </a:extLst>
          </p:cNvPr>
          <p:cNvSpPr txBox="1"/>
          <p:nvPr userDrawn="1"/>
        </p:nvSpPr>
        <p:spPr>
          <a:xfrm>
            <a:off x="6435968" y="2161935"/>
            <a:ext cx="2979610" cy="338554"/>
          </a:xfrm>
          <a:prstGeom prst="rect">
            <a:avLst/>
          </a:prstGeom>
          <a:noFill/>
        </p:spPr>
        <p:txBody>
          <a:bodyPr wrap="square" rtlCol="0">
            <a:spAutoFit/>
          </a:bodyPr>
          <a:lstStyle/>
          <a:p>
            <a:r>
              <a:rPr lang="en-US" sz="1600" dirty="0">
                <a:solidFill>
                  <a:schemeClr val="bg1"/>
                </a:solidFill>
                <a:latin typeface="DIN" panose="02020500000000000000" pitchFamily="18" charset="0"/>
                <a:cs typeface="Poppins Medium" pitchFamily="2" charset="77"/>
              </a:rPr>
              <a:t>Prepared for:</a:t>
            </a:r>
          </a:p>
        </p:txBody>
      </p:sp>
      <p:sp>
        <p:nvSpPr>
          <p:cNvPr id="10" name="Picture Placeholder 9">
            <a:extLst>
              <a:ext uri="{FF2B5EF4-FFF2-40B4-BE49-F238E27FC236}">
                <a16:creationId xmlns:a16="http://schemas.microsoft.com/office/drawing/2014/main" id="{9BBED54A-E5E2-9804-D319-87CA564F5DDB}"/>
              </a:ext>
            </a:extLst>
          </p:cNvPr>
          <p:cNvSpPr>
            <a:spLocks noGrp="1"/>
          </p:cNvSpPr>
          <p:nvPr>
            <p:ph type="pic" sz="quarter" idx="10"/>
          </p:nvPr>
        </p:nvSpPr>
        <p:spPr>
          <a:xfrm>
            <a:off x="6949546" y="3124200"/>
            <a:ext cx="3565525" cy="1693333"/>
          </a:xfrm>
          <a:prstGeom prst="rect">
            <a:avLst/>
          </a:prstGeom>
        </p:spPr>
        <p:txBody>
          <a:bodyPr/>
          <a:lstStyle/>
          <a:p>
            <a:endParaRPr lang="en-US"/>
          </a:p>
        </p:txBody>
      </p:sp>
    </p:spTree>
    <p:extLst>
      <p:ext uri="{BB962C8B-B14F-4D97-AF65-F5344CB8AC3E}">
        <p14:creationId xmlns:p14="http://schemas.microsoft.com/office/powerpoint/2010/main" val="3081625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4B4FC-E2FA-8BAA-294B-A56DB95D8247}"/>
              </a:ext>
            </a:extLst>
          </p:cNvPr>
          <p:cNvSpPr txBox="1"/>
          <p:nvPr userDrawn="1"/>
        </p:nvSpPr>
        <p:spPr>
          <a:xfrm>
            <a:off x="1034712" y="4048820"/>
            <a:ext cx="7543680" cy="584775"/>
          </a:xfrm>
          <a:prstGeom prst="rect">
            <a:avLst/>
          </a:prstGeom>
          <a:noFill/>
        </p:spPr>
        <p:txBody>
          <a:bodyPr wrap="square" rtlCol="0">
            <a:spAutoFit/>
          </a:bodyPr>
          <a:lstStyle/>
          <a:p>
            <a:r>
              <a:rPr lang="en-US" sz="3200" dirty="0">
                <a:solidFill>
                  <a:srgbClr val="80C342"/>
                </a:solidFill>
                <a:latin typeface="DIN" panose="02020500000000000000" pitchFamily="18" charset="0"/>
                <a:cs typeface="Poppins Medium" pitchFamily="2" charset="77"/>
              </a:rPr>
              <a:t>2022 Overview</a:t>
            </a:r>
          </a:p>
        </p:txBody>
      </p:sp>
      <p:sp>
        <p:nvSpPr>
          <p:cNvPr id="3" name="TextBox 2">
            <a:extLst>
              <a:ext uri="{FF2B5EF4-FFF2-40B4-BE49-F238E27FC236}">
                <a16:creationId xmlns:a16="http://schemas.microsoft.com/office/drawing/2014/main" id="{8A4976B6-8C2E-414A-8DC9-0187EAE92D19}"/>
              </a:ext>
            </a:extLst>
          </p:cNvPr>
          <p:cNvSpPr txBox="1"/>
          <p:nvPr userDrawn="1"/>
        </p:nvSpPr>
        <p:spPr>
          <a:xfrm>
            <a:off x="1038305" y="1985204"/>
            <a:ext cx="4221953" cy="1910590"/>
          </a:xfrm>
          <a:prstGeom prst="rect">
            <a:avLst/>
          </a:prstGeom>
          <a:noFill/>
        </p:spPr>
        <p:txBody>
          <a:bodyPr wrap="square" rtlCol="0">
            <a:noAutofit/>
          </a:bodyPr>
          <a:lstStyle/>
          <a:p>
            <a:pPr>
              <a:lnSpc>
                <a:spcPct val="85000"/>
              </a:lnSpc>
            </a:pPr>
            <a:r>
              <a:rPr lang="en-US" sz="5400" dirty="0">
                <a:solidFill>
                  <a:srgbClr val="051D2B"/>
                </a:solidFill>
                <a:latin typeface="Georgia" panose="02040502050405020303" pitchFamily="18" charset="0"/>
                <a:cs typeface="Poppins ExtraBold" pitchFamily="2" charset="77"/>
              </a:rPr>
              <a:t>Strategic</a:t>
            </a:r>
          </a:p>
          <a:p>
            <a:pPr>
              <a:lnSpc>
                <a:spcPct val="85000"/>
              </a:lnSpc>
            </a:pPr>
            <a:r>
              <a:rPr lang="en-US" sz="5400" dirty="0">
                <a:solidFill>
                  <a:srgbClr val="051D2B"/>
                </a:solidFill>
                <a:latin typeface="Georgia" panose="02040502050405020303" pitchFamily="18" charset="0"/>
                <a:cs typeface="Poppins ExtraBold" pitchFamily="2" charset="77"/>
              </a:rPr>
              <a:t>Resource</a:t>
            </a:r>
          </a:p>
          <a:p>
            <a:pPr>
              <a:lnSpc>
                <a:spcPct val="85000"/>
              </a:lnSpc>
            </a:pPr>
            <a:r>
              <a:rPr lang="en-US" sz="5400" dirty="0">
                <a:solidFill>
                  <a:srgbClr val="051D2B"/>
                </a:solidFill>
                <a:latin typeface="Georgia" panose="02040502050405020303" pitchFamily="18" charset="0"/>
                <a:cs typeface="Poppins ExtraBold" pitchFamily="2" charset="77"/>
              </a:rPr>
              <a:t>Management</a:t>
            </a:r>
          </a:p>
        </p:txBody>
      </p:sp>
      <p:pic>
        <p:nvPicPr>
          <p:cNvPr id="4" name="Picture 3" descr="Logo, icon&#10;&#10;Description automatically generated">
            <a:extLst>
              <a:ext uri="{FF2B5EF4-FFF2-40B4-BE49-F238E27FC236}">
                <a16:creationId xmlns:a16="http://schemas.microsoft.com/office/drawing/2014/main" id="{DECDDEE4-906B-F6EA-0D20-6F3CF59319F0}"/>
              </a:ext>
            </a:extLst>
          </p:cNvPr>
          <p:cNvPicPr>
            <a:picLocks noChangeAspect="1"/>
          </p:cNvPicPr>
          <p:nvPr userDrawn="1"/>
        </p:nvPicPr>
        <p:blipFill>
          <a:blip r:embed="rId2"/>
          <a:stretch>
            <a:fillRect/>
          </a:stretch>
        </p:blipFill>
        <p:spPr>
          <a:xfrm>
            <a:off x="1173026" y="765329"/>
            <a:ext cx="787401" cy="788747"/>
          </a:xfrm>
          <a:prstGeom prst="rect">
            <a:avLst/>
          </a:prstGeom>
        </p:spPr>
      </p:pic>
      <p:sp>
        <p:nvSpPr>
          <p:cNvPr id="5" name="TextBox 4">
            <a:extLst>
              <a:ext uri="{FF2B5EF4-FFF2-40B4-BE49-F238E27FC236}">
                <a16:creationId xmlns:a16="http://schemas.microsoft.com/office/drawing/2014/main" id="{F1F1EDBF-9B63-8DD4-04AF-3CAF4A53421A}"/>
              </a:ext>
            </a:extLst>
          </p:cNvPr>
          <p:cNvSpPr txBox="1"/>
          <p:nvPr userDrawn="1"/>
        </p:nvSpPr>
        <p:spPr>
          <a:xfrm>
            <a:off x="6435968" y="2161935"/>
            <a:ext cx="2979610" cy="338554"/>
          </a:xfrm>
          <a:prstGeom prst="rect">
            <a:avLst/>
          </a:prstGeom>
          <a:noFill/>
        </p:spPr>
        <p:txBody>
          <a:bodyPr wrap="square" rtlCol="0">
            <a:spAutoFit/>
          </a:bodyPr>
          <a:lstStyle/>
          <a:p>
            <a:r>
              <a:rPr lang="en-US" sz="1600" dirty="0">
                <a:solidFill>
                  <a:srgbClr val="051D2B"/>
                </a:solidFill>
                <a:latin typeface="DIN" panose="02020500000000000000" pitchFamily="18" charset="0"/>
                <a:cs typeface="Poppins Medium" pitchFamily="2" charset="77"/>
              </a:rPr>
              <a:t>Prepared for:</a:t>
            </a:r>
          </a:p>
        </p:txBody>
      </p:sp>
      <p:sp>
        <p:nvSpPr>
          <p:cNvPr id="7" name="Picture Placeholder 6">
            <a:extLst>
              <a:ext uri="{FF2B5EF4-FFF2-40B4-BE49-F238E27FC236}">
                <a16:creationId xmlns:a16="http://schemas.microsoft.com/office/drawing/2014/main" id="{1ABA8F2D-36A5-A4A2-A72E-0A8A08B6C7F6}"/>
              </a:ext>
            </a:extLst>
          </p:cNvPr>
          <p:cNvSpPr>
            <a:spLocks noGrp="1"/>
          </p:cNvSpPr>
          <p:nvPr>
            <p:ph type="pic" sz="quarter" idx="10"/>
          </p:nvPr>
        </p:nvSpPr>
        <p:spPr>
          <a:xfrm>
            <a:off x="6510338" y="2590800"/>
            <a:ext cx="4222750" cy="1911350"/>
          </a:xfrm>
          <a:prstGeom prst="rect">
            <a:avLst/>
          </a:prstGeom>
        </p:spPr>
        <p:txBody>
          <a:bodyPr/>
          <a:lstStyle/>
          <a:p>
            <a:endParaRPr lang="en-US"/>
          </a:p>
        </p:txBody>
      </p:sp>
    </p:spTree>
    <p:extLst>
      <p:ext uri="{BB962C8B-B14F-4D97-AF65-F5344CB8AC3E}">
        <p14:creationId xmlns:p14="http://schemas.microsoft.com/office/powerpoint/2010/main" val="263304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987848-52DD-C14E-A8E6-6FE5A19A1E68}"/>
              </a:ext>
            </a:extLst>
          </p:cNvPr>
          <p:cNvSpPr/>
          <p:nvPr userDrawn="1"/>
        </p:nvSpPr>
        <p:spPr>
          <a:xfrm>
            <a:off x="0" y="12918"/>
            <a:ext cx="12192000" cy="3416082"/>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4">
            <a:extLst>
              <a:ext uri="{FF2B5EF4-FFF2-40B4-BE49-F238E27FC236}">
                <a16:creationId xmlns:a16="http://schemas.microsoft.com/office/drawing/2014/main" id="{78ED5D07-BF70-3D49-AC5C-7176BC68FBA6}"/>
              </a:ext>
            </a:extLst>
          </p:cNvPr>
          <p:cNvSpPr>
            <a:spLocks noGrp="1"/>
          </p:cNvSpPr>
          <p:nvPr>
            <p:ph type="pic" sz="quarter" idx="10"/>
          </p:nvPr>
        </p:nvSpPr>
        <p:spPr>
          <a:xfrm>
            <a:off x="1124615" y="2361669"/>
            <a:ext cx="2589430" cy="2145600"/>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0" name="Picture Placeholder 4">
            <a:extLst>
              <a:ext uri="{FF2B5EF4-FFF2-40B4-BE49-F238E27FC236}">
                <a16:creationId xmlns:a16="http://schemas.microsoft.com/office/drawing/2014/main" id="{C2312087-BA19-524B-912D-2EA634499D1B}"/>
              </a:ext>
            </a:extLst>
          </p:cNvPr>
          <p:cNvSpPr>
            <a:spLocks noGrp="1"/>
          </p:cNvSpPr>
          <p:nvPr>
            <p:ph type="pic" sz="quarter" idx="11"/>
          </p:nvPr>
        </p:nvSpPr>
        <p:spPr>
          <a:xfrm>
            <a:off x="4800144" y="2361669"/>
            <a:ext cx="2589430" cy="2145600"/>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1" name="Picture Placeholder 4">
            <a:extLst>
              <a:ext uri="{FF2B5EF4-FFF2-40B4-BE49-F238E27FC236}">
                <a16:creationId xmlns:a16="http://schemas.microsoft.com/office/drawing/2014/main" id="{692CE0EE-83D9-8644-80C1-039B36EE13F9}"/>
              </a:ext>
            </a:extLst>
          </p:cNvPr>
          <p:cNvSpPr>
            <a:spLocks noGrp="1"/>
          </p:cNvSpPr>
          <p:nvPr>
            <p:ph type="pic" sz="quarter" idx="12"/>
          </p:nvPr>
        </p:nvSpPr>
        <p:spPr>
          <a:xfrm>
            <a:off x="8466709" y="2361669"/>
            <a:ext cx="2589430" cy="2145600"/>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pic>
        <p:nvPicPr>
          <p:cNvPr id="6" name="Picture 5">
            <a:hlinkClick r:id="" action="ppaction://hlinkshowjump?jump=firstslide"/>
            <a:extLst>
              <a:ext uri="{FF2B5EF4-FFF2-40B4-BE49-F238E27FC236}">
                <a16:creationId xmlns:a16="http://schemas.microsoft.com/office/drawing/2014/main" id="{F001FE26-39D0-2F47-B44E-BCE613261A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4" name="Slide Number Placeholder 1">
            <a:extLst>
              <a:ext uri="{FF2B5EF4-FFF2-40B4-BE49-F238E27FC236}">
                <a16:creationId xmlns:a16="http://schemas.microsoft.com/office/drawing/2014/main" id="{61361848-48A1-7548-B420-FD922FC15539}"/>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33" name="Text Placeholder 32">
            <a:extLst>
              <a:ext uri="{FF2B5EF4-FFF2-40B4-BE49-F238E27FC236}">
                <a16:creationId xmlns:a16="http://schemas.microsoft.com/office/drawing/2014/main" id="{770728AD-718F-EB4D-9683-F2146F575DA4}"/>
              </a:ext>
            </a:extLst>
          </p:cNvPr>
          <p:cNvSpPr>
            <a:spLocks noGrp="1"/>
          </p:cNvSpPr>
          <p:nvPr>
            <p:ph type="body" sz="quarter" idx="13"/>
          </p:nvPr>
        </p:nvSpPr>
        <p:spPr>
          <a:xfrm>
            <a:off x="1123245" y="4761566"/>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34" name="Text Placeholder 32">
            <a:extLst>
              <a:ext uri="{FF2B5EF4-FFF2-40B4-BE49-F238E27FC236}">
                <a16:creationId xmlns:a16="http://schemas.microsoft.com/office/drawing/2014/main" id="{7561B396-6316-A144-AB9E-0A2DFD87603B}"/>
              </a:ext>
            </a:extLst>
          </p:cNvPr>
          <p:cNvSpPr>
            <a:spLocks noGrp="1"/>
          </p:cNvSpPr>
          <p:nvPr>
            <p:ph type="body" sz="quarter" idx="14"/>
          </p:nvPr>
        </p:nvSpPr>
        <p:spPr>
          <a:xfrm>
            <a:off x="1123245" y="5179975"/>
            <a:ext cx="2590800" cy="1373225"/>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35" name="Text Placeholder 32">
            <a:extLst>
              <a:ext uri="{FF2B5EF4-FFF2-40B4-BE49-F238E27FC236}">
                <a16:creationId xmlns:a16="http://schemas.microsoft.com/office/drawing/2014/main" id="{83C7A4EC-A55C-3749-B252-2722C030E5DE}"/>
              </a:ext>
            </a:extLst>
          </p:cNvPr>
          <p:cNvSpPr>
            <a:spLocks noGrp="1"/>
          </p:cNvSpPr>
          <p:nvPr>
            <p:ph type="body" sz="quarter" idx="15"/>
          </p:nvPr>
        </p:nvSpPr>
        <p:spPr>
          <a:xfrm>
            <a:off x="4798775" y="4761566"/>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36" name="Text Placeholder 32">
            <a:extLst>
              <a:ext uri="{FF2B5EF4-FFF2-40B4-BE49-F238E27FC236}">
                <a16:creationId xmlns:a16="http://schemas.microsoft.com/office/drawing/2014/main" id="{A0E6E05D-F044-6146-9FED-D714CC5EDA22}"/>
              </a:ext>
            </a:extLst>
          </p:cNvPr>
          <p:cNvSpPr>
            <a:spLocks noGrp="1"/>
          </p:cNvSpPr>
          <p:nvPr>
            <p:ph type="body" sz="quarter" idx="16"/>
          </p:nvPr>
        </p:nvSpPr>
        <p:spPr>
          <a:xfrm>
            <a:off x="4798775" y="5179975"/>
            <a:ext cx="2590800" cy="1373225"/>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a:t>
            </a:r>
          </a:p>
        </p:txBody>
      </p:sp>
      <p:sp>
        <p:nvSpPr>
          <p:cNvPr id="37" name="Text Placeholder 32">
            <a:extLst>
              <a:ext uri="{FF2B5EF4-FFF2-40B4-BE49-F238E27FC236}">
                <a16:creationId xmlns:a16="http://schemas.microsoft.com/office/drawing/2014/main" id="{DB85D113-1BAB-EF40-BF2A-4EF9863266CA}"/>
              </a:ext>
            </a:extLst>
          </p:cNvPr>
          <p:cNvSpPr>
            <a:spLocks noGrp="1"/>
          </p:cNvSpPr>
          <p:nvPr>
            <p:ph type="body" sz="quarter" idx="17"/>
          </p:nvPr>
        </p:nvSpPr>
        <p:spPr>
          <a:xfrm>
            <a:off x="8447410" y="4761566"/>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38" name="Text Placeholder 32">
            <a:extLst>
              <a:ext uri="{FF2B5EF4-FFF2-40B4-BE49-F238E27FC236}">
                <a16:creationId xmlns:a16="http://schemas.microsoft.com/office/drawing/2014/main" id="{F2292D60-33DD-824F-9462-6E1BEBEE5A74}"/>
              </a:ext>
            </a:extLst>
          </p:cNvPr>
          <p:cNvSpPr>
            <a:spLocks noGrp="1"/>
          </p:cNvSpPr>
          <p:nvPr>
            <p:ph type="body" sz="quarter" idx="18"/>
          </p:nvPr>
        </p:nvSpPr>
        <p:spPr>
          <a:xfrm>
            <a:off x="8447410" y="5179975"/>
            <a:ext cx="2590800" cy="1373225"/>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a:t>
            </a:r>
          </a:p>
        </p:txBody>
      </p:sp>
      <p:sp>
        <p:nvSpPr>
          <p:cNvPr id="39" name="Title 2">
            <a:extLst>
              <a:ext uri="{FF2B5EF4-FFF2-40B4-BE49-F238E27FC236}">
                <a16:creationId xmlns:a16="http://schemas.microsoft.com/office/drawing/2014/main" id="{8492B8FA-10AD-3149-BCB5-1B545FE16259}"/>
              </a:ext>
            </a:extLst>
          </p:cNvPr>
          <p:cNvSpPr>
            <a:spLocks noGrp="1"/>
          </p:cNvSpPr>
          <p:nvPr>
            <p:ph type="title"/>
          </p:nvPr>
        </p:nvSpPr>
        <p:spPr>
          <a:xfrm>
            <a:off x="1123245" y="856556"/>
            <a:ext cx="4460397" cy="586530"/>
          </a:xfrm>
          <a:prstGeom prst="rect">
            <a:avLst/>
          </a:prstGeom>
        </p:spPr>
        <p:txBody>
          <a:bodyPr/>
          <a:lstStyle>
            <a:lvl1pPr>
              <a:defRPr b="0" i="0">
                <a:solidFill>
                  <a:schemeClr val="bg1"/>
                </a:solidFill>
                <a:latin typeface="Georgia" panose="02060503050505060203" pitchFamily="18" charset="77"/>
              </a:defRPr>
            </a:lvl1pPr>
          </a:lstStyle>
          <a:p>
            <a:endParaRPr lang="en-US"/>
          </a:p>
        </p:txBody>
      </p:sp>
      <p:sp>
        <p:nvSpPr>
          <p:cNvPr id="40" name="Text Placeholder 32">
            <a:extLst>
              <a:ext uri="{FF2B5EF4-FFF2-40B4-BE49-F238E27FC236}">
                <a16:creationId xmlns:a16="http://schemas.microsoft.com/office/drawing/2014/main" id="{F87B97C1-2A6A-3940-861A-613572D02604}"/>
              </a:ext>
            </a:extLst>
          </p:cNvPr>
          <p:cNvSpPr>
            <a:spLocks noGrp="1"/>
          </p:cNvSpPr>
          <p:nvPr>
            <p:ph type="body" sz="quarter" idx="22"/>
          </p:nvPr>
        </p:nvSpPr>
        <p:spPr>
          <a:xfrm>
            <a:off x="6072218" y="742077"/>
            <a:ext cx="4721287" cy="81548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184186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987848-52DD-C14E-A8E6-6FE5A19A1E68}"/>
              </a:ext>
            </a:extLst>
          </p:cNvPr>
          <p:cNvSpPr/>
          <p:nvPr userDrawn="1"/>
        </p:nvSpPr>
        <p:spPr>
          <a:xfrm>
            <a:off x="0" y="0"/>
            <a:ext cx="12192000" cy="3416082"/>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4">
            <a:extLst>
              <a:ext uri="{FF2B5EF4-FFF2-40B4-BE49-F238E27FC236}">
                <a16:creationId xmlns:a16="http://schemas.microsoft.com/office/drawing/2014/main" id="{78ED5D07-BF70-3D49-AC5C-7176BC68FBA6}"/>
              </a:ext>
            </a:extLst>
          </p:cNvPr>
          <p:cNvSpPr>
            <a:spLocks noGrp="1"/>
          </p:cNvSpPr>
          <p:nvPr>
            <p:ph type="pic" sz="quarter" idx="10"/>
          </p:nvPr>
        </p:nvSpPr>
        <p:spPr>
          <a:xfrm>
            <a:off x="1124616" y="2361669"/>
            <a:ext cx="2080268" cy="1868557"/>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pic>
        <p:nvPicPr>
          <p:cNvPr id="6" name="Picture 5">
            <a:hlinkClick r:id="" action="ppaction://hlinkshowjump?jump=firstslide"/>
            <a:extLst>
              <a:ext uri="{FF2B5EF4-FFF2-40B4-BE49-F238E27FC236}">
                <a16:creationId xmlns:a16="http://schemas.microsoft.com/office/drawing/2014/main" id="{F001FE26-39D0-2F47-B44E-BCE613261A7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2" name="Title 2">
            <a:extLst>
              <a:ext uri="{FF2B5EF4-FFF2-40B4-BE49-F238E27FC236}">
                <a16:creationId xmlns:a16="http://schemas.microsoft.com/office/drawing/2014/main" id="{1B45F010-8350-2C48-B381-06A2A7636580}"/>
              </a:ext>
            </a:extLst>
          </p:cNvPr>
          <p:cNvSpPr>
            <a:spLocks noGrp="1"/>
          </p:cNvSpPr>
          <p:nvPr>
            <p:ph type="title"/>
          </p:nvPr>
        </p:nvSpPr>
        <p:spPr>
          <a:xfrm>
            <a:off x="1124615" y="856556"/>
            <a:ext cx="4460397" cy="586530"/>
          </a:xfrm>
          <a:prstGeom prst="rect">
            <a:avLst/>
          </a:prstGeom>
        </p:spPr>
        <p:txBody>
          <a:bodyPr/>
          <a:lstStyle>
            <a:lvl1pPr>
              <a:defRPr b="0" i="0">
                <a:solidFill>
                  <a:schemeClr val="bg1"/>
                </a:solidFill>
                <a:latin typeface="Georgia" panose="02060503050505060203" pitchFamily="18" charset="77"/>
              </a:defRPr>
            </a:lvl1pPr>
          </a:lstStyle>
          <a:p>
            <a:endParaRPr lang="en-US"/>
          </a:p>
        </p:txBody>
      </p:sp>
      <p:sp>
        <p:nvSpPr>
          <p:cNvPr id="8" name="Picture Placeholder 4">
            <a:extLst>
              <a:ext uri="{FF2B5EF4-FFF2-40B4-BE49-F238E27FC236}">
                <a16:creationId xmlns:a16="http://schemas.microsoft.com/office/drawing/2014/main" id="{E13AC3D3-D894-274C-BCD7-56EC97E143BF}"/>
              </a:ext>
            </a:extLst>
          </p:cNvPr>
          <p:cNvSpPr>
            <a:spLocks noGrp="1"/>
          </p:cNvSpPr>
          <p:nvPr>
            <p:ph type="pic" sz="quarter" idx="11"/>
          </p:nvPr>
        </p:nvSpPr>
        <p:spPr>
          <a:xfrm>
            <a:off x="3772008" y="2361669"/>
            <a:ext cx="2080268" cy="1868557"/>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3" name="Picture Placeholder 4">
            <a:extLst>
              <a:ext uri="{FF2B5EF4-FFF2-40B4-BE49-F238E27FC236}">
                <a16:creationId xmlns:a16="http://schemas.microsoft.com/office/drawing/2014/main" id="{49E24F97-4A80-AF4E-BCD2-143148D204AA}"/>
              </a:ext>
            </a:extLst>
          </p:cNvPr>
          <p:cNvSpPr>
            <a:spLocks noGrp="1"/>
          </p:cNvSpPr>
          <p:nvPr>
            <p:ph type="pic" sz="quarter" idx="12"/>
          </p:nvPr>
        </p:nvSpPr>
        <p:spPr>
          <a:xfrm>
            <a:off x="6419401" y="2361669"/>
            <a:ext cx="2080268" cy="1868557"/>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4" name="Picture Placeholder 4">
            <a:extLst>
              <a:ext uri="{FF2B5EF4-FFF2-40B4-BE49-F238E27FC236}">
                <a16:creationId xmlns:a16="http://schemas.microsoft.com/office/drawing/2014/main" id="{6C6FF137-21B8-1C44-A6EC-EA5389508A84}"/>
              </a:ext>
            </a:extLst>
          </p:cNvPr>
          <p:cNvSpPr>
            <a:spLocks noGrp="1"/>
          </p:cNvSpPr>
          <p:nvPr>
            <p:ph type="pic" sz="quarter" idx="13"/>
          </p:nvPr>
        </p:nvSpPr>
        <p:spPr>
          <a:xfrm>
            <a:off x="9066794" y="2361669"/>
            <a:ext cx="2080268" cy="1868557"/>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5" name="Slide Number Placeholder 1">
            <a:extLst>
              <a:ext uri="{FF2B5EF4-FFF2-40B4-BE49-F238E27FC236}">
                <a16:creationId xmlns:a16="http://schemas.microsoft.com/office/drawing/2014/main" id="{315411F5-BC46-C040-B11C-304B921206E8}"/>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32" name="Text Placeholder 32">
            <a:extLst>
              <a:ext uri="{FF2B5EF4-FFF2-40B4-BE49-F238E27FC236}">
                <a16:creationId xmlns:a16="http://schemas.microsoft.com/office/drawing/2014/main" id="{DD73218B-AE92-3244-9D25-ED8EDD405E89}"/>
              </a:ext>
            </a:extLst>
          </p:cNvPr>
          <p:cNvSpPr>
            <a:spLocks noGrp="1"/>
          </p:cNvSpPr>
          <p:nvPr>
            <p:ph type="body" sz="quarter" idx="14"/>
          </p:nvPr>
        </p:nvSpPr>
        <p:spPr>
          <a:xfrm>
            <a:off x="1123245" y="4420907"/>
            <a:ext cx="2080268"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33" name="Text Placeholder 32">
            <a:extLst>
              <a:ext uri="{FF2B5EF4-FFF2-40B4-BE49-F238E27FC236}">
                <a16:creationId xmlns:a16="http://schemas.microsoft.com/office/drawing/2014/main" id="{E4EC6FF5-32EF-8344-B699-F91076BF094D}"/>
              </a:ext>
            </a:extLst>
          </p:cNvPr>
          <p:cNvSpPr>
            <a:spLocks noGrp="1"/>
          </p:cNvSpPr>
          <p:nvPr>
            <p:ph type="body" sz="quarter" idx="15"/>
          </p:nvPr>
        </p:nvSpPr>
        <p:spPr>
          <a:xfrm>
            <a:off x="1123245" y="4839316"/>
            <a:ext cx="2080268" cy="1373225"/>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34" name="Text Placeholder 32">
            <a:extLst>
              <a:ext uri="{FF2B5EF4-FFF2-40B4-BE49-F238E27FC236}">
                <a16:creationId xmlns:a16="http://schemas.microsoft.com/office/drawing/2014/main" id="{5F7B7E2D-098B-094E-BCCD-88FD5992085D}"/>
              </a:ext>
            </a:extLst>
          </p:cNvPr>
          <p:cNvSpPr>
            <a:spLocks noGrp="1"/>
          </p:cNvSpPr>
          <p:nvPr>
            <p:ph type="body" sz="quarter" idx="16"/>
          </p:nvPr>
        </p:nvSpPr>
        <p:spPr>
          <a:xfrm>
            <a:off x="3767834" y="4420907"/>
            <a:ext cx="2080268"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35" name="Text Placeholder 32">
            <a:extLst>
              <a:ext uri="{FF2B5EF4-FFF2-40B4-BE49-F238E27FC236}">
                <a16:creationId xmlns:a16="http://schemas.microsoft.com/office/drawing/2014/main" id="{34873DF9-5A51-B147-9530-690F5937F655}"/>
              </a:ext>
            </a:extLst>
          </p:cNvPr>
          <p:cNvSpPr>
            <a:spLocks noGrp="1"/>
          </p:cNvSpPr>
          <p:nvPr>
            <p:ph type="body" sz="quarter" idx="17"/>
          </p:nvPr>
        </p:nvSpPr>
        <p:spPr>
          <a:xfrm>
            <a:off x="3767834" y="4839316"/>
            <a:ext cx="2080268" cy="1373225"/>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36" name="Text Placeholder 32">
            <a:extLst>
              <a:ext uri="{FF2B5EF4-FFF2-40B4-BE49-F238E27FC236}">
                <a16:creationId xmlns:a16="http://schemas.microsoft.com/office/drawing/2014/main" id="{187FF30D-B3ED-F349-9762-DF5D71FDE8AE}"/>
              </a:ext>
            </a:extLst>
          </p:cNvPr>
          <p:cNvSpPr>
            <a:spLocks noGrp="1"/>
          </p:cNvSpPr>
          <p:nvPr>
            <p:ph type="body" sz="quarter" idx="18"/>
          </p:nvPr>
        </p:nvSpPr>
        <p:spPr>
          <a:xfrm>
            <a:off x="6403458" y="4420907"/>
            <a:ext cx="2080268"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37" name="Text Placeholder 32">
            <a:extLst>
              <a:ext uri="{FF2B5EF4-FFF2-40B4-BE49-F238E27FC236}">
                <a16:creationId xmlns:a16="http://schemas.microsoft.com/office/drawing/2014/main" id="{25AE9C0E-9DF3-F74D-8EDE-F32BD306FB31}"/>
              </a:ext>
            </a:extLst>
          </p:cNvPr>
          <p:cNvSpPr>
            <a:spLocks noGrp="1"/>
          </p:cNvSpPr>
          <p:nvPr>
            <p:ph type="body" sz="quarter" idx="19"/>
          </p:nvPr>
        </p:nvSpPr>
        <p:spPr>
          <a:xfrm>
            <a:off x="6403458" y="4839316"/>
            <a:ext cx="2080268" cy="1373225"/>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38" name="Text Placeholder 32">
            <a:extLst>
              <a:ext uri="{FF2B5EF4-FFF2-40B4-BE49-F238E27FC236}">
                <a16:creationId xmlns:a16="http://schemas.microsoft.com/office/drawing/2014/main" id="{DCF22695-88FE-FC4B-9E17-389CE9076B39}"/>
              </a:ext>
            </a:extLst>
          </p:cNvPr>
          <p:cNvSpPr>
            <a:spLocks noGrp="1"/>
          </p:cNvSpPr>
          <p:nvPr>
            <p:ph type="body" sz="quarter" idx="20"/>
          </p:nvPr>
        </p:nvSpPr>
        <p:spPr>
          <a:xfrm>
            <a:off x="9057011" y="4420907"/>
            <a:ext cx="2080268"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39" name="Text Placeholder 32">
            <a:extLst>
              <a:ext uri="{FF2B5EF4-FFF2-40B4-BE49-F238E27FC236}">
                <a16:creationId xmlns:a16="http://schemas.microsoft.com/office/drawing/2014/main" id="{2ACD433E-6011-474C-9BAA-4E9B59D545CE}"/>
              </a:ext>
            </a:extLst>
          </p:cNvPr>
          <p:cNvSpPr>
            <a:spLocks noGrp="1"/>
          </p:cNvSpPr>
          <p:nvPr>
            <p:ph type="body" sz="quarter" idx="21"/>
          </p:nvPr>
        </p:nvSpPr>
        <p:spPr>
          <a:xfrm>
            <a:off x="9057011" y="4839316"/>
            <a:ext cx="2080268" cy="1373225"/>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40" name="Text Placeholder 32">
            <a:extLst>
              <a:ext uri="{FF2B5EF4-FFF2-40B4-BE49-F238E27FC236}">
                <a16:creationId xmlns:a16="http://schemas.microsoft.com/office/drawing/2014/main" id="{F5687716-E71C-0F4A-93B9-637A9C2DCE43}"/>
              </a:ext>
            </a:extLst>
          </p:cNvPr>
          <p:cNvSpPr>
            <a:spLocks noGrp="1"/>
          </p:cNvSpPr>
          <p:nvPr>
            <p:ph type="body" sz="quarter" idx="22"/>
          </p:nvPr>
        </p:nvSpPr>
        <p:spPr>
          <a:xfrm>
            <a:off x="6072218" y="742077"/>
            <a:ext cx="4721287" cy="81548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20824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0EB8-198D-F94D-AE45-A2B1020FE9BF}"/>
              </a:ext>
            </a:extLst>
          </p:cNvPr>
          <p:cNvSpPr>
            <a:spLocks noGrp="1"/>
          </p:cNvSpPr>
          <p:nvPr>
            <p:ph type="title" hasCustomPrompt="1"/>
          </p:nvPr>
        </p:nvSpPr>
        <p:spPr>
          <a:xfrm>
            <a:off x="236483" y="585848"/>
            <a:ext cx="11666483" cy="628097"/>
          </a:xfrm>
        </p:spPr>
        <p:txBody>
          <a:bodyPr/>
          <a:lstStyle>
            <a:lvl1pPr algn="ctr">
              <a:defRPr>
                <a:solidFill>
                  <a:srgbClr val="3F6B30"/>
                </a:solidFill>
                <a:latin typeface="+mn-lt"/>
              </a:defRPr>
            </a:lvl1pPr>
          </a:lstStyle>
          <a:p>
            <a:r>
              <a:rPr lang="en-US"/>
              <a:t>CLICK TO ADD TITLE</a:t>
            </a:r>
          </a:p>
        </p:txBody>
      </p:sp>
      <p:sp>
        <p:nvSpPr>
          <p:cNvPr id="3" name="Content Placeholder 2">
            <a:extLst>
              <a:ext uri="{FF2B5EF4-FFF2-40B4-BE49-F238E27FC236}">
                <a16:creationId xmlns:a16="http://schemas.microsoft.com/office/drawing/2014/main" id="{95D72D16-2016-3040-9BF6-5AA3895F8D68}"/>
              </a:ext>
            </a:extLst>
          </p:cNvPr>
          <p:cNvSpPr>
            <a:spLocks noGrp="1"/>
          </p:cNvSpPr>
          <p:nvPr>
            <p:ph idx="1" hasCustomPrompt="1"/>
          </p:nvPr>
        </p:nvSpPr>
        <p:spPr>
          <a:xfrm>
            <a:off x="236483" y="1450428"/>
            <a:ext cx="11666483" cy="4852661"/>
          </a:xfrm>
        </p:spPr>
        <p:txBody>
          <a:bodyPr/>
          <a:lstStyle>
            <a:lvl1pPr>
              <a:defRPr>
                <a:solidFill>
                  <a:srgbClr val="3F6B30"/>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830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67E66-3D85-2949-8926-1AC7190451E5}"/>
              </a:ext>
            </a:extLst>
          </p:cNvPr>
          <p:cNvPicPr>
            <a:picLocks noChangeAspect="1"/>
          </p:cNvPicPr>
          <p:nvPr userDrawn="1"/>
        </p:nvPicPr>
        <p:blipFill rotWithShape="1">
          <a:blip r:embed="rId2" cstate="email">
            <a:alphaModFix amt="14000"/>
            <a:extLst>
              <a:ext uri="{BEBA8EAE-BF5A-486C-A8C5-ECC9F3942E4B}">
                <a14:imgProps xmlns:a14="http://schemas.microsoft.com/office/drawing/2010/main">
                  <a14:imgLayer r:embed="rId3">
                    <a14:imgEffect>
                      <a14:colorTemperature colorTemp="2250"/>
                    </a14:imgEffect>
                    <a14:imgEffect>
                      <a14:saturation sat="0"/>
                    </a14:imgEffect>
                  </a14:imgLayer>
                </a14:imgProps>
              </a:ext>
              <a:ext uri="{28A0092B-C50C-407E-A947-70E740481C1C}">
                <a14:useLocalDpi xmlns:a14="http://schemas.microsoft.com/office/drawing/2010/main"/>
              </a:ext>
            </a:extLst>
          </a:blip>
          <a:srcRect/>
          <a:stretch/>
        </p:blipFill>
        <p:spPr>
          <a:xfrm>
            <a:off x="0" y="0"/>
            <a:ext cx="5785595" cy="6858000"/>
          </a:xfrm>
          <a:prstGeom prst="rect">
            <a:avLst/>
          </a:prstGeom>
        </p:spPr>
      </p:pic>
      <p:sp>
        <p:nvSpPr>
          <p:cNvPr id="5" name="Rectangle 4">
            <a:extLst>
              <a:ext uri="{FF2B5EF4-FFF2-40B4-BE49-F238E27FC236}">
                <a16:creationId xmlns:a16="http://schemas.microsoft.com/office/drawing/2014/main" id="{15C6D124-3451-774C-BA42-629B6A02CC46}"/>
              </a:ext>
            </a:extLst>
          </p:cNvPr>
          <p:cNvSpPr/>
          <p:nvPr userDrawn="1"/>
        </p:nvSpPr>
        <p:spPr>
          <a:xfrm>
            <a:off x="792843" y="1241277"/>
            <a:ext cx="5813066" cy="4409522"/>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vector graphics&#10;&#10;Description automatically generated">
            <a:extLst>
              <a:ext uri="{FF2B5EF4-FFF2-40B4-BE49-F238E27FC236}">
                <a16:creationId xmlns:a16="http://schemas.microsoft.com/office/drawing/2014/main" id="{C1BF5DE9-4247-054D-9E6A-2513F8B176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
        <p:nvSpPr>
          <p:cNvPr id="9" name="Title 2">
            <a:extLst>
              <a:ext uri="{FF2B5EF4-FFF2-40B4-BE49-F238E27FC236}">
                <a16:creationId xmlns:a16="http://schemas.microsoft.com/office/drawing/2014/main" id="{FD2EC06A-9CE2-B349-8734-71709AEF9FE9}"/>
              </a:ext>
            </a:extLst>
          </p:cNvPr>
          <p:cNvSpPr>
            <a:spLocks noGrp="1"/>
          </p:cNvSpPr>
          <p:nvPr>
            <p:ph type="title"/>
          </p:nvPr>
        </p:nvSpPr>
        <p:spPr>
          <a:xfrm>
            <a:off x="1369121" y="1914877"/>
            <a:ext cx="4416474" cy="586530"/>
          </a:xfrm>
          <a:prstGeom prst="rect">
            <a:avLst/>
          </a:prstGeom>
        </p:spPr>
        <p:txBody>
          <a:bodyPr/>
          <a:lstStyle>
            <a:lvl1pPr>
              <a:defRPr sz="4800" b="0" i="0">
                <a:solidFill>
                  <a:schemeClr val="bg1"/>
                </a:solidFill>
                <a:latin typeface="Georgia" panose="02060503050505060203" pitchFamily="18" charset="77"/>
              </a:defRPr>
            </a:lvl1pPr>
          </a:lstStyle>
          <a:p>
            <a:endParaRPr lang="en-US"/>
          </a:p>
        </p:txBody>
      </p:sp>
      <p:sp>
        <p:nvSpPr>
          <p:cNvPr id="10" name="Slide Number Placeholder 1">
            <a:extLst>
              <a:ext uri="{FF2B5EF4-FFF2-40B4-BE49-F238E27FC236}">
                <a16:creationId xmlns:a16="http://schemas.microsoft.com/office/drawing/2014/main" id="{3158A1B6-16F3-104F-9BA3-DB16E797F14E}"/>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15" name="Text Placeholder 32">
            <a:extLst>
              <a:ext uri="{FF2B5EF4-FFF2-40B4-BE49-F238E27FC236}">
                <a16:creationId xmlns:a16="http://schemas.microsoft.com/office/drawing/2014/main" id="{81064AB5-F8D8-CD4A-98ED-D8DF0C4C85A9}"/>
              </a:ext>
            </a:extLst>
          </p:cNvPr>
          <p:cNvSpPr>
            <a:spLocks noGrp="1"/>
          </p:cNvSpPr>
          <p:nvPr>
            <p:ph type="body" sz="quarter" idx="14"/>
          </p:nvPr>
        </p:nvSpPr>
        <p:spPr>
          <a:xfrm>
            <a:off x="1369120" y="2825467"/>
            <a:ext cx="4416475" cy="221269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solidFill>
                  <a:schemeClr val="bg1"/>
                </a:solidFill>
                <a:latin typeface="DIN" panose="02000503040000020003" pitchFamily="2" charset="0"/>
              </a:defRPr>
            </a:lvl2pPr>
            <a:lvl3pPr marL="914400" indent="0">
              <a:buFontTx/>
              <a:buNone/>
              <a:defRPr sz="1200" b="0" i="0">
                <a:solidFill>
                  <a:schemeClr val="bg1"/>
                </a:solidFill>
                <a:latin typeface="DIN" panose="02000503040000020003" pitchFamily="2" charset="0"/>
              </a:defRPr>
            </a:lvl3pPr>
            <a:lvl4pPr marL="1371600" indent="0">
              <a:buFontTx/>
              <a:buNone/>
              <a:defRPr sz="1200" b="0" i="0">
                <a:solidFill>
                  <a:schemeClr val="bg1"/>
                </a:solidFill>
                <a:latin typeface="DIN" panose="02000503040000020003" pitchFamily="2" charset="0"/>
              </a:defRPr>
            </a:lvl4pPr>
            <a:lvl5pPr marL="1828800" indent="0">
              <a:buFontTx/>
              <a:buNone/>
              <a:defRPr sz="1200" b="0" i="0">
                <a:solidFill>
                  <a:schemeClr val="bg1"/>
                </a:solidFill>
                <a:latin typeface="DIN" panose="0200050304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2">
            <a:extLst>
              <a:ext uri="{FF2B5EF4-FFF2-40B4-BE49-F238E27FC236}">
                <a16:creationId xmlns:a16="http://schemas.microsoft.com/office/drawing/2014/main" id="{EC2FFD56-E7BF-EA4D-9179-A15624FC5E92}"/>
              </a:ext>
            </a:extLst>
          </p:cNvPr>
          <p:cNvSpPr>
            <a:spLocks noGrp="1"/>
          </p:cNvSpPr>
          <p:nvPr>
            <p:ph type="body" sz="quarter" idx="13"/>
          </p:nvPr>
        </p:nvSpPr>
        <p:spPr>
          <a:xfrm>
            <a:off x="7553836" y="852500"/>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19" name="Text Placeholder 32">
            <a:extLst>
              <a:ext uri="{FF2B5EF4-FFF2-40B4-BE49-F238E27FC236}">
                <a16:creationId xmlns:a16="http://schemas.microsoft.com/office/drawing/2014/main" id="{56C0BDF4-2E61-C640-894B-63DD29FAD453}"/>
              </a:ext>
            </a:extLst>
          </p:cNvPr>
          <p:cNvSpPr>
            <a:spLocks noGrp="1"/>
          </p:cNvSpPr>
          <p:nvPr>
            <p:ph type="body" sz="quarter" idx="15"/>
          </p:nvPr>
        </p:nvSpPr>
        <p:spPr>
          <a:xfrm>
            <a:off x="7553836" y="1235050"/>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0" name="Text Placeholder 32">
            <a:extLst>
              <a:ext uri="{FF2B5EF4-FFF2-40B4-BE49-F238E27FC236}">
                <a16:creationId xmlns:a16="http://schemas.microsoft.com/office/drawing/2014/main" id="{B3479652-A968-FC44-99C4-EE603DFE3A82}"/>
              </a:ext>
            </a:extLst>
          </p:cNvPr>
          <p:cNvSpPr>
            <a:spLocks noGrp="1"/>
          </p:cNvSpPr>
          <p:nvPr>
            <p:ph type="body" sz="quarter" idx="16"/>
          </p:nvPr>
        </p:nvSpPr>
        <p:spPr>
          <a:xfrm>
            <a:off x="7553836" y="2026876"/>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1" name="Text Placeholder 32">
            <a:extLst>
              <a:ext uri="{FF2B5EF4-FFF2-40B4-BE49-F238E27FC236}">
                <a16:creationId xmlns:a16="http://schemas.microsoft.com/office/drawing/2014/main" id="{1F80D74C-2728-4D4A-B951-FF520B57C53C}"/>
              </a:ext>
            </a:extLst>
          </p:cNvPr>
          <p:cNvSpPr>
            <a:spLocks noGrp="1"/>
          </p:cNvSpPr>
          <p:nvPr>
            <p:ph type="body" sz="quarter" idx="17"/>
          </p:nvPr>
        </p:nvSpPr>
        <p:spPr>
          <a:xfrm>
            <a:off x="7553836" y="2409426"/>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2" name="Text Placeholder 32">
            <a:extLst>
              <a:ext uri="{FF2B5EF4-FFF2-40B4-BE49-F238E27FC236}">
                <a16:creationId xmlns:a16="http://schemas.microsoft.com/office/drawing/2014/main" id="{56C22BC2-12FE-3349-B3ED-19130CEE8561}"/>
              </a:ext>
            </a:extLst>
          </p:cNvPr>
          <p:cNvSpPr>
            <a:spLocks noGrp="1"/>
          </p:cNvSpPr>
          <p:nvPr>
            <p:ph type="body" sz="quarter" idx="18"/>
          </p:nvPr>
        </p:nvSpPr>
        <p:spPr>
          <a:xfrm>
            <a:off x="7553836" y="3166274"/>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3" name="Text Placeholder 32">
            <a:extLst>
              <a:ext uri="{FF2B5EF4-FFF2-40B4-BE49-F238E27FC236}">
                <a16:creationId xmlns:a16="http://schemas.microsoft.com/office/drawing/2014/main" id="{D9C09D24-E525-8D40-89EF-16D6606BD310}"/>
              </a:ext>
            </a:extLst>
          </p:cNvPr>
          <p:cNvSpPr>
            <a:spLocks noGrp="1"/>
          </p:cNvSpPr>
          <p:nvPr>
            <p:ph type="body" sz="quarter" idx="19"/>
          </p:nvPr>
        </p:nvSpPr>
        <p:spPr>
          <a:xfrm>
            <a:off x="7553836" y="3548824"/>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4" name="Text Placeholder 32">
            <a:extLst>
              <a:ext uri="{FF2B5EF4-FFF2-40B4-BE49-F238E27FC236}">
                <a16:creationId xmlns:a16="http://schemas.microsoft.com/office/drawing/2014/main" id="{C75A255F-675C-F24C-A9D7-D7A0A2751F7B}"/>
              </a:ext>
            </a:extLst>
          </p:cNvPr>
          <p:cNvSpPr>
            <a:spLocks noGrp="1"/>
          </p:cNvSpPr>
          <p:nvPr>
            <p:ph type="body" sz="quarter" idx="20"/>
          </p:nvPr>
        </p:nvSpPr>
        <p:spPr>
          <a:xfrm>
            <a:off x="7553836" y="4291735"/>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5" name="Text Placeholder 32">
            <a:extLst>
              <a:ext uri="{FF2B5EF4-FFF2-40B4-BE49-F238E27FC236}">
                <a16:creationId xmlns:a16="http://schemas.microsoft.com/office/drawing/2014/main" id="{C5DCA73D-A53C-1A4B-B4FC-A1AD9C2139F8}"/>
              </a:ext>
            </a:extLst>
          </p:cNvPr>
          <p:cNvSpPr>
            <a:spLocks noGrp="1"/>
          </p:cNvSpPr>
          <p:nvPr>
            <p:ph type="body" sz="quarter" idx="21"/>
          </p:nvPr>
        </p:nvSpPr>
        <p:spPr>
          <a:xfrm>
            <a:off x="7553836" y="4674285"/>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6" name="Text Placeholder 32">
            <a:extLst>
              <a:ext uri="{FF2B5EF4-FFF2-40B4-BE49-F238E27FC236}">
                <a16:creationId xmlns:a16="http://schemas.microsoft.com/office/drawing/2014/main" id="{F6927534-6D62-6047-AB44-7CEE22B3D299}"/>
              </a:ext>
            </a:extLst>
          </p:cNvPr>
          <p:cNvSpPr>
            <a:spLocks noGrp="1"/>
          </p:cNvSpPr>
          <p:nvPr>
            <p:ph type="body" sz="quarter" idx="22"/>
          </p:nvPr>
        </p:nvSpPr>
        <p:spPr>
          <a:xfrm>
            <a:off x="7553836" y="5403359"/>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7" name="Text Placeholder 32">
            <a:extLst>
              <a:ext uri="{FF2B5EF4-FFF2-40B4-BE49-F238E27FC236}">
                <a16:creationId xmlns:a16="http://schemas.microsoft.com/office/drawing/2014/main" id="{30B67495-0C5B-444B-8AE1-9505DFFACC3A}"/>
              </a:ext>
            </a:extLst>
          </p:cNvPr>
          <p:cNvSpPr>
            <a:spLocks noGrp="1"/>
          </p:cNvSpPr>
          <p:nvPr>
            <p:ph type="body" sz="quarter" idx="23"/>
          </p:nvPr>
        </p:nvSpPr>
        <p:spPr>
          <a:xfrm>
            <a:off x="7553836" y="5785909"/>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2098194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C6D124-3451-774C-BA42-629B6A02CC46}"/>
              </a:ext>
            </a:extLst>
          </p:cNvPr>
          <p:cNvSpPr/>
          <p:nvPr userDrawn="1"/>
        </p:nvSpPr>
        <p:spPr>
          <a:xfrm>
            <a:off x="-27471" y="0"/>
            <a:ext cx="5813066" cy="685800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CE64B8D5-CBA4-7E40-82A9-6B00D7D8755A}"/>
              </a:ext>
            </a:extLst>
          </p:cNvPr>
          <p:cNvPicPr>
            <a:picLocks noChangeAspect="1"/>
          </p:cNvPicPr>
          <p:nvPr userDrawn="1"/>
        </p:nvPicPr>
        <p:blipFill rotWithShape="1">
          <a:blip r:embed="rId2" cstate="email">
            <a:alphaModFix amt="5000"/>
            <a:extLst>
              <a:ext uri="{BEBA8EAE-BF5A-486C-A8C5-ECC9F3942E4B}">
                <a14:imgProps xmlns:a14="http://schemas.microsoft.com/office/drawing/2010/main">
                  <a14:imgLayer r:embed="rId3">
                    <a14:imgEffect>
                      <a14:colorTemperature colorTemp="2250"/>
                    </a14:imgEffect>
                    <a14:imgEffect>
                      <a14:saturation sat="0"/>
                    </a14:imgEffect>
                  </a14:imgLayer>
                </a14:imgProps>
              </a:ext>
              <a:ext uri="{28A0092B-C50C-407E-A947-70E740481C1C}">
                <a14:useLocalDpi xmlns:a14="http://schemas.microsoft.com/office/drawing/2010/main"/>
              </a:ext>
            </a:extLst>
          </a:blip>
          <a:srcRect/>
          <a:stretch/>
        </p:blipFill>
        <p:spPr>
          <a:xfrm>
            <a:off x="0" y="0"/>
            <a:ext cx="5785595" cy="6858000"/>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C1BF5DE9-4247-054D-9E6A-2513F8B176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
        <p:nvSpPr>
          <p:cNvPr id="9" name="Title 2">
            <a:extLst>
              <a:ext uri="{FF2B5EF4-FFF2-40B4-BE49-F238E27FC236}">
                <a16:creationId xmlns:a16="http://schemas.microsoft.com/office/drawing/2014/main" id="{FD2EC06A-9CE2-B349-8734-71709AEF9FE9}"/>
              </a:ext>
            </a:extLst>
          </p:cNvPr>
          <p:cNvSpPr>
            <a:spLocks noGrp="1"/>
          </p:cNvSpPr>
          <p:nvPr>
            <p:ph type="title"/>
          </p:nvPr>
        </p:nvSpPr>
        <p:spPr>
          <a:xfrm>
            <a:off x="687804" y="1914877"/>
            <a:ext cx="4416474" cy="586530"/>
          </a:xfrm>
          <a:prstGeom prst="rect">
            <a:avLst/>
          </a:prstGeom>
        </p:spPr>
        <p:txBody>
          <a:bodyPr/>
          <a:lstStyle>
            <a:lvl1pPr>
              <a:defRPr sz="4800" b="0" i="0">
                <a:solidFill>
                  <a:schemeClr val="bg1"/>
                </a:solidFill>
                <a:latin typeface="Georgia" panose="02060503050505060203" pitchFamily="18" charset="77"/>
              </a:defRPr>
            </a:lvl1pPr>
          </a:lstStyle>
          <a:p>
            <a:endParaRPr lang="en-US"/>
          </a:p>
        </p:txBody>
      </p:sp>
      <p:sp>
        <p:nvSpPr>
          <p:cNvPr id="10" name="Slide Number Placeholder 1">
            <a:extLst>
              <a:ext uri="{FF2B5EF4-FFF2-40B4-BE49-F238E27FC236}">
                <a16:creationId xmlns:a16="http://schemas.microsoft.com/office/drawing/2014/main" id="{3158A1B6-16F3-104F-9BA3-DB16E797F14E}"/>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15" name="Text Placeholder 32">
            <a:extLst>
              <a:ext uri="{FF2B5EF4-FFF2-40B4-BE49-F238E27FC236}">
                <a16:creationId xmlns:a16="http://schemas.microsoft.com/office/drawing/2014/main" id="{81064AB5-F8D8-CD4A-98ED-D8DF0C4C85A9}"/>
              </a:ext>
            </a:extLst>
          </p:cNvPr>
          <p:cNvSpPr>
            <a:spLocks noGrp="1"/>
          </p:cNvSpPr>
          <p:nvPr>
            <p:ph type="body" sz="quarter" idx="14"/>
          </p:nvPr>
        </p:nvSpPr>
        <p:spPr>
          <a:xfrm>
            <a:off x="687803" y="2825467"/>
            <a:ext cx="4416475" cy="221269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solidFill>
                  <a:schemeClr val="bg1"/>
                </a:solidFill>
                <a:latin typeface="DIN" panose="02000503040000020003" pitchFamily="2" charset="0"/>
              </a:defRPr>
            </a:lvl2pPr>
            <a:lvl3pPr marL="914400" indent="0">
              <a:buFontTx/>
              <a:buNone/>
              <a:defRPr sz="1200" b="0" i="0">
                <a:solidFill>
                  <a:schemeClr val="bg1"/>
                </a:solidFill>
                <a:latin typeface="DIN" panose="02000503040000020003" pitchFamily="2" charset="0"/>
              </a:defRPr>
            </a:lvl3pPr>
            <a:lvl4pPr marL="1371600" indent="0">
              <a:buFontTx/>
              <a:buNone/>
              <a:defRPr sz="1200" b="0" i="0">
                <a:solidFill>
                  <a:schemeClr val="bg1"/>
                </a:solidFill>
                <a:latin typeface="DIN" panose="02000503040000020003" pitchFamily="2" charset="0"/>
              </a:defRPr>
            </a:lvl4pPr>
            <a:lvl5pPr marL="1828800" indent="0">
              <a:buFontTx/>
              <a:buNone/>
              <a:defRPr sz="1200" b="0" i="0">
                <a:solidFill>
                  <a:schemeClr val="bg1"/>
                </a:solidFill>
                <a:latin typeface="DIN" panose="0200050304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2">
            <a:extLst>
              <a:ext uri="{FF2B5EF4-FFF2-40B4-BE49-F238E27FC236}">
                <a16:creationId xmlns:a16="http://schemas.microsoft.com/office/drawing/2014/main" id="{EC2FFD56-E7BF-EA4D-9179-A15624FC5E92}"/>
              </a:ext>
            </a:extLst>
          </p:cNvPr>
          <p:cNvSpPr>
            <a:spLocks noGrp="1"/>
          </p:cNvSpPr>
          <p:nvPr>
            <p:ph type="body" sz="quarter" idx="13"/>
          </p:nvPr>
        </p:nvSpPr>
        <p:spPr>
          <a:xfrm>
            <a:off x="6611471" y="852500"/>
            <a:ext cx="4199963"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19" name="Text Placeholder 32">
            <a:extLst>
              <a:ext uri="{FF2B5EF4-FFF2-40B4-BE49-F238E27FC236}">
                <a16:creationId xmlns:a16="http://schemas.microsoft.com/office/drawing/2014/main" id="{56C0BDF4-2E61-C640-894B-63DD29FAD453}"/>
              </a:ext>
            </a:extLst>
          </p:cNvPr>
          <p:cNvSpPr>
            <a:spLocks noGrp="1"/>
          </p:cNvSpPr>
          <p:nvPr>
            <p:ph type="body" sz="quarter" idx="15"/>
          </p:nvPr>
        </p:nvSpPr>
        <p:spPr>
          <a:xfrm>
            <a:off x="6611471" y="1235050"/>
            <a:ext cx="4199963"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0" name="Text Placeholder 32">
            <a:extLst>
              <a:ext uri="{FF2B5EF4-FFF2-40B4-BE49-F238E27FC236}">
                <a16:creationId xmlns:a16="http://schemas.microsoft.com/office/drawing/2014/main" id="{B3479652-A968-FC44-99C4-EE603DFE3A82}"/>
              </a:ext>
            </a:extLst>
          </p:cNvPr>
          <p:cNvSpPr>
            <a:spLocks noGrp="1"/>
          </p:cNvSpPr>
          <p:nvPr>
            <p:ph type="body" sz="quarter" idx="16"/>
          </p:nvPr>
        </p:nvSpPr>
        <p:spPr>
          <a:xfrm>
            <a:off x="6611471" y="2026876"/>
            <a:ext cx="4199963"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1" name="Text Placeholder 32">
            <a:extLst>
              <a:ext uri="{FF2B5EF4-FFF2-40B4-BE49-F238E27FC236}">
                <a16:creationId xmlns:a16="http://schemas.microsoft.com/office/drawing/2014/main" id="{1F80D74C-2728-4D4A-B951-FF520B57C53C}"/>
              </a:ext>
            </a:extLst>
          </p:cNvPr>
          <p:cNvSpPr>
            <a:spLocks noGrp="1"/>
          </p:cNvSpPr>
          <p:nvPr>
            <p:ph type="body" sz="quarter" idx="17"/>
          </p:nvPr>
        </p:nvSpPr>
        <p:spPr>
          <a:xfrm>
            <a:off x="6611471" y="2409426"/>
            <a:ext cx="4199963"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2" name="Text Placeholder 32">
            <a:extLst>
              <a:ext uri="{FF2B5EF4-FFF2-40B4-BE49-F238E27FC236}">
                <a16:creationId xmlns:a16="http://schemas.microsoft.com/office/drawing/2014/main" id="{56C22BC2-12FE-3349-B3ED-19130CEE8561}"/>
              </a:ext>
            </a:extLst>
          </p:cNvPr>
          <p:cNvSpPr>
            <a:spLocks noGrp="1"/>
          </p:cNvSpPr>
          <p:nvPr>
            <p:ph type="body" sz="quarter" idx="18"/>
          </p:nvPr>
        </p:nvSpPr>
        <p:spPr>
          <a:xfrm>
            <a:off x="6611471" y="3166274"/>
            <a:ext cx="4199963"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3" name="Text Placeholder 32">
            <a:extLst>
              <a:ext uri="{FF2B5EF4-FFF2-40B4-BE49-F238E27FC236}">
                <a16:creationId xmlns:a16="http://schemas.microsoft.com/office/drawing/2014/main" id="{D9C09D24-E525-8D40-89EF-16D6606BD310}"/>
              </a:ext>
            </a:extLst>
          </p:cNvPr>
          <p:cNvSpPr>
            <a:spLocks noGrp="1"/>
          </p:cNvSpPr>
          <p:nvPr>
            <p:ph type="body" sz="quarter" idx="19"/>
          </p:nvPr>
        </p:nvSpPr>
        <p:spPr>
          <a:xfrm>
            <a:off x="6611471" y="3548824"/>
            <a:ext cx="4199963"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4" name="Text Placeholder 32">
            <a:extLst>
              <a:ext uri="{FF2B5EF4-FFF2-40B4-BE49-F238E27FC236}">
                <a16:creationId xmlns:a16="http://schemas.microsoft.com/office/drawing/2014/main" id="{C75A255F-675C-F24C-A9D7-D7A0A2751F7B}"/>
              </a:ext>
            </a:extLst>
          </p:cNvPr>
          <p:cNvSpPr>
            <a:spLocks noGrp="1"/>
          </p:cNvSpPr>
          <p:nvPr>
            <p:ph type="body" sz="quarter" idx="20"/>
          </p:nvPr>
        </p:nvSpPr>
        <p:spPr>
          <a:xfrm>
            <a:off x="6611471" y="4291735"/>
            <a:ext cx="4199963"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5" name="Text Placeholder 32">
            <a:extLst>
              <a:ext uri="{FF2B5EF4-FFF2-40B4-BE49-F238E27FC236}">
                <a16:creationId xmlns:a16="http://schemas.microsoft.com/office/drawing/2014/main" id="{C5DCA73D-A53C-1A4B-B4FC-A1AD9C2139F8}"/>
              </a:ext>
            </a:extLst>
          </p:cNvPr>
          <p:cNvSpPr>
            <a:spLocks noGrp="1"/>
          </p:cNvSpPr>
          <p:nvPr>
            <p:ph type="body" sz="quarter" idx="21"/>
          </p:nvPr>
        </p:nvSpPr>
        <p:spPr>
          <a:xfrm>
            <a:off x="6611471" y="4674285"/>
            <a:ext cx="4199963"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6" name="Text Placeholder 32">
            <a:extLst>
              <a:ext uri="{FF2B5EF4-FFF2-40B4-BE49-F238E27FC236}">
                <a16:creationId xmlns:a16="http://schemas.microsoft.com/office/drawing/2014/main" id="{F6927534-6D62-6047-AB44-7CEE22B3D299}"/>
              </a:ext>
            </a:extLst>
          </p:cNvPr>
          <p:cNvSpPr>
            <a:spLocks noGrp="1"/>
          </p:cNvSpPr>
          <p:nvPr>
            <p:ph type="body" sz="quarter" idx="22"/>
          </p:nvPr>
        </p:nvSpPr>
        <p:spPr>
          <a:xfrm>
            <a:off x="6611471" y="5403359"/>
            <a:ext cx="4199963"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7" name="Text Placeholder 32">
            <a:extLst>
              <a:ext uri="{FF2B5EF4-FFF2-40B4-BE49-F238E27FC236}">
                <a16:creationId xmlns:a16="http://schemas.microsoft.com/office/drawing/2014/main" id="{30B67495-0C5B-444B-8AE1-9505DFFACC3A}"/>
              </a:ext>
            </a:extLst>
          </p:cNvPr>
          <p:cNvSpPr>
            <a:spLocks noGrp="1"/>
          </p:cNvSpPr>
          <p:nvPr>
            <p:ph type="body" sz="quarter" idx="23"/>
          </p:nvPr>
        </p:nvSpPr>
        <p:spPr>
          <a:xfrm>
            <a:off x="6611471" y="5785909"/>
            <a:ext cx="4199963"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2878776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2EADFBA3-B8E5-244B-A6A6-2AF0FDA463D4}"/>
              </a:ext>
            </a:extLst>
          </p:cNvPr>
          <p:cNvSpPr>
            <a:spLocks noGrp="1"/>
          </p:cNvSpPr>
          <p:nvPr>
            <p:ph type="pic" sz="quarter" idx="10"/>
          </p:nvPr>
        </p:nvSpPr>
        <p:spPr>
          <a:xfrm>
            <a:off x="5785594" y="0"/>
            <a:ext cx="6406405" cy="6858000"/>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pic>
        <p:nvPicPr>
          <p:cNvPr id="4" name="Picture 3">
            <a:extLst>
              <a:ext uri="{FF2B5EF4-FFF2-40B4-BE49-F238E27FC236}">
                <a16:creationId xmlns:a16="http://schemas.microsoft.com/office/drawing/2014/main" id="{F6567E66-3D85-2949-8926-1AC7190451E5}"/>
              </a:ext>
            </a:extLst>
          </p:cNvPr>
          <p:cNvPicPr>
            <a:picLocks noChangeAspect="1"/>
          </p:cNvPicPr>
          <p:nvPr userDrawn="1"/>
        </p:nvPicPr>
        <p:blipFill rotWithShape="1">
          <a:blip r:embed="rId2" cstate="email">
            <a:alphaModFix amt="14000"/>
            <a:extLst>
              <a:ext uri="{BEBA8EAE-BF5A-486C-A8C5-ECC9F3942E4B}">
                <a14:imgProps xmlns:a14="http://schemas.microsoft.com/office/drawing/2010/main">
                  <a14:imgLayer r:embed="rId3">
                    <a14:imgEffect>
                      <a14:colorTemperature colorTemp="2250"/>
                    </a14:imgEffect>
                    <a14:imgEffect>
                      <a14:saturation sat="0"/>
                    </a14:imgEffect>
                  </a14:imgLayer>
                </a14:imgProps>
              </a:ext>
              <a:ext uri="{28A0092B-C50C-407E-A947-70E740481C1C}">
                <a14:useLocalDpi xmlns:a14="http://schemas.microsoft.com/office/drawing/2010/main"/>
              </a:ext>
            </a:extLst>
          </a:blip>
          <a:srcRect/>
          <a:stretch/>
        </p:blipFill>
        <p:spPr>
          <a:xfrm>
            <a:off x="0" y="0"/>
            <a:ext cx="5785595" cy="6858000"/>
          </a:xfrm>
          <a:prstGeom prst="rect">
            <a:avLst/>
          </a:prstGeom>
        </p:spPr>
      </p:pic>
      <p:sp>
        <p:nvSpPr>
          <p:cNvPr id="5" name="Rectangle 4">
            <a:extLst>
              <a:ext uri="{FF2B5EF4-FFF2-40B4-BE49-F238E27FC236}">
                <a16:creationId xmlns:a16="http://schemas.microsoft.com/office/drawing/2014/main" id="{15C6D124-3451-774C-BA42-629B6A02CC46}"/>
              </a:ext>
            </a:extLst>
          </p:cNvPr>
          <p:cNvSpPr/>
          <p:nvPr userDrawn="1"/>
        </p:nvSpPr>
        <p:spPr>
          <a:xfrm>
            <a:off x="792843" y="1241277"/>
            <a:ext cx="5813066" cy="4409522"/>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vector graphics&#10;&#10;Description automatically generated">
            <a:extLst>
              <a:ext uri="{FF2B5EF4-FFF2-40B4-BE49-F238E27FC236}">
                <a16:creationId xmlns:a16="http://schemas.microsoft.com/office/drawing/2014/main" id="{C1BF5DE9-4247-054D-9E6A-2513F8B176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
        <p:nvSpPr>
          <p:cNvPr id="7" name="Slide Number Placeholder 1">
            <a:extLst>
              <a:ext uri="{FF2B5EF4-FFF2-40B4-BE49-F238E27FC236}">
                <a16:creationId xmlns:a16="http://schemas.microsoft.com/office/drawing/2014/main" id="{D6D1975A-EB04-7648-8D64-23961C86056A}"/>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10" name="Title 2">
            <a:extLst>
              <a:ext uri="{FF2B5EF4-FFF2-40B4-BE49-F238E27FC236}">
                <a16:creationId xmlns:a16="http://schemas.microsoft.com/office/drawing/2014/main" id="{A5F9C0F0-A156-864C-826B-F39EECF7516E}"/>
              </a:ext>
            </a:extLst>
          </p:cNvPr>
          <p:cNvSpPr>
            <a:spLocks noGrp="1"/>
          </p:cNvSpPr>
          <p:nvPr>
            <p:ph type="title"/>
          </p:nvPr>
        </p:nvSpPr>
        <p:spPr>
          <a:xfrm>
            <a:off x="1369121" y="1914877"/>
            <a:ext cx="4416474" cy="586530"/>
          </a:xfrm>
          <a:prstGeom prst="rect">
            <a:avLst/>
          </a:prstGeom>
        </p:spPr>
        <p:txBody>
          <a:bodyPr/>
          <a:lstStyle>
            <a:lvl1pPr>
              <a:defRPr sz="4800" b="0" i="0">
                <a:solidFill>
                  <a:schemeClr val="bg1"/>
                </a:solidFill>
                <a:latin typeface="Georgia" panose="02060503050505060203" pitchFamily="18" charset="77"/>
              </a:defRPr>
            </a:lvl1pPr>
          </a:lstStyle>
          <a:p>
            <a:endParaRPr lang="en-US"/>
          </a:p>
        </p:txBody>
      </p:sp>
      <p:sp>
        <p:nvSpPr>
          <p:cNvPr id="11" name="Text Placeholder 32">
            <a:extLst>
              <a:ext uri="{FF2B5EF4-FFF2-40B4-BE49-F238E27FC236}">
                <a16:creationId xmlns:a16="http://schemas.microsoft.com/office/drawing/2014/main" id="{2DE59BF3-D2A2-D249-A9D9-09BBAACA8528}"/>
              </a:ext>
            </a:extLst>
          </p:cNvPr>
          <p:cNvSpPr>
            <a:spLocks noGrp="1"/>
          </p:cNvSpPr>
          <p:nvPr>
            <p:ph type="body" sz="quarter" idx="14"/>
          </p:nvPr>
        </p:nvSpPr>
        <p:spPr>
          <a:xfrm>
            <a:off x="1369120" y="2825467"/>
            <a:ext cx="4416475" cy="221269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solidFill>
                  <a:schemeClr val="bg1"/>
                </a:solidFill>
                <a:latin typeface="DIN" panose="02000503040000020003" pitchFamily="2" charset="0"/>
              </a:defRPr>
            </a:lvl2pPr>
            <a:lvl3pPr marL="914400" indent="0">
              <a:buFontTx/>
              <a:buNone/>
              <a:defRPr sz="1200" b="0" i="0">
                <a:solidFill>
                  <a:schemeClr val="bg1"/>
                </a:solidFill>
                <a:latin typeface="DIN" panose="02000503040000020003" pitchFamily="2" charset="0"/>
              </a:defRPr>
            </a:lvl3pPr>
            <a:lvl4pPr marL="1371600" indent="0">
              <a:buFontTx/>
              <a:buNone/>
              <a:defRPr sz="1200" b="0" i="0">
                <a:solidFill>
                  <a:schemeClr val="bg1"/>
                </a:solidFill>
                <a:latin typeface="DIN" panose="02000503040000020003" pitchFamily="2" charset="0"/>
              </a:defRPr>
            </a:lvl4pPr>
            <a:lvl5pPr marL="1828800" indent="0">
              <a:buFontTx/>
              <a:buNone/>
              <a:defRPr sz="1200" b="0" i="0">
                <a:solidFill>
                  <a:schemeClr val="bg1"/>
                </a:solidFill>
                <a:latin typeface="DIN" panose="0200050304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851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2D0622-32A4-4C4C-A5B4-9A6C8FB3E0EB}"/>
              </a:ext>
            </a:extLst>
          </p:cNvPr>
          <p:cNvSpPr/>
          <p:nvPr userDrawn="1"/>
        </p:nvSpPr>
        <p:spPr>
          <a:xfrm>
            <a:off x="6095999" y="0"/>
            <a:ext cx="6095999" cy="6857999"/>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89CFFCD-965B-794B-B915-2662325A92F6}"/>
              </a:ext>
            </a:extLst>
          </p:cNvPr>
          <p:cNvSpPr/>
          <p:nvPr userDrawn="1"/>
        </p:nvSpPr>
        <p:spPr>
          <a:xfrm>
            <a:off x="0" y="1"/>
            <a:ext cx="6095999" cy="2222465"/>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vector graphics&#10;&#10;Description automatically generated">
            <a:extLst>
              <a:ext uri="{FF2B5EF4-FFF2-40B4-BE49-F238E27FC236}">
                <a16:creationId xmlns:a16="http://schemas.microsoft.com/office/drawing/2014/main" id="{5E60BFBF-498E-724F-9F41-1414FA75F8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
        <p:nvSpPr>
          <p:cNvPr id="5" name="Picture Placeholder 4">
            <a:extLst>
              <a:ext uri="{FF2B5EF4-FFF2-40B4-BE49-F238E27FC236}">
                <a16:creationId xmlns:a16="http://schemas.microsoft.com/office/drawing/2014/main" id="{17881870-388B-2142-A647-B19A1F2D689F}"/>
              </a:ext>
            </a:extLst>
          </p:cNvPr>
          <p:cNvSpPr>
            <a:spLocks noGrp="1"/>
          </p:cNvSpPr>
          <p:nvPr>
            <p:ph type="pic" sz="quarter" idx="10"/>
          </p:nvPr>
        </p:nvSpPr>
        <p:spPr>
          <a:xfrm>
            <a:off x="-1" y="2222466"/>
            <a:ext cx="6095999" cy="4635533"/>
          </a:xfrm>
          <a:custGeom>
            <a:avLst/>
            <a:gdLst>
              <a:gd name="connsiteX0" fmla="*/ 0 w 4819426"/>
              <a:gd name="connsiteY0" fmla="*/ 0 h 4098663"/>
              <a:gd name="connsiteX1" fmla="*/ 4819426 w 4819426"/>
              <a:gd name="connsiteY1" fmla="*/ 0 h 4098663"/>
              <a:gd name="connsiteX2" fmla="*/ 4819426 w 4819426"/>
              <a:gd name="connsiteY2" fmla="*/ 4098663 h 4098663"/>
              <a:gd name="connsiteX3" fmla="*/ 0 w 4819426"/>
              <a:gd name="connsiteY3" fmla="*/ 4098663 h 4098663"/>
            </a:gdLst>
            <a:ahLst/>
            <a:cxnLst>
              <a:cxn ang="0">
                <a:pos x="connsiteX0" y="connsiteY0"/>
              </a:cxn>
              <a:cxn ang="0">
                <a:pos x="connsiteX1" y="connsiteY1"/>
              </a:cxn>
              <a:cxn ang="0">
                <a:pos x="connsiteX2" y="connsiteY2"/>
              </a:cxn>
              <a:cxn ang="0">
                <a:pos x="connsiteX3" y="connsiteY3"/>
              </a:cxn>
            </a:cxnLst>
            <a:rect l="l" t="t" r="r" b="b"/>
            <a:pathLst>
              <a:path w="4819426" h="4098663">
                <a:moveTo>
                  <a:pt x="0" y="0"/>
                </a:moveTo>
                <a:lnTo>
                  <a:pt x="4819426" y="0"/>
                </a:lnTo>
                <a:lnTo>
                  <a:pt x="4819426" y="4098663"/>
                </a:lnTo>
                <a:lnTo>
                  <a:pt x="0" y="4098663"/>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0" name="Title 2">
            <a:extLst>
              <a:ext uri="{FF2B5EF4-FFF2-40B4-BE49-F238E27FC236}">
                <a16:creationId xmlns:a16="http://schemas.microsoft.com/office/drawing/2014/main" id="{0A698578-F735-4A4E-A353-FF4FC4838206}"/>
              </a:ext>
            </a:extLst>
          </p:cNvPr>
          <p:cNvSpPr>
            <a:spLocks noGrp="1"/>
          </p:cNvSpPr>
          <p:nvPr>
            <p:ph type="title"/>
          </p:nvPr>
        </p:nvSpPr>
        <p:spPr>
          <a:xfrm>
            <a:off x="945484" y="817968"/>
            <a:ext cx="4307834" cy="586530"/>
          </a:xfrm>
          <a:prstGeom prst="rect">
            <a:avLst/>
          </a:prstGeom>
        </p:spPr>
        <p:txBody>
          <a:bodyPr/>
          <a:lstStyle>
            <a:lvl1pPr>
              <a:defRPr b="0" i="0">
                <a:solidFill>
                  <a:schemeClr val="bg1"/>
                </a:solidFill>
                <a:latin typeface="Georgia" panose="02060503050505060203" pitchFamily="18" charset="77"/>
              </a:defRPr>
            </a:lvl1pPr>
          </a:lstStyle>
          <a:p>
            <a:endParaRPr lang="en-US"/>
          </a:p>
        </p:txBody>
      </p:sp>
      <p:sp>
        <p:nvSpPr>
          <p:cNvPr id="11" name="Slide Number Placeholder 1">
            <a:extLst>
              <a:ext uri="{FF2B5EF4-FFF2-40B4-BE49-F238E27FC236}">
                <a16:creationId xmlns:a16="http://schemas.microsoft.com/office/drawing/2014/main" id="{9DF619C9-0E42-CD49-AD3C-FC3F8B42FCD6}"/>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18" name="Text Placeholder 32">
            <a:extLst>
              <a:ext uri="{FF2B5EF4-FFF2-40B4-BE49-F238E27FC236}">
                <a16:creationId xmlns:a16="http://schemas.microsoft.com/office/drawing/2014/main" id="{D494F9F1-72D7-EB4B-A1C6-BDC58C81F10B}"/>
              </a:ext>
            </a:extLst>
          </p:cNvPr>
          <p:cNvSpPr>
            <a:spLocks noGrp="1"/>
          </p:cNvSpPr>
          <p:nvPr>
            <p:ph type="body" sz="quarter" idx="13"/>
          </p:nvPr>
        </p:nvSpPr>
        <p:spPr>
          <a:xfrm>
            <a:off x="7041482" y="852500"/>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19" name="Text Placeholder 32">
            <a:extLst>
              <a:ext uri="{FF2B5EF4-FFF2-40B4-BE49-F238E27FC236}">
                <a16:creationId xmlns:a16="http://schemas.microsoft.com/office/drawing/2014/main" id="{B335F7F2-6BA0-3D49-BC84-3C7BA3A004C2}"/>
              </a:ext>
            </a:extLst>
          </p:cNvPr>
          <p:cNvSpPr>
            <a:spLocks noGrp="1"/>
          </p:cNvSpPr>
          <p:nvPr>
            <p:ph type="body" sz="quarter" idx="15"/>
          </p:nvPr>
        </p:nvSpPr>
        <p:spPr>
          <a:xfrm>
            <a:off x="7041482" y="1235050"/>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0" name="Text Placeholder 32">
            <a:extLst>
              <a:ext uri="{FF2B5EF4-FFF2-40B4-BE49-F238E27FC236}">
                <a16:creationId xmlns:a16="http://schemas.microsoft.com/office/drawing/2014/main" id="{56A4A5C9-33E0-9248-AE30-E48CA30AAD47}"/>
              </a:ext>
            </a:extLst>
          </p:cNvPr>
          <p:cNvSpPr>
            <a:spLocks noGrp="1"/>
          </p:cNvSpPr>
          <p:nvPr>
            <p:ph type="body" sz="quarter" idx="16"/>
          </p:nvPr>
        </p:nvSpPr>
        <p:spPr>
          <a:xfrm>
            <a:off x="7041482" y="2026876"/>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1" name="Text Placeholder 32">
            <a:extLst>
              <a:ext uri="{FF2B5EF4-FFF2-40B4-BE49-F238E27FC236}">
                <a16:creationId xmlns:a16="http://schemas.microsoft.com/office/drawing/2014/main" id="{6C4F4BE0-29C8-5B40-BF4A-199E05D02403}"/>
              </a:ext>
            </a:extLst>
          </p:cNvPr>
          <p:cNvSpPr>
            <a:spLocks noGrp="1"/>
          </p:cNvSpPr>
          <p:nvPr>
            <p:ph type="body" sz="quarter" idx="17"/>
          </p:nvPr>
        </p:nvSpPr>
        <p:spPr>
          <a:xfrm>
            <a:off x="7041482" y="2409426"/>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2" name="Text Placeholder 32">
            <a:extLst>
              <a:ext uri="{FF2B5EF4-FFF2-40B4-BE49-F238E27FC236}">
                <a16:creationId xmlns:a16="http://schemas.microsoft.com/office/drawing/2014/main" id="{50D55D31-E47A-104B-B5E9-BA0D15DF424C}"/>
              </a:ext>
            </a:extLst>
          </p:cNvPr>
          <p:cNvSpPr>
            <a:spLocks noGrp="1"/>
          </p:cNvSpPr>
          <p:nvPr>
            <p:ph type="body" sz="quarter" idx="18"/>
          </p:nvPr>
        </p:nvSpPr>
        <p:spPr>
          <a:xfrm>
            <a:off x="7041482" y="3166274"/>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3" name="Text Placeholder 32">
            <a:extLst>
              <a:ext uri="{FF2B5EF4-FFF2-40B4-BE49-F238E27FC236}">
                <a16:creationId xmlns:a16="http://schemas.microsoft.com/office/drawing/2014/main" id="{AF6733CF-BB23-1446-A2E6-8AD86E2D0FD5}"/>
              </a:ext>
            </a:extLst>
          </p:cNvPr>
          <p:cNvSpPr>
            <a:spLocks noGrp="1"/>
          </p:cNvSpPr>
          <p:nvPr>
            <p:ph type="body" sz="quarter" idx="19"/>
          </p:nvPr>
        </p:nvSpPr>
        <p:spPr>
          <a:xfrm>
            <a:off x="7041482" y="3548824"/>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4" name="Text Placeholder 32">
            <a:extLst>
              <a:ext uri="{FF2B5EF4-FFF2-40B4-BE49-F238E27FC236}">
                <a16:creationId xmlns:a16="http://schemas.microsoft.com/office/drawing/2014/main" id="{9C1E0F30-138E-3C47-9DC3-D0594CCB8304}"/>
              </a:ext>
            </a:extLst>
          </p:cNvPr>
          <p:cNvSpPr>
            <a:spLocks noGrp="1"/>
          </p:cNvSpPr>
          <p:nvPr>
            <p:ph type="body" sz="quarter" idx="20"/>
          </p:nvPr>
        </p:nvSpPr>
        <p:spPr>
          <a:xfrm>
            <a:off x="7041482" y="4291735"/>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5" name="Text Placeholder 32">
            <a:extLst>
              <a:ext uri="{FF2B5EF4-FFF2-40B4-BE49-F238E27FC236}">
                <a16:creationId xmlns:a16="http://schemas.microsoft.com/office/drawing/2014/main" id="{3B04EA43-0C62-1F43-95AB-2468AB8EA983}"/>
              </a:ext>
            </a:extLst>
          </p:cNvPr>
          <p:cNvSpPr>
            <a:spLocks noGrp="1"/>
          </p:cNvSpPr>
          <p:nvPr>
            <p:ph type="body" sz="quarter" idx="21"/>
          </p:nvPr>
        </p:nvSpPr>
        <p:spPr>
          <a:xfrm>
            <a:off x="7041482" y="4674285"/>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6" name="Text Placeholder 32">
            <a:extLst>
              <a:ext uri="{FF2B5EF4-FFF2-40B4-BE49-F238E27FC236}">
                <a16:creationId xmlns:a16="http://schemas.microsoft.com/office/drawing/2014/main" id="{7CA9D128-0D37-D14F-B7DD-AC0859262652}"/>
              </a:ext>
            </a:extLst>
          </p:cNvPr>
          <p:cNvSpPr>
            <a:spLocks noGrp="1"/>
          </p:cNvSpPr>
          <p:nvPr>
            <p:ph type="body" sz="quarter" idx="22"/>
          </p:nvPr>
        </p:nvSpPr>
        <p:spPr>
          <a:xfrm>
            <a:off x="7041482" y="5403359"/>
            <a:ext cx="2590800" cy="258670"/>
          </a:xfrm>
          <a:prstGeom prst="rect">
            <a:avLst/>
          </a:prstGeom>
        </p:spPr>
        <p:txBody>
          <a:bodyPr/>
          <a:lstStyle>
            <a:lvl1pPr marL="0" indent="0">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 Master</a:t>
            </a:r>
          </a:p>
        </p:txBody>
      </p:sp>
      <p:sp>
        <p:nvSpPr>
          <p:cNvPr id="27" name="Text Placeholder 32">
            <a:extLst>
              <a:ext uri="{FF2B5EF4-FFF2-40B4-BE49-F238E27FC236}">
                <a16:creationId xmlns:a16="http://schemas.microsoft.com/office/drawing/2014/main" id="{DE71D90A-BF37-164F-8628-CB38895D7D14}"/>
              </a:ext>
            </a:extLst>
          </p:cNvPr>
          <p:cNvSpPr>
            <a:spLocks noGrp="1"/>
          </p:cNvSpPr>
          <p:nvPr>
            <p:ph type="body" sz="quarter" idx="23"/>
          </p:nvPr>
        </p:nvSpPr>
        <p:spPr>
          <a:xfrm>
            <a:off x="7041482" y="5785909"/>
            <a:ext cx="2590800" cy="25867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1310921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5C98C3D-5782-294D-AB35-4E76FB38A8E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hlinkClick r:id="" action="ppaction://hlinkshowjump?jump=firstslide"/>
            <a:extLst>
              <a:ext uri="{FF2B5EF4-FFF2-40B4-BE49-F238E27FC236}">
                <a16:creationId xmlns:a16="http://schemas.microsoft.com/office/drawing/2014/main" id="{3523E9BF-96C9-2644-A073-51901B9C8A1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3" name="Title 2">
            <a:extLst>
              <a:ext uri="{FF2B5EF4-FFF2-40B4-BE49-F238E27FC236}">
                <a16:creationId xmlns:a16="http://schemas.microsoft.com/office/drawing/2014/main" id="{234C06EA-2537-1F4A-98CF-A53D9A4EF91C}"/>
              </a:ext>
            </a:extLst>
          </p:cNvPr>
          <p:cNvSpPr>
            <a:spLocks noGrp="1"/>
          </p:cNvSpPr>
          <p:nvPr>
            <p:ph type="title"/>
          </p:nvPr>
        </p:nvSpPr>
        <p:spPr>
          <a:xfrm>
            <a:off x="1134034" y="2112100"/>
            <a:ext cx="4513731" cy="586530"/>
          </a:xfrm>
          <a:prstGeom prst="rect">
            <a:avLst/>
          </a:prstGeom>
        </p:spPr>
        <p:txBody>
          <a:bodyPr/>
          <a:lstStyle>
            <a:lvl1pPr>
              <a:defRPr sz="4800" b="0" i="0">
                <a:solidFill>
                  <a:schemeClr val="bg1"/>
                </a:solidFill>
                <a:latin typeface="Georgia" panose="02060503050505060203" pitchFamily="18" charset="77"/>
              </a:defRPr>
            </a:lvl1pPr>
          </a:lstStyle>
          <a:p>
            <a:endParaRPr lang="en-US"/>
          </a:p>
        </p:txBody>
      </p:sp>
      <p:sp>
        <p:nvSpPr>
          <p:cNvPr id="14" name="Text Placeholder 32">
            <a:extLst>
              <a:ext uri="{FF2B5EF4-FFF2-40B4-BE49-F238E27FC236}">
                <a16:creationId xmlns:a16="http://schemas.microsoft.com/office/drawing/2014/main" id="{54752908-DDE6-B34E-B2C2-495570906DE9}"/>
              </a:ext>
            </a:extLst>
          </p:cNvPr>
          <p:cNvSpPr>
            <a:spLocks noGrp="1"/>
          </p:cNvSpPr>
          <p:nvPr>
            <p:ph type="body" sz="quarter" idx="14"/>
          </p:nvPr>
        </p:nvSpPr>
        <p:spPr>
          <a:xfrm>
            <a:off x="1134035" y="3022690"/>
            <a:ext cx="4513730" cy="221269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solidFill>
                  <a:schemeClr val="bg1"/>
                </a:solidFill>
                <a:latin typeface="DIN" panose="02000503040000020003" pitchFamily="2" charset="0"/>
              </a:defRPr>
            </a:lvl2pPr>
            <a:lvl3pPr marL="914400" indent="0">
              <a:buFontTx/>
              <a:buNone/>
              <a:defRPr sz="1200" b="0" i="0">
                <a:solidFill>
                  <a:schemeClr val="bg1"/>
                </a:solidFill>
                <a:latin typeface="DIN" panose="02000503040000020003" pitchFamily="2" charset="0"/>
              </a:defRPr>
            </a:lvl3pPr>
            <a:lvl4pPr marL="1371600" indent="0">
              <a:buFontTx/>
              <a:buNone/>
              <a:defRPr sz="1200" b="0" i="0">
                <a:solidFill>
                  <a:schemeClr val="bg1"/>
                </a:solidFill>
                <a:latin typeface="DIN" panose="02000503040000020003" pitchFamily="2" charset="0"/>
              </a:defRPr>
            </a:lvl4pPr>
            <a:lvl5pPr marL="1828800" indent="0">
              <a:buFontTx/>
              <a:buNone/>
              <a:defRPr sz="1200" b="0" i="0">
                <a:solidFill>
                  <a:schemeClr val="bg1"/>
                </a:solidFill>
                <a:latin typeface="DIN" panose="0200050304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986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5AF0A8E3-7500-4743-8DF5-F636A80D797C}"/>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13" name="Title 2">
            <a:extLst>
              <a:ext uri="{FF2B5EF4-FFF2-40B4-BE49-F238E27FC236}">
                <a16:creationId xmlns:a16="http://schemas.microsoft.com/office/drawing/2014/main" id="{234C06EA-2537-1F4A-98CF-A53D9A4EF91C}"/>
              </a:ext>
            </a:extLst>
          </p:cNvPr>
          <p:cNvSpPr>
            <a:spLocks noGrp="1"/>
          </p:cNvSpPr>
          <p:nvPr>
            <p:ph type="title"/>
          </p:nvPr>
        </p:nvSpPr>
        <p:spPr>
          <a:xfrm>
            <a:off x="1134034" y="2112100"/>
            <a:ext cx="4513731" cy="586530"/>
          </a:xfrm>
          <a:prstGeom prst="rect">
            <a:avLst/>
          </a:prstGeom>
        </p:spPr>
        <p:txBody>
          <a:bodyPr/>
          <a:lstStyle>
            <a:lvl1pPr>
              <a:defRPr sz="4800" b="0" i="0">
                <a:solidFill>
                  <a:srgbClr val="051D2B"/>
                </a:solidFill>
                <a:latin typeface="Georgia" panose="02060503050505060203" pitchFamily="18" charset="77"/>
              </a:defRPr>
            </a:lvl1pPr>
          </a:lstStyle>
          <a:p>
            <a:endParaRPr lang="en-US"/>
          </a:p>
        </p:txBody>
      </p:sp>
      <p:sp>
        <p:nvSpPr>
          <p:cNvPr id="14" name="Text Placeholder 32">
            <a:extLst>
              <a:ext uri="{FF2B5EF4-FFF2-40B4-BE49-F238E27FC236}">
                <a16:creationId xmlns:a16="http://schemas.microsoft.com/office/drawing/2014/main" id="{54752908-DDE6-B34E-B2C2-495570906DE9}"/>
              </a:ext>
            </a:extLst>
          </p:cNvPr>
          <p:cNvSpPr>
            <a:spLocks noGrp="1"/>
          </p:cNvSpPr>
          <p:nvPr>
            <p:ph type="body" sz="quarter" idx="14"/>
          </p:nvPr>
        </p:nvSpPr>
        <p:spPr>
          <a:xfrm>
            <a:off x="1134035" y="3022690"/>
            <a:ext cx="4513730" cy="2212698"/>
          </a:xfrm>
          <a:prstGeom prst="rect">
            <a:avLst/>
          </a:prstGeom>
        </p:spPr>
        <p:txBody>
          <a:bodyPr/>
          <a:lstStyle>
            <a:lvl1pPr marL="0" indent="0">
              <a:buFontTx/>
              <a:buNone/>
              <a:defRPr sz="1200" b="0" i="0">
                <a:solidFill>
                  <a:srgbClr val="051D2B"/>
                </a:solidFill>
                <a:latin typeface="DIN" panose="02000503040000020003" pitchFamily="2" charset="0"/>
              </a:defRPr>
            </a:lvl1pPr>
            <a:lvl2pPr marL="457200" indent="0">
              <a:buFontTx/>
              <a:buNone/>
              <a:defRPr sz="1200" b="0" i="0">
                <a:solidFill>
                  <a:srgbClr val="051D2B"/>
                </a:solidFill>
                <a:latin typeface="DIN" panose="02000503040000020003" pitchFamily="2" charset="0"/>
              </a:defRPr>
            </a:lvl2pPr>
            <a:lvl3pPr marL="914400" indent="0">
              <a:buFontTx/>
              <a:buNone/>
              <a:defRPr sz="1200" b="0" i="0">
                <a:solidFill>
                  <a:srgbClr val="051D2B"/>
                </a:solidFill>
                <a:latin typeface="DIN" panose="02000503040000020003" pitchFamily="2" charset="0"/>
              </a:defRPr>
            </a:lvl3pPr>
            <a:lvl4pPr marL="1371600" indent="0">
              <a:buFontTx/>
              <a:buNone/>
              <a:defRPr sz="1200" b="0" i="0">
                <a:solidFill>
                  <a:srgbClr val="051D2B"/>
                </a:solidFill>
                <a:latin typeface="DIN" panose="02000503040000020003" pitchFamily="2" charset="0"/>
              </a:defRPr>
            </a:lvl4pPr>
            <a:lvl5pPr marL="1828800" indent="0">
              <a:buFontTx/>
              <a:buNone/>
              <a:defRPr sz="1200" b="0" i="0">
                <a:solidFill>
                  <a:srgbClr val="051D2B"/>
                </a:solidFill>
                <a:latin typeface="DIN" panose="0200050304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vector graphics&#10;&#10;Description automatically generated">
            <a:extLst>
              <a:ext uri="{FF2B5EF4-FFF2-40B4-BE49-F238E27FC236}">
                <a16:creationId xmlns:a16="http://schemas.microsoft.com/office/drawing/2014/main" id="{42D952FE-78D5-6246-8437-3D957B14A7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pic>
        <p:nvPicPr>
          <p:cNvPr id="9" name="Picture 8">
            <a:extLst>
              <a:ext uri="{FF2B5EF4-FFF2-40B4-BE49-F238E27FC236}">
                <a16:creationId xmlns:a16="http://schemas.microsoft.com/office/drawing/2014/main" id="{C3D0F6CC-1D96-F142-991D-7CEFADD2EA26}"/>
              </a:ext>
            </a:extLst>
          </p:cNvPr>
          <p:cNvPicPr>
            <a:picLocks noChangeAspect="1"/>
          </p:cNvPicPr>
          <p:nvPr userDrawn="1"/>
        </p:nvPicPr>
        <p:blipFill rotWithShape="1">
          <a:blip r:embed="rId3" cstate="email">
            <a:alphaModFix amt="16000"/>
            <a:extLst>
              <a:ext uri="{BEBA8EAE-BF5A-486C-A8C5-ECC9F3942E4B}">
                <a14:imgProps xmlns:a14="http://schemas.microsoft.com/office/drawing/2010/main">
                  <a14:imgLayer r:embed="rId4">
                    <a14:imgEffect>
                      <a14:colorTemperature colorTemp="2250"/>
                    </a14:imgEffect>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47860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488F12-8805-6B43-BC65-E53B61BB59EE}"/>
              </a:ext>
            </a:extLst>
          </p:cNvPr>
          <p:cNvSpPr/>
          <p:nvPr userDrawn="1"/>
        </p:nvSpPr>
        <p:spPr>
          <a:xfrm>
            <a:off x="0" y="0"/>
            <a:ext cx="6619314" cy="6858000"/>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BB8108B-A28A-BF4B-877D-98F6422A927F}"/>
              </a:ext>
            </a:extLst>
          </p:cNvPr>
          <p:cNvSpPr/>
          <p:nvPr userDrawn="1"/>
        </p:nvSpPr>
        <p:spPr>
          <a:xfrm>
            <a:off x="6587314" y="0"/>
            <a:ext cx="5604686" cy="685800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32F1686-B354-4644-84A2-A3DDC30BAEFC}"/>
              </a:ext>
            </a:extLst>
          </p:cNvPr>
          <p:cNvSpPr/>
          <p:nvPr userDrawn="1"/>
        </p:nvSpPr>
        <p:spPr>
          <a:xfrm>
            <a:off x="5433392" y="856556"/>
            <a:ext cx="5291052" cy="550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1E4"/>
              </a:solidFill>
            </a:endParaRPr>
          </a:p>
        </p:txBody>
      </p:sp>
      <p:pic>
        <p:nvPicPr>
          <p:cNvPr id="7" name="Picture 6">
            <a:hlinkClick r:id="" action="ppaction://hlinkshowjump?jump=firstslide"/>
            <a:extLst>
              <a:ext uri="{FF2B5EF4-FFF2-40B4-BE49-F238E27FC236}">
                <a16:creationId xmlns:a16="http://schemas.microsoft.com/office/drawing/2014/main" id="{2C069CED-28BB-FF48-A197-D986F0C423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0" name="Slide Number Placeholder 1">
            <a:extLst>
              <a:ext uri="{FF2B5EF4-FFF2-40B4-BE49-F238E27FC236}">
                <a16:creationId xmlns:a16="http://schemas.microsoft.com/office/drawing/2014/main" id="{23D5803D-95EF-E444-83B8-E94970823936}"/>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chemeClr val="bg1"/>
                </a:solidFill>
                <a:latin typeface="Georgia" panose="02060503050505060203" pitchFamily="18" charset="77"/>
              </a:defRPr>
            </a:lvl1pPr>
          </a:lstStyle>
          <a:p>
            <a:fld id="{CF2C4695-8160-3941-BE7F-C95743202AA2}" type="slidenum">
              <a:rPr lang="en-US" smtClean="0"/>
              <a:pPr/>
              <a:t>‹#›</a:t>
            </a:fld>
            <a:endParaRPr lang="en-US" dirty="0"/>
          </a:p>
        </p:txBody>
      </p:sp>
      <p:sp>
        <p:nvSpPr>
          <p:cNvPr id="13" name="Title 2">
            <a:extLst>
              <a:ext uri="{FF2B5EF4-FFF2-40B4-BE49-F238E27FC236}">
                <a16:creationId xmlns:a16="http://schemas.microsoft.com/office/drawing/2014/main" id="{922922B5-6843-1E49-A663-91D165E2C381}"/>
              </a:ext>
            </a:extLst>
          </p:cNvPr>
          <p:cNvSpPr>
            <a:spLocks noGrp="1"/>
          </p:cNvSpPr>
          <p:nvPr>
            <p:ph type="title"/>
          </p:nvPr>
        </p:nvSpPr>
        <p:spPr>
          <a:xfrm>
            <a:off x="1134035" y="1945342"/>
            <a:ext cx="3635189" cy="1115194"/>
          </a:xfrm>
          <a:prstGeom prst="rect">
            <a:avLst/>
          </a:prstGeom>
        </p:spPr>
        <p:txBody>
          <a:bodyPr/>
          <a:lstStyle>
            <a:lvl1pPr>
              <a:defRPr sz="4800" b="0" i="0">
                <a:solidFill>
                  <a:srgbClr val="051D2B"/>
                </a:solidFill>
                <a:latin typeface="Georgia" panose="02060503050505060203" pitchFamily="18" charset="77"/>
              </a:defRPr>
            </a:lvl1pPr>
          </a:lstStyle>
          <a:p>
            <a:endParaRPr lang="en-US"/>
          </a:p>
        </p:txBody>
      </p:sp>
      <p:sp>
        <p:nvSpPr>
          <p:cNvPr id="14" name="Text Placeholder 32">
            <a:extLst>
              <a:ext uri="{FF2B5EF4-FFF2-40B4-BE49-F238E27FC236}">
                <a16:creationId xmlns:a16="http://schemas.microsoft.com/office/drawing/2014/main" id="{3AE735F4-084B-0049-8932-F4E0BFBFBB1F}"/>
              </a:ext>
            </a:extLst>
          </p:cNvPr>
          <p:cNvSpPr>
            <a:spLocks noGrp="1"/>
          </p:cNvSpPr>
          <p:nvPr>
            <p:ph type="body" sz="quarter" idx="14"/>
          </p:nvPr>
        </p:nvSpPr>
        <p:spPr>
          <a:xfrm>
            <a:off x="1134035" y="3345420"/>
            <a:ext cx="3635190" cy="2212698"/>
          </a:xfrm>
          <a:prstGeom prst="rect">
            <a:avLst/>
          </a:prstGeom>
        </p:spPr>
        <p:txBody>
          <a:bodyPr/>
          <a:lstStyle>
            <a:lvl1pPr marL="0" indent="0">
              <a:buFontTx/>
              <a:buNone/>
              <a:defRPr sz="1200" b="0" i="0">
                <a:solidFill>
                  <a:srgbClr val="051D2B"/>
                </a:solidFill>
                <a:latin typeface="DIN" panose="02000503040000020003" pitchFamily="2" charset="0"/>
              </a:defRPr>
            </a:lvl1pPr>
            <a:lvl2pPr marL="457200" indent="0">
              <a:buFontTx/>
              <a:buNone/>
              <a:defRPr sz="1200" b="0" i="0">
                <a:solidFill>
                  <a:srgbClr val="051D2B"/>
                </a:solidFill>
                <a:latin typeface="DIN" panose="02000503040000020003" pitchFamily="2" charset="0"/>
              </a:defRPr>
            </a:lvl2pPr>
            <a:lvl3pPr marL="914400" indent="0">
              <a:buFontTx/>
              <a:buNone/>
              <a:defRPr sz="1200" b="0" i="0">
                <a:solidFill>
                  <a:srgbClr val="051D2B"/>
                </a:solidFill>
                <a:latin typeface="DIN" panose="02000503040000020003" pitchFamily="2" charset="0"/>
              </a:defRPr>
            </a:lvl3pPr>
            <a:lvl4pPr marL="1371600" indent="0">
              <a:buFontTx/>
              <a:buNone/>
              <a:defRPr sz="1200" b="0" i="0">
                <a:solidFill>
                  <a:srgbClr val="051D2B"/>
                </a:solidFill>
                <a:latin typeface="DIN" panose="02000503040000020003" pitchFamily="2" charset="0"/>
              </a:defRPr>
            </a:lvl4pPr>
            <a:lvl5pPr marL="1828800" indent="0">
              <a:buFontTx/>
              <a:buNone/>
              <a:defRPr sz="1200" b="0" i="0">
                <a:solidFill>
                  <a:srgbClr val="051D2B"/>
                </a:solidFill>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4068071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87D226-C582-514C-9E59-EA1FEB7FEF4E}"/>
              </a:ext>
            </a:extLst>
          </p:cNvPr>
          <p:cNvSpPr/>
          <p:nvPr userDrawn="1"/>
        </p:nvSpPr>
        <p:spPr>
          <a:xfrm>
            <a:off x="0" y="2206650"/>
            <a:ext cx="2442273" cy="4651350"/>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B893451-95A0-F649-8412-89645D36171A}"/>
              </a:ext>
            </a:extLst>
          </p:cNvPr>
          <p:cNvSpPr/>
          <p:nvPr userDrawn="1"/>
        </p:nvSpPr>
        <p:spPr>
          <a:xfrm>
            <a:off x="2407396" y="2206650"/>
            <a:ext cx="2442273" cy="465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A6DA231-38C8-6F49-82AE-C4BF5453F7D3}"/>
              </a:ext>
            </a:extLst>
          </p:cNvPr>
          <p:cNvSpPr/>
          <p:nvPr userDrawn="1"/>
        </p:nvSpPr>
        <p:spPr>
          <a:xfrm>
            <a:off x="4867676" y="2206650"/>
            <a:ext cx="2442273" cy="4651350"/>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0D3A45D-DD38-0047-8B26-B02DFBA9E779}"/>
              </a:ext>
            </a:extLst>
          </p:cNvPr>
          <p:cNvSpPr/>
          <p:nvPr userDrawn="1"/>
        </p:nvSpPr>
        <p:spPr>
          <a:xfrm>
            <a:off x="7308702" y="2206650"/>
            <a:ext cx="2442273" cy="465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9E2D9D4-E74B-444A-9170-701F5CB80F0B}"/>
              </a:ext>
            </a:extLst>
          </p:cNvPr>
          <p:cNvSpPr/>
          <p:nvPr userDrawn="1"/>
        </p:nvSpPr>
        <p:spPr>
          <a:xfrm>
            <a:off x="9749727" y="2206650"/>
            <a:ext cx="2442273" cy="4651350"/>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E2214CE-A0D0-5946-8ACB-A7B24BC5489A}"/>
              </a:ext>
            </a:extLst>
          </p:cNvPr>
          <p:cNvSpPr/>
          <p:nvPr userDrawn="1"/>
        </p:nvSpPr>
        <p:spPr>
          <a:xfrm>
            <a:off x="0" y="0"/>
            <a:ext cx="12192000" cy="220665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hlinkClick r:id="" action="ppaction://hlinkshowjump?jump=firstslide"/>
            <a:extLst>
              <a:ext uri="{FF2B5EF4-FFF2-40B4-BE49-F238E27FC236}">
                <a16:creationId xmlns:a16="http://schemas.microsoft.com/office/drawing/2014/main" id="{56FA4124-DB2F-4045-B7DC-FB898D5EDC1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2" name="Title 2">
            <a:extLst>
              <a:ext uri="{FF2B5EF4-FFF2-40B4-BE49-F238E27FC236}">
                <a16:creationId xmlns:a16="http://schemas.microsoft.com/office/drawing/2014/main" id="{CFF69E66-167E-9048-BDA4-C66717D0C1DE}"/>
              </a:ext>
            </a:extLst>
          </p:cNvPr>
          <p:cNvSpPr>
            <a:spLocks noGrp="1"/>
          </p:cNvSpPr>
          <p:nvPr>
            <p:ph type="title"/>
          </p:nvPr>
        </p:nvSpPr>
        <p:spPr>
          <a:xfrm>
            <a:off x="945484" y="810060"/>
            <a:ext cx="7375054" cy="586530"/>
          </a:xfrm>
          <a:prstGeom prst="rect">
            <a:avLst/>
          </a:prstGeom>
        </p:spPr>
        <p:txBody>
          <a:bodyPr/>
          <a:lstStyle>
            <a:lvl1pPr>
              <a:defRPr b="0" i="0">
                <a:solidFill>
                  <a:schemeClr val="bg1"/>
                </a:solidFill>
                <a:latin typeface="Georgia" panose="02060503050505060203" pitchFamily="18" charset="77"/>
              </a:defRPr>
            </a:lvl1pPr>
          </a:lstStyle>
          <a:p>
            <a:endParaRPr lang="en-US"/>
          </a:p>
        </p:txBody>
      </p:sp>
      <p:sp>
        <p:nvSpPr>
          <p:cNvPr id="13" name="Slide Number Placeholder 1">
            <a:extLst>
              <a:ext uri="{FF2B5EF4-FFF2-40B4-BE49-F238E27FC236}">
                <a16:creationId xmlns:a16="http://schemas.microsoft.com/office/drawing/2014/main" id="{61F496E1-5789-834A-B68A-8D9E382BCC18}"/>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14" name="Text Placeholder 32">
            <a:extLst>
              <a:ext uri="{FF2B5EF4-FFF2-40B4-BE49-F238E27FC236}">
                <a16:creationId xmlns:a16="http://schemas.microsoft.com/office/drawing/2014/main" id="{E0AA5731-566A-844F-AF3C-D8D9C9C720E4}"/>
              </a:ext>
            </a:extLst>
          </p:cNvPr>
          <p:cNvSpPr>
            <a:spLocks noGrp="1"/>
          </p:cNvSpPr>
          <p:nvPr>
            <p:ph type="body" sz="quarter" idx="13"/>
          </p:nvPr>
        </p:nvSpPr>
        <p:spPr>
          <a:xfrm>
            <a:off x="223391" y="2627967"/>
            <a:ext cx="1960614" cy="258670"/>
          </a:xfrm>
          <a:prstGeom prst="rect">
            <a:avLst/>
          </a:prstGeom>
        </p:spPr>
        <p:txBody>
          <a:bodyPr/>
          <a:lstStyle>
            <a:lvl1pPr marL="0" indent="0" algn="ctr">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15" name="Text Placeholder 32">
            <a:extLst>
              <a:ext uri="{FF2B5EF4-FFF2-40B4-BE49-F238E27FC236}">
                <a16:creationId xmlns:a16="http://schemas.microsoft.com/office/drawing/2014/main" id="{B2211C36-6A4E-1D49-A379-5E742BD2A5F2}"/>
              </a:ext>
            </a:extLst>
          </p:cNvPr>
          <p:cNvSpPr>
            <a:spLocks noGrp="1"/>
          </p:cNvSpPr>
          <p:nvPr>
            <p:ph type="body" sz="quarter" idx="14"/>
          </p:nvPr>
        </p:nvSpPr>
        <p:spPr>
          <a:xfrm>
            <a:off x="223391" y="3416593"/>
            <a:ext cx="1960614" cy="3100748"/>
          </a:xfrm>
          <a:prstGeom prst="rect">
            <a:avLst/>
          </a:prstGeom>
        </p:spPr>
        <p:txBody>
          <a:bodyPr/>
          <a:lstStyle>
            <a:lvl1pPr marL="0" indent="0" algn="ctr">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16" name="Text Placeholder 32">
            <a:extLst>
              <a:ext uri="{FF2B5EF4-FFF2-40B4-BE49-F238E27FC236}">
                <a16:creationId xmlns:a16="http://schemas.microsoft.com/office/drawing/2014/main" id="{8F9CD0FF-058A-CD48-840B-D27BB6EE1042}"/>
              </a:ext>
            </a:extLst>
          </p:cNvPr>
          <p:cNvSpPr>
            <a:spLocks noGrp="1"/>
          </p:cNvSpPr>
          <p:nvPr>
            <p:ph type="body" sz="quarter" idx="15"/>
          </p:nvPr>
        </p:nvSpPr>
        <p:spPr>
          <a:xfrm>
            <a:off x="2661791" y="2627967"/>
            <a:ext cx="1960614" cy="258670"/>
          </a:xfrm>
          <a:prstGeom prst="rect">
            <a:avLst/>
          </a:prstGeom>
        </p:spPr>
        <p:txBody>
          <a:bodyPr/>
          <a:lstStyle>
            <a:lvl1pPr marL="0" indent="0" algn="ctr">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17" name="Text Placeholder 32">
            <a:extLst>
              <a:ext uri="{FF2B5EF4-FFF2-40B4-BE49-F238E27FC236}">
                <a16:creationId xmlns:a16="http://schemas.microsoft.com/office/drawing/2014/main" id="{85F4B78D-CDFE-EB48-9D96-47357F49CD99}"/>
              </a:ext>
            </a:extLst>
          </p:cNvPr>
          <p:cNvSpPr>
            <a:spLocks noGrp="1"/>
          </p:cNvSpPr>
          <p:nvPr>
            <p:ph type="body" sz="quarter" idx="16"/>
          </p:nvPr>
        </p:nvSpPr>
        <p:spPr>
          <a:xfrm>
            <a:off x="2661791" y="3416593"/>
            <a:ext cx="1960614" cy="3100748"/>
          </a:xfrm>
          <a:prstGeom prst="rect">
            <a:avLst/>
          </a:prstGeom>
        </p:spPr>
        <p:txBody>
          <a:bodyPr/>
          <a:lstStyle>
            <a:lvl1pPr marL="0" indent="0" algn="ctr">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18" name="Text Placeholder 32">
            <a:extLst>
              <a:ext uri="{FF2B5EF4-FFF2-40B4-BE49-F238E27FC236}">
                <a16:creationId xmlns:a16="http://schemas.microsoft.com/office/drawing/2014/main" id="{C770DE8C-94C7-5648-86A2-55AA1D0EF08C}"/>
              </a:ext>
            </a:extLst>
          </p:cNvPr>
          <p:cNvSpPr>
            <a:spLocks noGrp="1"/>
          </p:cNvSpPr>
          <p:nvPr>
            <p:ph type="body" sz="quarter" idx="17"/>
          </p:nvPr>
        </p:nvSpPr>
        <p:spPr>
          <a:xfrm>
            <a:off x="5091226" y="2627967"/>
            <a:ext cx="1960614" cy="258670"/>
          </a:xfrm>
          <a:prstGeom prst="rect">
            <a:avLst/>
          </a:prstGeom>
        </p:spPr>
        <p:txBody>
          <a:bodyPr/>
          <a:lstStyle>
            <a:lvl1pPr marL="0" indent="0" algn="ctr">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19" name="Text Placeholder 32">
            <a:extLst>
              <a:ext uri="{FF2B5EF4-FFF2-40B4-BE49-F238E27FC236}">
                <a16:creationId xmlns:a16="http://schemas.microsoft.com/office/drawing/2014/main" id="{15B04473-F2F6-6147-A1E7-F09AC71E07FD}"/>
              </a:ext>
            </a:extLst>
          </p:cNvPr>
          <p:cNvSpPr>
            <a:spLocks noGrp="1"/>
          </p:cNvSpPr>
          <p:nvPr>
            <p:ph type="body" sz="quarter" idx="18"/>
          </p:nvPr>
        </p:nvSpPr>
        <p:spPr>
          <a:xfrm>
            <a:off x="5091226" y="3416593"/>
            <a:ext cx="1960614" cy="3100748"/>
          </a:xfrm>
          <a:prstGeom prst="rect">
            <a:avLst/>
          </a:prstGeom>
        </p:spPr>
        <p:txBody>
          <a:bodyPr/>
          <a:lstStyle>
            <a:lvl1pPr marL="0" indent="0" algn="ctr">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0" name="Text Placeholder 32">
            <a:extLst>
              <a:ext uri="{FF2B5EF4-FFF2-40B4-BE49-F238E27FC236}">
                <a16:creationId xmlns:a16="http://schemas.microsoft.com/office/drawing/2014/main" id="{6FE5881A-E4CE-0D44-B427-A951C1F2E2E9}"/>
              </a:ext>
            </a:extLst>
          </p:cNvPr>
          <p:cNvSpPr>
            <a:spLocks noGrp="1"/>
          </p:cNvSpPr>
          <p:nvPr>
            <p:ph type="body" sz="quarter" idx="19"/>
          </p:nvPr>
        </p:nvSpPr>
        <p:spPr>
          <a:xfrm>
            <a:off x="7529626" y="2627967"/>
            <a:ext cx="1960614" cy="258670"/>
          </a:xfrm>
          <a:prstGeom prst="rect">
            <a:avLst/>
          </a:prstGeom>
        </p:spPr>
        <p:txBody>
          <a:bodyPr/>
          <a:lstStyle>
            <a:lvl1pPr marL="0" indent="0" algn="ctr">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21" name="Text Placeholder 32">
            <a:extLst>
              <a:ext uri="{FF2B5EF4-FFF2-40B4-BE49-F238E27FC236}">
                <a16:creationId xmlns:a16="http://schemas.microsoft.com/office/drawing/2014/main" id="{D8857A0C-B30D-8141-B4C3-68F698003B78}"/>
              </a:ext>
            </a:extLst>
          </p:cNvPr>
          <p:cNvSpPr>
            <a:spLocks noGrp="1"/>
          </p:cNvSpPr>
          <p:nvPr>
            <p:ph type="body" sz="quarter" idx="20"/>
          </p:nvPr>
        </p:nvSpPr>
        <p:spPr>
          <a:xfrm>
            <a:off x="7529626" y="3416593"/>
            <a:ext cx="1960614" cy="3100748"/>
          </a:xfrm>
          <a:prstGeom prst="rect">
            <a:avLst/>
          </a:prstGeom>
        </p:spPr>
        <p:txBody>
          <a:bodyPr/>
          <a:lstStyle>
            <a:lvl1pPr marL="0" indent="0" algn="ctr">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22" name="Text Placeholder 32">
            <a:extLst>
              <a:ext uri="{FF2B5EF4-FFF2-40B4-BE49-F238E27FC236}">
                <a16:creationId xmlns:a16="http://schemas.microsoft.com/office/drawing/2014/main" id="{7C010936-64E9-9F4A-9717-ECBDDED06BE1}"/>
              </a:ext>
            </a:extLst>
          </p:cNvPr>
          <p:cNvSpPr>
            <a:spLocks noGrp="1"/>
          </p:cNvSpPr>
          <p:nvPr>
            <p:ph type="body" sz="quarter" idx="21"/>
          </p:nvPr>
        </p:nvSpPr>
        <p:spPr>
          <a:xfrm>
            <a:off x="10003885" y="2627967"/>
            <a:ext cx="1960614" cy="258670"/>
          </a:xfrm>
          <a:prstGeom prst="rect">
            <a:avLst/>
          </a:prstGeom>
        </p:spPr>
        <p:txBody>
          <a:bodyPr/>
          <a:lstStyle>
            <a:lvl1pPr marL="0" indent="0" algn="ctr">
              <a:buFontTx/>
              <a:buNone/>
              <a:defRPr sz="2000" b="0" i="0">
                <a:latin typeface="Georgia" panose="02060503050505060203" pitchFamily="18" charset="77"/>
              </a:defRPr>
            </a:lvl1pPr>
            <a:lvl2pPr marL="457200" indent="0">
              <a:buFontTx/>
              <a:buNone/>
              <a:defRPr sz="2000" b="0" i="0">
                <a:latin typeface="Georgia" panose="02060503050505060203" pitchFamily="18" charset="77"/>
              </a:defRPr>
            </a:lvl2pPr>
            <a:lvl3pPr marL="914400" indent="0">
              <a:buFontTx/>
              <a:buNone/>
              <a:defRPr sz="2000" b="0" i="0">
                <a:latin typeface="Georgia" panose="02060503050505060203" pitchFamily="18" charset="77"/>
              </a:defRPr>
            </a:lvl3pPr>
            <a:lvl4pPr marL="1371600" indent="0">
              <a:buFontTx/>
              <a:buNone/>
              <a:defRPr sz="2000" b="0" i="0">
                <a:latin typeface="Georgia" panose="02060503050505060203" pitchFamily="18" charset="77"/>
              </a:defRPr>
            </a:lvl4pPr>
            <a:lvl5pPr marL="1828800" indent="0">
              <a:buFontTx/>
              <a:buNone/>
              <a:defRPr sz="2000" b="0" i="0">
                <a:latin typeface="Georgia" panose="02060503050505060203" pitchFamily="18" charset="77"/>
              </a:defRPr>
            </a:lvl5pPr>
          </a:lstStyle>
          <a:p>
            <a:pPr lvl="0"/>
            <a:r>
              <a:rPr lang="en-US"/>
              <a:t>Click to edit</a:t>
            </a:r>
          </a:p>
        </p:txBody>
      </p:sp>
      <p:sp>
        <p:nvSpPr>
          <p:cNvPr id="23" name="Text Placeholder 32">
            <a:extLst>
              <a:ext uri="{FF2B5EF4-FFF2-40B4-BE49-F238E27FC236}">
                <a16:creationId xmlns:a16="http://schemas.microsoft.com/office/drawing/2014/main" id="{79C6A954-AD8A-8D41-9641-A8E3F8B3FFC3}"/>
              </a:ext>
            </a:extLst>
          </p:cNvPr>
          <p:cNvSpPr>
            <a:spLocks noGrp="1"/>
          </p:cNvSpPr>
          <p:nvPr>
            <p:ph type="body" sz="quarter" idx="22"/>
          </p:nvPr>
        </p:nvSpPr>
        <p:spPr>
          <a:xfrm>
            <a:off x="10003885" y="3416593"/>
            <a:ext cx="1960614" cy="3100748"/>
          </a:xfrm>
          <a:prstGeom prst="rect">
            <a:avLst/>
          </a:prstGeom>
        </p:spPr>
        <p:txBody>
          <a:bodyPr/>
          <a:lstStyle>
            <a:lvl1pPr marL="0" indent="0" algn="ctr">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3747010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30B0F-7A45-804A-A93D-B7F69F94F185}"/>
              </a:ext>
            </a:extLst>
          </p:cNvPr>
          <p:cNvSpPr/>
          <p:nvPr userDrawn="1"/>
        </p:nvSpPr>
        <p:spPr>
          <a:xfrm>
            <a:off x="8081682" y="0"/>
            <a:ext cx="4110318" cy="685800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F45587F-3487-C64E-ADA8-7F95C6AE8661}"/>
              </a:ext>
            </a:extLst>
          </p:cNvPr>
          <p:cNvSpPr/>
          <p:nvPr userDrawn="1"/>
        </p:nvSpPr>
        <p:spPr>
          <a:xfrm>
            <a:off x="5337544" y="856556"/>
            <a:ext cx="4954772" cy="5503903"/>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 action="ppaction://hlinkshowjump?jump=firstslide"/>
            <a:extLst>
              <a:ext uri="{FF2B5EF4-FFF2-40B4-BE49-F238E27FC236}">
                <a16:creationId xmlns:a16="http://schemas.microsoft.com/office/drawing/2014/main" id="{744B249F-21B3-C045-B626-9231B36E44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0" name="Slide Number Placeholder 1">
            <a:extLst>
              <a:ext uri="{FF2B5EF4-FFF2-40B4-BE49-F238E27FC236}">
                <a16:creationId xmlns:a16="http://schemas.microsoft.com/office/drawing/2014/main" id="{EC314DC3-952E-A042-9C6A-147FB8B4B754}"/>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chemeClr val="bg1"/>
                </a:solidFill>
                <a:latin typeface="Georgia" panose="02060503050505060203" pitchFamily="18" charset="77"/>
              </a:defRPr>
            </a:lvl1pPr>
          </a:lstStyle>
          <a:p>
            <a:fld id="{CF2C4695-8160-3941-BE7F-C95743202AA2}" type="slidenum">
              <a:rPr lang="en-US" smtClean="0"/>
              <a:pPr/>
              <a:t>‹#›</a:t>
            </a:fld>
            <a:endParaRPr lang="en-US" dirty="0"/>
          </a:p>
        </p:txBody>
      </p:sp>
      <p:sp>
        <p:nvSpPr>
          <p:cNvPr id="17" name="Title 2">
            <a:extLst>
              <a:ext uri="{FF2B5EF4-FFF2-40B4-BE49-F238E27FC236}">
                <a16:creationId xmlns:a16="http://schemas.microsoft.com/office/drawing/2014/main" id="{A0116FDA-59ED-2249-A8AF-494EA105826A}"/>
              </a:ext>
            </a:extLst>
          </p:cNvPr>
          <p:cNvSpPr>
            <a:spLocks noGrp="1"/>
          </p:cNvSpPr>
          <p:nvPr>
            <p:ph type="title"/>
          </p:nvPr>
        </p:nvSpPr>
        <p:spPr>
          <a:xfrm>
            <a:off x="1134035" y="1945342"/>
            <a:ext cx="3635189" cy="1115194"/>
          </a:xfrm>
          <a:prstGeom prst="rect">
            <a:avLst/>
          </a:prstGeom>
        </p:spPr>
        <p:txBody>
          <a:bodyPr/>
          <a:lstStyle>
            <a:lvl1pPr>
              <a:defRPr sz="4800" b="0" i="0">
                <a:solidFill>
                  <a:srgbClr val="051D2B"/>
                </a:solidFill>
                <a:latin typeface="Georgia" panose="02060503050505060203" pitchFamily="18" charset="77"/>
              </a:defRPr>
            </a:lvl1pPr>
          </a:lstStyle>
          <a:p>
            <a:endParaRPr lang="en-US"/>
          </a:p>
        </p:txBody>
      </p:sp>
      <p:sp>
        <p:nvSpPr>
          <p:cNvPr id="18" name="Text Placeholder 32">
            <a:extLst>
              <a:ext uri="{FF2B5EF4-FFF2-40B4-BE49-F238E27FC236}">
                <a16:creationId xmlns:a16="http://schemas.microsoft.com/office/drawing/2014/main" id="{A2CB722A-85C9-9248-AD19-0AC6A604A753}"/>
              </a:ext>
            </a:extLst>
          </p:cNvPr>
          <p:cNvSpPr>
            <a:spLocks noGrp="1"/>
          </p:cNvSpPr>
          <p:nvPr>
            <p:ph type="body" sz="quarter" idx="14"/>
          </p:nvPr>
        </p:nvSpPr>
        <p:spPr>
          <a:xfrm>
            <a:off x="1134035" y="3345420"/>
            <a:ext cx="3635190" cy="2212698"/>
          </a:xfrm>
          <a:prstGeom prst="rect">
            <a:avLst/>
          </a:prstGeom>
        </p:spPr>
        <p:txBody>
          <a:bodyPr/>
          <a:lstStyle>
            <a:lvl1pPr marL="0" indent="0">
              <a:buFontTx/>
              <a:buNone/>
              <a:defRPr sz="1200" b="0" i="0">
                <a:solidFill>
                  <a:srgbClr val="051D2B"/>
                </a:solidFill>
                <a:latin typeface="DIN" panose="02000503040000020003" pitchFamily="2" charset="0"/>
              </a:defRPr>
            </a:lvl1pPr>
            <a:lvl2pPr marL="457200" indent="0">
              <a:buFontTx/>
              <a:buNone/>
              <a:defRPr sz="1200" b="0" i="0">
                <a:solidFill>
                  <a:srgbClr val="051D2B"/>
                </a:solidFill>
                <a:latin typeface="DIN" panose="02000503040000020003" pitchFamily="2" charset="0"/>
              </a:defRPr>
            </a:lvl2pPr>
            <a:lvl3pPr marL="914400" indent="0">
              <a:buFontTx/>
              <a:buNone/>
              <a:defRPr sz="1200" b="0" i="0">
                <a:solidFill>
                  <a:srgbClr val="051D2B"/>
                </a:solidFill>
                <a:latin typeface="DIN" panose="02000503040000020003" pitchFamily="2" charset="0"/>
              </a:defRPr>
            </a:lvl3pPr>
            <a:lvl4pPr marL="1371600" indent="0">
              <a:buFontTx/>
              <a:buNone/>
              <a:defRPr sz="1200" b="0" i="0">
                <a:solidFill>
                  <a:srgbClr val="051D2B"/>
                </a:solidFill>
                <a:latin typeface="DIN" panose="02000503040000020003" pitchFamily="2" charset="0"/>
              </a:defRPr>
            </a:lvl4pPr>
            <a:lvl5pPr marL="1828800" indent="0">
              <a:buFontTx/>
              <a:buNone/>
              <a:defRPr sz="1200" b="0" i="0">
                <a:solidFill>
                  <a:srgbClr val="051D2B"/>
                </a:solidFill>
                <a:latin typeface="DIN" panose="02000503040000020003" pitchFamily="2" charset="0"/>
              </a:defRPr>
            </a:lvl5pPr>
          </a:lstStyle>
          <a:p>
            <a:pPr lvl="0"/>
            <a:r>
              <a:rPr lang="en-US"/>
              <a:t>Click to edit Master text styles</a:t>
            </a:r>
          </a:p>
        </p:txBody>
      </p:sp>
      <p:sp>
        <p:nvSpPr>
          <p:cNvPr id="29" name="Text Placeholder 32">
            <a:extLst>
              <a:ext uri="{FF2B5EF4-FFF2-40B4-BE49-F238E27FC236}">
                <a16:creationId xmlns:a16="http://schemas.microsoft.com/office/drawing/2014/main" id="{2A7BC32F-33B9-4B41-AEED-E1954CC8D263}"/>
              </a:ext>
            </a:extLst>
          </p:cNvPr>
          <p:cNvSpPr>
            <a:spLocks noGrp="1"/>
          </p:cNvSpPr>
          <p:nvPr>
            <p:ph type="body" sz="quarter" idx="15" hasCustomPrompt="1"/>
          </p:nvPr>
        </p:nvSpPr>
        <p:spPr>
          <a:xfrm>
            <a:off x="5802406" y="1541191"/>
            <a:ext cx="549064" cy="443326"/>
          </a:xfrm>
          <a:prstGeom prst="rect">
            <a:avLst/>
          </a:prstGeom>
        </p:spPr>
        <p:txBody>
          <a:bodyPr/>
          <a:lstStyle>
            <a:lvl1pPr marL="0" indent="0">
              <a:buFontTx/>
              <a:buNone/>
              <a:defRPr sz="3600" b="0" i="0">
                <a:solidFill>
                  <a:srgbClr val="051D2B"/>
                </a:solidFill>
                <a:latin typeface="Georgia" panose="02060503050505060203" pitchFamily="18" charset="77"/>
              </a:defRPr>
            </a:lvl1pPr>
            <a:lvl2pPr marL="457200" indent="0">
              <a:buFontTx/>
              <a:buNone/>
              <a:defRPr sz="1200" b="0" i="0">
                <a:solidFill>
                  <a:srgbClr val="051D2B"/>
                </a:solidFill>
                <a:latin typeface="DIN" panose="02000503040000020003" pitchFamily="2" charset="0"/>
              </a:defRPr>
            </a:lvl2pPr>
            <a:lvl3pPr marL="914400" indent="0">
              <a:buFontTx/>
              <a:buNone/>
              <a:defRPr sz="1200" b="0" i="0">
                <a:solidFill>
                  <a:srgbClr val="051D2B"/>
                </a:solidFill>
                <a:latin typeface="DIN" panose="02000503040000020003" pitchFamily="2" charset="0"/>
              </a:defRPr>
            </a:lvl3pPr>
            <a:lvl4pPr marL="1371600" indent="0">
              <a:buFontTx/>
              <a:buNone/>
              <a:defRPr sz="1200" b="0" i="0">
                <a:solidFill>
                  <a:srgbClr val="051D2B"/>
                </a:solidFill>
                <a:latin typeface="DIN" panose="02000503040000020003" pitchFamily="2" charset="0"/>
              </a:defRPr>
            </a:lvl4pPr>
            <a:lvl5pPr marL="1828800" indent="0">
              <a:buFontTx/>
              <a:buNone/>
              <a:defRPr sz="1200" b="0" i="0">
                <a:solidFill>
                  <a:srgbClr val="051D2B"/>
                </a:solidFill>
                <a:latin typeface="DIN" panose="02000503040000020003" pitchFamily="2" charset="0"/>
              </a:defRPr>
            </a:lvl5pPr>
          </a:lstStyle>
          <a:p>
            <a:pPr lvl="0"/>
            <a:r>
              <a:rPr lang="en-US"/>
              <a:t>1.</a:t>
            </a:r>
          </a:p>
        </p:txBody>
      </p:sp>
      <p:sp>
        <p:nvSpPr>
          <p:cNvPr id="30" name="Text Placeholder 32">
            <a:extLst>
              <a:ext uri="{FF2B5EF4-FFF2-40B4-BE49-F238E27FC236}">
                <a16:creationId xmlns:a16="http://schemas.microsoft.com/office/drawing/2014/main" id="{4D7C0137-3CE5-064C-9ACF-6E35D5FB3152}"/>
              </a:ext>
            </a:extLst>
          </p:cNvPr>
          <p:cNvSpPr>
            <a:spLocks noGrp="1"/>
          </p:cNvSpPr>
          <p:nvPr>
            <p:ph type="body" sz="quarter" idx="16"/>
          </p:nvPr>
        </p:nvSpPr>
        <p:spPr>
          <a:xfrm>
            <a:off x="6453600" y="1738014"/>
            <a:ext cx="3586872" cy="585589"/>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34" name="Text Placeholder 32">
            <a:extLst>
              <a:ext uri="{FF2B5EF4-FFF2-40B4-BE49-F238E27FC236}">
                <a16:creationId xmlns:a16="http://schemas.microsoft.com/office/drawing/2014/main" id="{A15A414F-8387-4D4B-A29F-FF73F6C36ABF}"/>
              </a:ext>
            </a:extLst>
          </p:cNvPr>
          <p:cNvSpPr>
            <a:spLocks noGrp="1"/>
          </p:cNvSpPr>
          <p:nvPr>
            <p:ph type="body" sz="quarter" idx="17" hasCustomPrompt="1"/>
          </p:nvPr>
        </p:nvSpPr>
        <p:spPr>
          <a:xfrm>
            <a:off x="5802406" y="2692927"/>
            <a:ext cx="549064" cy="443326"/>
          </a:xfrm>
          <a:prstGeom prst="rect">
            <a:avLst/>
          </a:prstGeom>
        </p:spPr>
        <p:txBody>
          <a:bodyPr/>
          <a:lstStyle>
            <a:lvl1pPr marL="0" indent="0">
              <a:buFontTx/>
              <a:buNone/>
              <a:defRPr sz="3600" b="0" i="0">
                <a:solidFill>
                  <a:srgbClr val="051D2B"/>
                </a:solidFill>
                <a:latin typeface="Georgia" panose="02060503050505060203" pitchFamily="18" charset="77"/>
              </a:defRPr>
            </a:lvl1pPr>
            <a:lvl2pPr marL="457200" indent="0">
              <a:buFontTx/>
              <a:buNone/>
              <a:defRPr sz="1200" b="0" i="0">
                <a:solidFill>
                  <a:srgbClr val="051D2B"/>
                </a:solidFill>
                <a:latin typeface="DIN" panose="02000503040000020003" pitchFamily="2" charset="0"/>
              </a:defRPr>
            </a:lvl2pPr>
            <a:lvl3pPr marL="914400" indent="0">
              <a:buFontTx/>
              <a:buNone/>
              <a:defRPr sz="1200" b="0" i="0">
                <a:solidFill>
                  <a:srgbClr val="051D2B"/>
                </a:solidFill>
                <a:latin typeface="DIN" panose="02000503040000020003" pitchFamily="2" charset="0"/>
              </a:defRPr>
            </a:lvl3pPr>
            <a:lvl4pPr marL="1371600" indent="0">
              <a:buFontTx/>
              <a:buNone/>
              <a:defRPr sz="1200" b="0" i="0">
                <a:solidFill>
                  <a:srgbClr val="051D2B"/>
                </a:solidFill>
                <a:latin typeface="DIN" panose="02000503040000020003" pitchFamily="2" charset="0"/>
              </a:defRPr>
            </a:lvl4pPr>
            <a:lvl5pPr marL="1828800" indent="0">
              <a:buFontTx/>
              <a:buNone/>
              <a:defRPr sz="1200" b="0" i="0">
                <a:solidFill>
                  <a:srgbClr val="051D2B"/>
                </a:solidFill>
                <a:latin typeface="DIN" panose="02000503040000020003" pitchFamily="2" charset="0"/>
              </a:defRPr>
            </a:lvl5pPr>
          </a:lstStyle>
          <a:p>
            <a:pPr lvl="0"/>
            <a:r>
              <a:rPr lang="en-US"/>
              <a:t>2.</a:t>
            </a:r>
          </a:p>
        </p:txBody>
      </p:sp>
      <p:sp>
        <p:nvSpPr>
          <p:cNvPr id="35" name="Text Placeholder 32">
            <a:extLst>
              <a:ext uri="{FF2B5EF4-FFF2-40B4-BE49-F238E27FC236}">
                <a16:creationId xmlns:a16="http://schemas.microsoft.com/office/drawing/2014/main" id="{5A031619-F83C-D047-B9D1-74090A76665D}"/>
              </a:ext>
            </a:extLst>
          </p:cNvPr>
          <p:cNvSpPr>
            <a:spLocks noGrp="1"/>
          </p:cNvSpPr>
          <p:nvPr>
            <p:ph type="body" sz="quarter" idx="18"/>
          </p:nvPr>
        </p:nvSpPr>
        <p:spPr>
          <a:xfrm>
            <a:off x="6453600" y="2889750"/>
            <a:ext cx="3586872" cy="585589"/>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36" name="Text Placeholder 32">
            <a:extLst>
              <a:ext uri="{FF2B5EF4-FFF2-40B4-BE49-F238E27FC236}">
                <a16:creationId xmlns:a16="http://schemas.microsoft.com/office/drawing/2014/main" id="{93574AF3-6ABC-F142-81E6-0E999B79BFD6}"/>
              </a:ext>
            </a:extLst>
          </p:cNvPr>
          <p:cNvSpPr>
            <a:spLocks noGrp="1"/>
          </p:cNvSpPr>
          <p:nvPr>
            <p:ph type="body" sz="quarter" idx="19" hasCustomPrompt="1"/>
          </p:nvPr>
        </p:nvSpPr>
        <p:spPr>
          <a:xfrm>
            <a:off x="5802406" y="3805206"/>
            <a:ext cx="549064" cy="443326"/>
          </a:xfrm>
          <a:prstGeom prst="rect">
            <a:avLst/>
          </a:prstGeom>
        </p:spPr>
        <p:txBody>
          <a:bodyPr/>
          <a:lstStyle>
            <a:lvl1pPr marL="0" indent="0">
              <a:buFontTx/>
              <a:buNone/>
              <a:defRPr sz="3600" b="0" i="0">
                <a:solidFill>
                  <a:srgbClr val="051D2B"/>
                </a:solidFill>
                <a:latin typeface="Georgia" panose="02060503050505060203" pitchFamily="18" charset="77"/>
              </a:defRPr>
            </a:lvl1pPr>
            <a:lvl2pPr marL="457200" indent="0">
              <a:buFontTx/>
              <a:buNone/>
              <a:defRPr sz="1200" b="0" i="0">
                <a:solidFill>
                  <a:srgbClr val="051D2B"/>
                </a:solidFill>
                <a:latin typeface="DIN" panose="02000503040000020003" pitchFamily="2" charset="0"/>
              </a:defRPr>
            </a:lvl2pPr>
            <a:lvl3pPr marL="914400" indent="0">
              <a:buFontTx/>
              <a:buNone/>
              <a:defRPr sz="1200" b="0" i="0">
                <a:solidFill>
                  <a:srgbClr val="051D2B"/>
                </a:solidFill>
                <a:latin typeface="DIN" panose="02000503040000020003" pitchFamily="2" charset="0"/>
              </a:defRPr>
            </a:lvl3pPr>
            <a:lvl4pPr marL="1371600" indent="0">
              <a:buFontTx/>
              <a:buNone/>
              <a:defRPr sz="1200" b="0" i="0">
                <a:solidFill>
                  <a:srgbClr val="051D2B"/>
                </a:solidFill>
                <a:latin typeface="DIN" panose="02000503040000020003" pitchFamily="2" charset="0"/>
              </a:defRPr>
            </a:lvl4pPr>
            <a:lvl5pPr marL="1828800" indent="0">
              <a:buFontTx/>
              <a:buNone/>
              <a:defRPr sz="1200" b="0" i="0">
                <a:solidFill>
                  <a:srgbClr val="051D2B"/>
                </a:solidFill>
                <a:latin typeface="DIN" panose="02000503040000020003" pitchFamily="2" charset="0"/>
              </a:defRPr>
            </a:lvl5pPr>
          </a:lstStyle>
          <a:p>
            <a:pPr lvl="0"/>
            <a:r>
              <a:rPr lang="en-US"/>
              <a:t>3.</a:t>
            </a:r>
          </a:p>
        </p:txBody>
      </p:sp>
      <p:sp>
        <p:nvSpPr>
          <p:cNvPr id="37" name="Text Placeholder 32">
            <a:extLst>
              <a:ext uri="{FF2B5EF4-FFF2-40B4-BE49-F238E27FC236}">
                <a16:creationId xmlns:a16="http://schemas.microsoft.com/office/drawing/2014/main" id="{E14B76E6-5B46-C14B-8AB9-94115305DDB9}"/>
              </a:ext>
            </a:extLst>
          </p:cNvPr>
          <p:cNvSpPr>
            <a:spLocks noGrp="1"/>
          </p:cNvSpPr>
          <p:nvPr>
            <p:ph type="body" sz="quarter" idx="20"/>
          </p:nvPr>
        </p:nvSpPr>
        <p:spPr>
          <a:xfrm>
            <a:off x="6453600" y="4002029"/>
            <a:ext cx="3586872" cy="585589"/>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38" name="Text Placeholder 32">
            <a:extLst>
              <a:ext uri="{FF2B5EF4-FFF2-40B4-BE49-F238E27FC236}">
                <a16:creationId xmlns:a16="http://schemas.microsoft.com/office/drawing/2014/main" id="{063F7554-703C-AE45-9023-BA41AB7E593D}"/>
              </a:ext>
            </a:extLst>
          </p:cNvPr>
          <p:cNvSpPr>
            <a:spLocks noGrp="1"/>
          </p:cNvSpPr>
          <p:nvPr>
            <p:ph type="body" sz="quarter" idx="21" hasCustomPrompt="1"/>
          </p:nvPr>
        </p:nvSpPr>
        <p:spPr>
          <a:xfrm>
            <a:off x="5802406" y="4917485"/>
            <a:ext cx="549064" cy="443326"/>
          </a:xfrm>
          <a:prstGeom prst="rect">
            <a:avLst/>
          </a:prstGeom>
        </p:spPr>
        <p:txBody>
          <a:bodyPr/>
          <a:lstStyle>
            <a:lvl1pPr marL="0" indent="0">
              <a:buFontTx/>
              <a:buNone/>
              <a:defRPr sz="3600" b="0" i="0">
                <a:solidFill>
                  <a:srgbClr val="051D2B"/>
                </a:solidFill>
                <a:latin typeface="Georgia" panose="02060503050505060203" pitchFamily="18" charset="77"/>
              </a:defRPr>
            </a:lvl1pPr>
            <a:lvl2pPr marL="457200" indent="0">
              <a:buFontTx/>
              <a:buNone/>
              <a:defRPr sz="1200" b="0" i="0">
                <a:solidFill>
                  <a:srgbClr val="051D2B"/>
                </a:solidFill>
                <a:latin typeface="DIN" panose="02000503040000020003" pitchFamily="2" charset="0"/>
              </a:defRPr>
            </a:lvl2pPr>
            <a:lvl3pPr marL="914400" indent="0">
              <a:buFontTx/>
              <a:buNone/>
              <a:defRPr sz="1200" b="0" i="0">
                <a:solidFill>
                  <a:srgbClr val="051D2B"/>
                </a:solidFill>
                <a:latin typeface="DIN" panose="02000503040000020003" pitchFamily="2" charset="0"/>
              </a:defRPr>
            </a:lvl3pPr>
            <a:lvl4pPr marL="1371600" indent="0">
              <a:buFontTx/>
              <a:buNone/>
              <a:defRPr sz="1200" b="0" i="0">
                <a:solidFill>
                  <a:srgbClr val="051D2B"/>
                </a:solidFill>
                <a:latin typeface="DIN" panose="02000503040000020003" pitchFamily="2" charset="0"/>
              </a:defRPr>
            </a:lvl4pPr>
            <a:lvl5pPr marL="1828800" indent="0">
              <a:buFontTx/>
              <a:buNone/>
              <a:defRPr sz="1200" b="0" i="0">
                <a:solidFill>
                  <a:srgbClr val="051D2B"/>
                </a:solidFill>
                <a:latin typeface="DIN" panose="02000503040000020003" pitchFamily="2" charset="0"/>
              </a:defRPr>
            </a:lvl5pPr>
          </a:lstStyle>
          <a:p>
            <a:pPr lvl="0"/>
            <a:r>
              <a:rPr lang="en-US"/>
              <a:t>4.</a:t>
            </a:r>
          </a:p>
        </p:txBody>
      </p:sp>
      <p:sp>
        <p:nvSpPr>
          <p:cNvPr id="39" name="Text Placeholder 32">
            <a:extLst>
              <a:ext uri="{FF2B5EF4-FFF2-40B4-BE49-F238E27FC236}">
                <a16:creationId xmlns:a16="http://schemas.microsoft.com/office/drawing/2014/main" id="{D8448077-161F-A74D-B960-337B58BEA5FE}"/>
              </a:ext>
            </a:extLst>
          </p:cNvPr>
          <p:cNvSpPr>
            <a:spLocks noGrp="1"/>
          </p:cNvSpPr>
          <p:nvPr>
            <p:ph type="body" sz="quarter" idx="22"/>
          </p:nvPr>
        </p:nvSpPr>
        <p:spPr>
          <a:xfrm>
            <a:off x="6453600" y="5114308"/>
            <a:ext cx="3586872" cy="585589"/>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566812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330B0F-7A45-804A-A93D-B7F69F94F185}"/>
              </a:ext>
            </a:extLst>
          </p:cNvPr>
          <p:cNvSpPr/>
          <p:nvPr userDrawn="1"/>
        </p:nvSpPr>
        <p:spPr>
          <a:xfrm>
            <a:off x="8081682" y="0"/>
            <a:ext cx="4110318" cy="685800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F45587F-3487-C64E-ADA8-7F95C6AE8661}"/>
              </a:ext>
            </a:extLst>
          </p:cNvPr>
          <p:cNvSpPr/>
          <p:nvPr userDrawn="1"/>
        </p:nvSpPr>
        <p:spPr>
          <a:xfrm>
            <a:off x="5337544" y="856556"/>
            <a:ext cx="4954772" cy="5503903"/>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 action="ppaction://hlinkshowjump?jump=firstslide"/>
            <a:extLst>
              <a:ext uri="{FF2B5EF4-FFF2-40B4-BE49-F238E27FC236}">
                <a16:creationId xmlns:a16="http://schemas.microsoft.com/office/drawing/2014/main" id="{744B249F-21B3-C045-B626-9231B36E44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0" name="Slide Number Placeholder 1">
            <a:extLst>
              <a:ext uri="{FF2B5EF4-FFF2-40B4-BE49-F238E27FC236}">
                <a16:creationId xmlns:a16="http://schemas.microsoft.com/office/drawing/2014/main" id="{EC314DC3-952E-A042-9C6A-147FB8B4B754}"/>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chemeClr val="bg1"/>
                </a:solidFill>
                <a:latin typeface="Georgia" panose="02060503050505060203" pitchFamily="18" charset="77"/>
              </a:defRPr>
            </a:lvl1pPr>
          </a:lstStyle>
          <a:p>
            <a:fld id="{CF2C4695-8160-3941-BE7F-C95743202AA2}" type="slidenum">
              <a:rPr lang="en-US" smtClean="0"/>
              <a:pPr/>
              <a:t>‹#›</a:t>
            </a:fld>
            <a:endParaRPr lang="en-US" dirty="0"/>
          </a:p>
        </p:txBody>
      </p:sp>
      <p:sp>
        <p:nvSpPr>
          <p:cNvPr id="17" name="Title 2">
            <a:extLst>
              <a:ext uri="{FF2B5EF4-FFF2-40B4-BE49-F238E27FC236}">
                <a16:creationId xmlns:a16="http://schemas.microsoft.com/office/drawing/2014/main" id="{A0116FDA-59ED-2249-A8AF-494EA105826A}"/>
              </a:ext>
            </a:extLst>
          </p:cNvPr>
          <p:cNvSpPr>
            <a:spLocks noGrp="1"/>
          </p:cNvSpPr>
          <p:nvPr>
            <p:ph type="title"/>
          </p:nvPr>
        </p:nvSpPr>
        <p:spPr>
          <a:xfrm>
            <a:off x="1134035" y="1945342"/>
            <a:ext cx="3635189" cy="1115194"/>
          </a:xfrm>
          <a:prstGeom prst="rect">
            <a:avLst/>
          </a:prstGeom>
        </p:spPr>
        <p:txBody>
          <a:bodyPr/>
          <a:lstStyle>
            <a:lvl1pPr>
              <a:defRPr sz="4800" b="0" i="0">
                <a:solidFill>
                  <a:srgbClr val="051D2B"/>
                </a:solidFill>
                <a:latin typeface="Georgia" panose="02060503050505060203" pitchFamily="18" charset="77"/>
              </a:defRPr>
            </a:lvl1pPr>
          </a:lstStyle>
          <a:p>
            <a:endParaRPr lang="en-US"/>
          </a:p>
        </p:txBody>
      </p:sp>
      <p:sp>
        <p:nvSpPr>
          <p:cNvPr id="18" name="Text Placeholder 32">
            <a:extLst>
              <a:ext uri="{FF2B5EF4-FFF2-40B4-BE49-F238E27FC236}">
                <a16:creationId xmlns:a16="http://schemas.microsoft.com/office/drawing/2014/main" id="{A2CB722A-85C9-9248-AD19-0AC6A604A753}"/>
              </a:ext>
            </a:extLst>
          </p:cNvPr>
          <p:cNvSpPr>
            <a:spLocks noGrp="1"/>
          </p:cNvSpPr>
          <p:nvPr>
            <p:ph type="body" sz="quarter" idx="14"/>
          </p:nvPr>
        </p:nvSpPr>
        <p:spPr>
          <a:xfrm>
            <a:off x="1134035" y="3345420"/>
            <a:ext cx="3635190" cy="2212698"/>
          </a:xfrm>
          <a:prstGeom prst="rect">
            <a:avLst/>
          </a:prstGeom>
        </p:spPr>
        <p:txBody>
          <a:bodyPr/>
          <a:lstStyle>
            <a:lvl1pPr marL="0" indent="0">
              <a:buFontTx/>
              <a:buNone/>
              <a:defRPr sz="1200" b="0" i="0">
                <a:solidFill>
                  <a:srgbClr val="051D2B"/>
                </a:solidFill>
                <a:latin typeface="DIN" panose="02000503040000020003" pitchFamily="2" charset="0"/>
              </a:defRPr>
            </a:lvl1pPr>
            <a:lvl2pPr marL="457200" indent="0">
              <a:buFontTx/>
              <a:buNone/>
              <a:defRPr sz="1200" b="0" i="0">
                <a:solidFill>
                  <a:srgbClr val="051D2B"/>
                </a:solidFill>
                <a:latin typeface="DIN" panose="02000503040000020003" pitchFamily="2" charset="0"/>
              </a:defRPr>
            </a:lvl2pPr>
            <a:lvl3pPr marL="914400" indent="0">
              <a:buFontTx/>
              <a:buNone/>
              <a:defRPr sz="1200" b="0" i="0">
                <a:solidFill>
                  <a:srgbClr val="051D2B"/>
                </a:solidFill>
                <a:latin typeface="DIN" panose="02000503040000020003" pitchFamily="2" charset="0"/>
              </a:defRPr>
            </a:lvl3pPr>
            <a:lvl4pPr marL="1371600" indent="0">
              <a:buFontTx/>
              <a:buNone/>
              <a:defRPr sz="1200" b="0" i="0">
                <a:solidFill>
                  <a:srgbClr val="051D2B"/>
                </a:solidFill>
                <a:latin typeface="DIN" panose="02000503040000020003" pitchFamily="2" charset="0"/>
              </a:defRPr>
            </a:lvl4pPr>
            <a:lvl5pPr marL="1828800" indent="0">
              <a:buFontTx/>
              <a:buNone/>
              <a:defRPr sz="1200" b="0" i="0">
                <a:solidFill>
                  <a:srgbClr val="051D2B"/>
                </a:solidFill>
                <a:latin typeface="DIN" panose="02000503040000020003" pitchFamily="2" charset="0"/>
              </a:defRPr>
            </a:lvl5pPr>
          </a:lstStyle>
          <a:p>
            <a:pPr lvl="0"/>
            <a:r>
              <a:rPr lang="en-US"/>
              <a:t>Click to edit Master text styles</a:t>
            </a:r>
          </a:p>
        </p:txBody>
      </p:sp>
      <p:sp>
        <p:nvSpPr>
          <p:cNvPr id="30" name="Text Placeholder 32">
            <a:extLst>
              <a:ext uri="{FF2B5EF4-FFF2-40B4-BE49-F238E27FC236}">
                <a16:creationId xmlns:a16="http://schemas.microsoft.com/office/drawing/2014/main" id="{4D7C0137-3CE5-064C-9ACF-6E35D5FB3152}"/>
              </a:ext>
            </a:extLst>
          </p:cNvPr>
          <p:cNvSpPr>
            <a:spLocks noGrp="1"/>
          </p:cNvSpPr>
          <p:nvPr>
            <p:ph type="body" sz="quarter" idx="16"/>
          </p:nvPr>
        </p:nvSpPr>
        <p:spPr>
          <a:xfrm>
            <a:off x="5951576" y="1540791"/>
            <a:ext cx="3748235" cy="4214550"/>
          </a:xfrm>
          <a:prstGeom prst="rect">
            <a:avLst/>
          </a:prstGeom>
        </p:spPr>
        <p:txBody>
          <a:bodyPr/>
          <a:lstStyle>
            <a:lvl1pPr marL="0" indent="0">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1357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88FDD3-42FC-F04E-87DF-F7074142085A}"/>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4D035CF-D2C1-1249-A676-8F34C998F5B6}"/>
              </a:ext>
            </a:extLst>
          </p:cNvPr>
          <p:cNvSpPr>
            <a:spLocks noGrp="1"/>
          </p:cNvSpPr>
          <p:nvPr>
            <p:ph type="sldNum" sz="quarter" idx="11"/>
          </p:nvPr>
        </p:nvSpPr>
        <p:spPr/>
        <p:txBody>
          <a:bodyPr/>
          <a:lstStyle/>
          <a:p>
            <a:fld id="{4C1FF70C-9AD4-6E42-A0F3-C607B6E80752}" type="slidenum">
              <a:rPr lang="en-US" smtClean="0"/>
              <a:pPr/>
              <a:t>‹#›</a:t>
            </a:fld>
            <a:endParaRPr lang="en-US"/>
          </a:p>
        </p:txBody>
      </p:sp>
    </p:spTree>
    <p:extLst>
      <p:ext uri="{BB962C8B-B14F-4D97-AF65-F5344CB8AC3E}">
        <p14:creationId xmlns:p14="http://schemas.microsoft.com/office/powerpoint/2010/main" val="170245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A0F88C-615A-474C-B636-A9288079E5EA}"/>
              </a:ext>
            </a:extLst>
          </p:cNvPr>
          <p:cNvSpPr/>
          <p:nvPr userDrawn="1"/>
        </p:nvSpPr>
        <p:spPr>
          <a:xfrm>
            <a:off x="3777308" y="1724838"/>
            <a:ext cx="4220159" cy="5133162"/>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F6DD646-73F2-D642-9C06-CE0D68FC8473}"/>
              </a:ext>
            </a:extLst>
          </p:cNvPr>
          <p:cNvSpPr/>
          <p:nvPr userDrawn="1"/>
        </p:nvSpPr>
        <p:spPr>
          <a:xfrm>
            <a:off x="0" y="0"/>
            <a:ext cx="12192000" cy="1724838"/>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 action="ppaction://hlinkshowjump?jump=firstslide"/>
            <a:extLst>
              <a:ext uri="{FF2B5EF4-FFF2-40B4-BE49-F238E27FC236}">
                <a16:creationId xmlns:a16="http://schemas.microsoft.com/office/drawing/2014/main" id="{36D6A340-8411-484F-B0CB-4BA62C662E9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9" name="Slide Number Placeholder 1">
            <a:extLst>
              <a:ext uri="{FF2B5EF4-FFF2-40B4-BE49-F238E27FC236}">
                <a16:creationId xmlns:a16="http://schemas.microsoft.com/office/drawing/2014/main" id="{CE219184-6A55-A545-98C6-BADE0260E96F}"/>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11" name="Title 2">
            <a:extLst>
              <a:ext uri="{FF2B5EF4-FFF2-40B4-BE49-F238E27FC236}">
                <a16:creationId xmlns:a16="http://schemas.microsoft.com/office/drawing/2014/main" id="{2EACBFCB-C4BA-4641-AFA0-E07BC14C85F3}"/>
              </a:ext>
            </a:extLst>
          </p:cNvPr>
          <p:cNvSpPr>
            <a:spLocks noGrp="1"/>
          </p:cNvSpPr>
          <p:nvPr>
            <p:ph type="title"/>
          </p:nvPr>
        </p:nvSpPr>
        <p:spPr>
          <a:xfrm>
            <a:off x="1124615" y="591992"/>
            <a:ext cx="4460397" cy="586530"/>
          </a:xfrm>
          <a:prstGeom prst="rect">
            <a:avLst/>
          </a:prstGeom>
        </p:spPr>
        <p:txBody>
          <a:bodyPr/>
          <a:lstStyle>
            <a:lvl1pPr>
              <a:defRPr b="0" i="0">
                <a:solidFill>
                  <a:schemeClr val="bg1"/>
                </a:solidFill>
                <a:latin typeface="Georgia" panose="02060503050505060203" pitchFamily="18" charset="77"/>
              </a:defRPr>
            </a:lvl1pPr>
          </a:lstStyle>
          <a:p>
            <a:endParaRPr lang="en-US"/>
          </a:p>
        </p:txBody>
      </p:sp>
      <p:sp>
        <p:nvSpPr>
          <p:cNvPr id="12" name="Text Placeholder 32">
            <a:extLst>
              <a:ext uri="{FF2B5EF4-FFF2-40B4-BE49-F238E27FC236}">
                <a16:creationId xmlns:a16="http://schemas.microsoft.com/office/drawing/2014/main" id="{81764FF5-7C83-A844-BC2C-F616BBF23D8D}"/>
              </a:ext>
            </a:extLst>
          </p:cNvPr>
          <p:cNvSpPr>
            <a:spLocks noGrp="1"/>
          </p:cNvSpPr>
          <p:nvPr>
            <p:ph type="body" sz="quarter" idx="22"/>
          </p:nvPr>
        </p:nvSpPr>
        <p:spPr>
          <a:xfrm>
            <a:off x="6072218" y="477513"/>
            <a:ext cx="4721287" cy="81548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13" name="Picture Placeholder 4">
            <a:extLst>
              <a:ext uri="{FF2B5EF4-FFF2-40B4-BE49-F238E27FC236}">
                <a16:creationId xmlns:a16="http://schemas.microsoft.com/office/drawing/2014/main" id="{D059D8BB-078C-F743-A86B-B95A8CB6335F}"/>
              </a:ext>
            </a:extLst>
          </p:cNvPr>
          <p:cNvSpPr>
            <a:spLocks noGrp="1"/>
          </p:cNvSpPr>
          <p:nvPr>
            <p:ph type="pic" sz="quarter" idx="10"/>
          </p:nvPr>
        </p:nvSpPr>
        <p:spPr>
          <a:xfrm>
            <a:off x="568803" y="2132372"/>
            <a:ext cx="2470232" cy="1050099"/>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4" name="Picture Placeholder 4">
            <a:extLst>
              <a:ext uri="{FF2B5EF4-FFF2-40B4-BE49-F238E27FC236}">
                <a16:creationId xmlns:a16="http://schemas.microsoft.com/office/drawing/2014/main" id="{1153F8EA-9DE2-9C41-9DDC-334AFD6187E8}"/>
              </a:ext>
            </a:extLst>
          </p:cNvPr>
          <p:cNvSpPr>
            <a:spLocks noGrp="1"/>
          </p:cNvSpPr>
          <p:nvPr>
            <p:ph type="pic" sz="quarter" idx="23"/>
          </p:nvPr>
        </p:nvSpPr>
        <p:spPr>
          <a:xfrm>
            <a:off x="4860884" y="2132372"/>
            <a:ext cx="2470232" cy="1050099"/>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5" name="Picture Placeholder 4">
            <a:extLst>
              <a:ext uri="{FF2B5EF4-FFF2-40B4-BE49-F238E27FC236}">
                <a16:creationId xmlns:a16="http://schemas.microsoft.com/office/drawing/2014/main" id="{F17CD20F-1C06-A74A-B317-3947EE9470A7}"/>
              </a:ext>
            </a:extLst>
          </p:cNvPr>
          <p:cNvSpPr>
            <a:spLocks noGrp="1"/>
          </p:cNvSpPr>
          <p:nvPr>
            <p:ph type="pic" sz="quarter" idx="24"/>
          </p:nvPr>
        </p:nvSpPr>
        <p:spPr>
          <a:xfrm>
            <a:off x="8859143" y="2132372"/>
            <a:ext cx="2470232" cy="1050099"/>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16" name="Text Placeholder 32">
            <a:extLst>
              <a:ext uri="{FF2B5EF4-FFF2-40B4-BE49-F238E27FC236}">
                <a16:creationId xmlns:a16="http://schemas.microsoft.com/office/drawing/2014/main" id="{280D4011-21F5-CE42-BA8B-EE8BD13A86BB}"/>
              </a:ext>
            </a:extLst>
          </p:cNvPr>
          <p:cNvSpPr>
            <a:spLocks noGrp="1"/>
          </p:cNvSpPr>
          <p:nvPr>
            <p:ph type="body" sz="quarter" idx="15"/>
          </p:nvPr>
        </p:nvSpPr>
        <p:spPr>
          <a:xfrm>
            <a:off x="568802" y="3429000"/>
            <a:ext cx="2470231" cy="2891490"/>
          </a:xfrm>
          <a:prstGeom prst="rect">
            <a:avLst/>
          </a:prstGeom>
        </p:spPr>
        <p:txBody>
          <a:bodyPr/>
          <a:lstStyle>
            <a:lvl1pPr marL="0" indent="0" algn="ctr">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17" name="Text Placeholder 32">
            <a:extLst>
              <a:ext uri="{FF2B5EF4-FFF2-40B4-BE49-F238E27FC236}">
                <a16:creationId xmlns:a16="http://schemas.microsoft.com/office/drawing/2014/main" id="{7B976207-0ADD-7F4F-BAB1-A322B3E65B5D}"/>
              </a:ext>
            </a:extLst>
          </p:cNvPr>
          <p:cNvSpPr>
            <a:spLocks noGrp="1"/>
          </p:cNvSpPr>
          <p:nvPr>
            <p:ph type="body" sz="quarter" idx="25"/>
          </p:nvPr>
        </p:nvSpPr>
        <p:spPr>
          <a:xfrm>
            <a:off x="4860885" y="3429000"/>
            <a:ext cx="2470231" cy="2891490"/>
          </a:xfrm>
          <a:prstGeom prst="rect">
            <a:avLst/>
          </a:prstGeom>
        </p:spPr>
        <p:txBody>
          <a:bodyPr/>
          <a:lstStyle>
            <a:lvl1pPr marL="0" indent="0" algn="ctr">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18" name="Text Placeholder 32">
            <a:extLst>
              <a:ext uri="{FF2B5EF4-FFF2-40B4-BE49-F238E27FC236}">
                <a16:creationId xmlns:a16="http://schemas.microsoft.com/office/drawing/2014/main" id="{EB45C587-54A6-524C-9A5A-A0FCE6003CF8}"/>
              </a:ext>
            </a:extLst>
          </p:cNvPr>
          <p:cNvSpPr>
            <a:spLocks noGrp="1"/>
          </p:cNvSpPr>
          <p:nvPr>
            <p:ph type="body" sz="quarter" idx="26"/>
          </p:nvPr>
        </p:nvSpPr>
        <p:spPr>
          <a:xfrm>
            <a:off x="8868109" y="3429000"/>
            <a:ext cx="2470231" cy="2891490"/>
          </a:xfrm>
          <a:prstGeom prst="rect">
            <a:avLst/>
          </a:prstGeom>
        </p:spPr>
        <p:txBody>
          <a:bodyPr/>
          <a:lstStyle>
            <a:lvl1pPr marL="0" indent="0" algn="ctr">
              <a:buFontTx/>
              <a:buNone/>
              <a:defRPr sz="1200" b="0" i="0">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2395618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yout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6DD646-73F2-D642-9C06-CE0D68FC8473}"/>
              </a:ext>
            </a:extLst>
          </p:cNvPr>
          <p:cNvSpPr/>
          <p:nvPr userDrawn="1"/>
        </p:nvSpPr>
        <p:spPr>
          <a:xfrm>
            <a:off x="0" y="0"/>
            <a:ext cx="12192000" cy="1724838"/>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 action="ppaction://hlinkshowjump?jump=firstslide"/>
            <a:extLst>
              <a:ext uri="{FF2B5EF4-FFF2-40B4-BE49-F238E27FC236}">
                <a16:creationId xmlns:a16="http://schemas.microsoft.com/office/drawing/2014/main" id="{36D6A340-8411-484F-B0CB-4BA62C662E9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9" name="Slide Number Placeholder 1">
            <a:extLst>
              <a:ext uri="{FF2B5EF4-FFF2-40B4-BE49-F238E27FC236}">
                <a16:creationId xmlns:a16="http://schemas.microsoft.com/office/drawing/2014/main" id="{CE219184-6A55-A545-98C6-BADE0260E96F}"/>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dirty="0"/>
          </a:p>
        </p:txBody>
      </p:sp>
      <p:sp>
        <p:nvSpPr>
          <p:cNvPr id="11" name="Title 2">
            <a:extLst>
              <a:ext uri="{FF2B5EF4-FFF2-40B4-BE49-F238E27FC236}">
                <a16:creationId xmlns:a16="http://schemas.microsoft.com/office/drawing/2014/main" id="{2EACBFCB-C4BA-4641-AFA0-E07BC14C85F3}"/>
              </a:ext>
            </a:extLst>
          </p:cNvPr>
          <p:cNvSpPr>
            <a:spLocks noGrp="1"/>
          </p:cNvSpPr>
          <p:nvPr>
            <p:ph type="title"/>
          </p:nvPr>
        </p:nvSpPr>
        <p:spPr>
          <a:xfrm>
            <a:off x="1124615" y="591992"/>
            <a:ext cx="4460397" cy="586530"/>
          </a:xfrm>
          <a:prstGeom prst="rect">
            <a:avLst/>
          </a:prstGeom>
        </p:spPr>
        <p:txBody>
          <a:bodyPr/>
          <a:lstStyle>
            <a:lvl1pPr>
              <a:defRPr b="0" i="0">
                <a:solidFill>
                  <a:schemeClr val="bg1"/>
                </a:solidFill>
                <a:latin typeface="Georgia" panose="02060503050505060203" pitchFamily="18" charset="77"/>
              </a:defRPr>
            </a:lvl1pPr>
          </a:lstStyle>
          <a:p>
            <a:endParaRPr lang="en-US"/>
          </a:p>
        </p:txBody>
      </p:sp>
      <p:sp>
        <p:nvSpPr>
          <p:cNvPr id="12" name="Text Placeholder 32">
            <a:extLst>
              <a:ext uri="{FF2B5EF4-FFF2-40B4-BE49-F238E27FC236}">
                <a16:creationId xmlns:a16="http://schemas.microsoft.com/office/drawing/2014/main" id="{81764FF5-7C83-A844-BC2C-F616BBF23D8D}"/>
              </a:ext>
            </a:extLst>
          </p:cNvPr>
          <p:cNvSpPr>
            <a:spLocks noGrp="1"/>
          </p:cNvSpPr>
          <p:nvPr>
            <p:ph type="body" sz="quarter" idx="22"/>
          </p:nvPr>
        </p:nvSpPr>
        <p:spPr>
          <a:xfrm>
            <a:off x="6072218" y="477513"/>
            <a:ext cx="4721287" cy="81548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592377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972FA04-A06D-0E49-9393-A8DD5A15A7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2ED57D15-9A79-574A-89BE-75D6A95C039C}"/>
              </a:ext>
            </a:extLst>
          </p:cNvPr>
          <p:cNvSpPr>
            <a:spLocks noGrp="1"/>
          </p:cNvSpPr>
          <p:nvPr>
            <p:ph type="pic" sz="quarter" idx="10"/>
          </p:nvPr>
        </p:nvSpPr>
        <p:spPr>
          <a:xfrm>
            <a:off x="4744123" y="1151194"/>
            <a:ext cx="6017111" cy="4291200"/>
          </a:xfrm>
          <a:custGeom>
            <a:avLst/>
            <a:gdLst>
              <a:gd name="connsiteX0" fmla="*/ 0 w 6017111"/>
              <a:gd name="connsiteY0" fmla="*/ 0 h 4292176"/>
              <a:gd name="connsiteX1" fmla="*/ 6017111 w 6017111"/>
              <a:gd name="connsiteY1" fmla="*/ 0 h 4292176"/>
              <a:gd name="connsiteX2" fmla="*/ 6017111 w 6017111"/>
              <a:gd name="connsiteY2" fmla="*/ 4292176 h 4292176"/>
              <a:gd name="connsiteX3" fmla="*/ 0 w 6017111"/>
              <a:gd name="connsiteY3" fmla="*/ 4292176 h 4292176"/>
            </a:gdLst>
            <a:ahLst/>
            <a:cxnLst>
              <a:cxn ang="0">
                <a:pos x="connsiteX0" y="connsiteY0"/>
              </a:cxn>
              <a:cxn ang="0">
                <a:pos x="connsiteX1" y="connsiteY1"/>
              </a:cxn>
              <a:cxn ang="0">
                <a:pos x="connsiteX2" y="connsiteY2"/>
              </a:cxn>
              <a:cxn ang="0">
                <a:pos x="connsiteX3" y="connsiteY3"/>
              </a:cxn>
            </a:cxnLst>
            <a:rect l="l" t="t" r="r" b="b"/>
            <a:pathLst>
              <a:path w="6017111" h="4292176">
                <a:moveTo>
                  <a:pt x="0" y="0"/>
                </a:moveTo>
                <a:lnTo>
                  <a:pt x="6017111" y="0"/>
                </a:lnTo>
                <a:lnTo>
                  <a:pt x="6017111" y="4292176"/>
                </a:lnTo>
                <a:lnTo>
                  <a:pt x="0" y="4292176"/>
                </a:lnTo>
                <a:close/>
              </a:path>
            </a:pathLst>
          </a:custGeom>
          <a:pattFill prst="pct25">
            <a:fgClr>
              <a:srgbClr val="FF0000"/>
            </a:fgClr>
            <a:bgClr>
              <a:schemeClr val="bg1"/>
            </a:bgClr>
          </a:pattFill>
        </p:spPr>
        <p:txBody>
          <a:bodyPr wrap="square">
            <a:noAutofit/>
          </a:bodyPr>
          <a:lstStyle>
            <a:lvl1pPr>
              <a:defRPr sz="1200">
                <a:latin typeface="DIN" panose="020B0604020202020204" pitchFamily="34" charset="0"/>
                <a:cs typeface="DIN" panose="020B0604020202020204" pitchFamily="34" charset="0"/>
              </a:defRPr>
            </a:lvl1pPr>
          </a:lstStyle>
          <a:p>
            <a:endParaRPr lang="en-US" dirty="0"/>
          </a:p>
        </p:txBody>
      </p:sp>
      <p:sp>
        <p:nvSpPr>
          <p:cNvPr id="2" name="Title 1">
            <a:extLst>
              <a:ext uri="{FF2B5EF4-FFF2-40B4-BE49-F238E27FC236}">
                <a16:creationId xmlns:a16="http://schemas.microsoft.com/office/drawing/2014/main" id="{03A30DEC-6064-AB4B-9285-5E5F25045070}"/>
              </a:ext>
            </a:extLst>
          </p:cNvPr>
          <p:cNvSpPr>
            <a:spLocks noGrp="1"/>
          </p:cNvSpPr>
          <p:nvPr>
            <p:ph type="title" hasCustomPrompt="1"/>
          </p:nvPr>
        </p:nvSpPr>
        <p:spPr>
          <a:xfrm>
            <a:off x="1091215" y="2099347"/>
            <a:ext cx="7375054" cy="1916841"/>
          </a:xfrm>
          <a:prstGeom prst="rect">
            <a:avLst/>
          </a:prstGeom>
        </p:spPr>
        <p:txBody>
          <a:bodyPr/>
          <a:lstStyle>
            <a:lvl1pPr>
              <a:defRPr sz="8000">
                <a:solidFill>
                  <a:schemeClr val="bg1"/>
                </a:solidFill>
                <a:latin typeface="Georgia" panose="02060503050505060203" pitchFamily="18" charset="77"/>
              </a:defRPr>
            </a:lvl1pPr>
          </a:lstStyle>
          <a:p>
            <a:pPr>
              <a:lnSpc>
                <a:spcPct val="85000"/>
              </a:lnSpc>
            </a:pPr>
            <a:r>
              <a:rPr lang="en-US" sz="8000">
                <a:solidFill>
                  <a:schemeClr val="bg1"/>
                </a:solidFill>
                <a:latin typeface="Georgia" panose="02060503050505060203" pitchFamily="18" charset="77"/>
                <a:cs typeface="Poppins ExtraBold" pitchFamily="2" charset="77"/>
              </a:rPr>
              <a:t>Presentation</a:t>
            </a:r>
            <a:br>
              <a:rPr lang="en-US" sz="8000">
                <a:solidFill>
                  <a:schemeClr val="bg1"/>
                </a:solidFill>
                <a:latin typeface="Georgia" panose="02060503050505060203" pitchFamily="18" charset="77"/>
                <a:cs typeface="Poppins ExtraBold" pitchFamily="2" charset="77"/>
              </a:rPr>
            </a:br>
            <a:r>
              <a:rPr lang="en-US" sz="8000">
                <a:solidFill>
                  <a:schemeClr val="bg1"/>
                </a:solidFill>
                <a:latin typeface="Georgia" panose="02060503050505060203" pitchFamily="18" charset="77"/>
                <a:cs typeface="Poppins ExtraBold" pitchFamily="2" charset="77"/>
              </a:rPr>
              <a:t>Title</a:t>
            </a:r>
          </a:p>
        </p:txBody>
      </p:sp>
      <p:sp>
        <p:nvSpPr>
          <p:cNvPr id="19" name="Text Placeholder 32">
            <a:extLst>
              <a:ext uri="{FF2B5EF4-FFF2-40B4-BE49-F238E27FC236}">
                <a16:creationId xmlns:a16="http://schemas.microsoft.com/office/drawing/2014/main" id="{03F402E7-BBBD-D346-BE57-43E8DC171A4F}"/>
              </a:ext>
            </a:extLst>
          </p:cNvPr>
          <p:cNvSpPr>
            <a:spLocks noGrp="1"/>
          </p:cNvSpPr>
          <p:nvPr>
            <p:ph type="body" sz="quarter" idx="14"/>
          </p:nvPr>
        </p:nvSpPr>
        <p:spPr>
          <a:xfrm>
            <a:off x="1123244" y="4292470"/>
            <a:ext cx="3502543" cy="243672"/>
          </a:xfrm>
          <a:prstGeom prst="rect">
            <a:avLst/>
          </a:prstGeom>
        </p:spPr>
        <p:txBody>
          <a:bodyPr/>
          <a:lstStyle>
            <a:lvl1pPr marL="0" indent="0">
              <a:buFontTx/>
              <a:buNone/>
              <a:defRPr sz="1600" b="0" i="0">
                <a:solidFill>
                  <a:srgbClr val="80C342"/>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
        <p:nvSpPr>
          <p:cNvPr id="7" name="Text Placeholder 32">
            <a:extLst>
              <a:ext uri="{FF2B5EF4-FFF2-40B4-BE49-F238E27FC236}">
                <a16:creationId xmlns:a16="http://schemas.microsoft.com/office/drawing/2014/main" id="{2A209BEA-0D09-614D-A928-F1579D07B02A}"/>
              </a:ext>
            </a:extLst>
          </p:cNvPr>
          <p:cNvSpPr>
            <a:spLocks noGrp="1"/>
          </p:cNvSpPr>
          <p:nvPr>
            <p:ph type="body" sz="quarter" idx="15"/>
          </p:nvPr>
        </p:nvSpPr>
        <p:spPr>
          <a:xfrm>
            <a:off x="9455043" y="6076818"/>
            <a:ext cx="1306191" cy="243672"/>
          </a:xfrm>
          <a:prstGeom prst="rect">
            <a:avLst/>
          </a:prstGeom>
        </p:spPr>
        <p:txBody>
          <a:bodyPr/>
          <a:lstStyle>
            <a:lvl1pPr marL="0" indent="0" algn="r">
              <a:buFontTx/>
              <a:buNone/>
              <a:defRPr sz="1200" b="0" i="0">
                <a:solidFill>
                  <a:srgbClr val="80C342"/>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a:t>
            </a:r>
          </a:p>
        </p:txBody>
      </p:sp>
      <p:sp>
        <p:nvSpPr>
          <p:cNvPr id="10" name="Text Placeholder 32">
            <a:extLst>
              <a:ext uri="{FF2B5EF4-FFF2-40B4-BE49-F238E27FC236}">
                <a16:creationId xmlns:a16="http://schemas.microsoft.com/office/drawing/2014/main" id="{383EA1C5-F9A4-1E4A-B103-CADEA6FEDE61}"/>
              </a:ext>
            </a:extLst>
          </p:cNvPr>
          <p:cNvSpPr>
            <a:spLocks noGrp="1"/>
          </p:cNvSpPr>
          <p:nvPr>
            <p:ph type="body" sz="quarter" idx="16"/>
          </p:nvPr>
        </p:nvSpPr>
        <p:spPr>
          <a:xfrm>
            <a:off x="1123244" y="6076818"/>
            <a:ext cx="3502543" cy="243672"/>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2322957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Layout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6DD646-73F2-D642-9C06-CE0D68FC8473}"/>
              </a:ext>
            </a:extLst>
          </p:cNvPr>
          <p:cNvSpPr/>
          <p:nvPr userDrawn="1"/>
        </p:nvSpPr>
        <p:spPr>
          <a:xfrm>
            <a:off x="0" y="0"/>
            <a:ext cx="12192000" cy="1178522"/>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hlinkClick r:id="" action="ppaction://hlinkshowjump?jump=firstslide"/>
            <a:extLst>
              <a:ext uri="{FF2B5EF4-FFF2-40B4-BE49-F238E27FC236}">
                <a16:creationId xmlns:a16="http://schemas.microsoft.com/office/drawing/2014/main" id="{36D6A340-8411-484F-B0CB-4BA62C662E9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9" name="Slide Number Placeholder 1">
            <a:extLst>
              <a:ext uri="{FF2B5EF4-FFF2-40B4-BE49-F238E27FC236}">
                <a16:creationId xmlns:a16="http://schemas.microsoft.com/office/drawing/2014/main" id="{CE219184-6A55-A545-98C6-BADE0260E96F}"/>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40502050405020303" pitchFamily="18" charset="0"/>
              </a:defRPr>
            </a:lvl1pPr>
          </a:lstStyle>
          <a:p>
            <a:fld id="{CF2C4695-8160-3941-BE7F-C95743202AA2}" type="slidenum">
              <a:rPr lang="en-US" smtClean="0"/>
              <a:pPr/>
              <a:t>‹#›</a:t>
            </a:fld>
            <a:endParaRPr lang="en-US" dirty="0"/>
          </a:p>
        </p:txBody>
      </p:sp>
      <p:sp>
        <p:nvSpPr>
          <p:cNvPr id="11" name="Title 2">
            <a:extLst>
              <a:ext uri="{FF2B5EF4-FFF2-40B4-BE49-F238E27FC236}">
                <a16:creationId xmlns:a16="http://schemas.microsoft.com/office/drawing/2014/main" id="{2EACBFCB-C4BA-4641-AFA0-E07BC14C85F3}"/>
              </a:ext>
            </a:extLst>
          </p:cNvPr>
          <p:cNvSpPr>
            <a:spLocks noGrp="1"/>
          </p:cNvSpPr>
          <p:nvPr>
            <p:ph type="title"/>
          </p:nvPr>
        </p:nvSpPr>
        <p:spPr>
          <a:xfrm>
            <a:off x="1124615" y="289988"/>
            <a:ext cx="4460397" cy="586530"/>
          </a:xfrm>
          <a:prstGeom prst="rect">
            <a:avLst/>
          </a:prstGeom>
        </p:spPr>
        <p:txBody>
          <a:bodyPr/>
          <a:lstStyle>
            <a:lvl1pPr>
              <a:defRPr b="0" i="0">
                <a:solidFill>
                  <a:schemeClr val="bg1"/>
                </a:solidFill>
                <a:latin typeface="Georgia" panose="02040502050405020303" pitchFamily="18" charset="0"/>
              </a:defRPr>
            </a:lvl1pPr>
          </a:lstStyle>
          <a:p>
            <a:endParaRPr lang="en-US"/>
          </a:p>
        </p:txBody>
      </p:sp>
      <p:sp>
        <p:nvSpPr>
          <p:cNvPr id="12" name="Text Placeholder 32">
            <a:extLst>
              <a:ext uri="{FF2B5EF4-FFF2-40B4-BE49-F238E27FC236}">
                <a16:creationId xmlns:a16="http://schemas.microsoft.com/office/drawing/2014/main" id="{81764FF5-7C83-A844-BC2C-F616BBF23D8D}"/>
              </a:ext>
            </a:extLst>
          </p:cNvPr>
          <p:cNvSpPr>
            <a:spLocks noGrp="1"/>
          </p:cNvSpPr>
          <p:nvPr>
            <p:ph type="body" sz="quarter" idx="22"/>
          </p:nvPr>
        </p:nvSpPr>
        <p:spPr>
          <a:xfrm>
            <a:off x="6072218" y="167120"/>
            <a:ext cx="4721287" cy="81548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57447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0C10-060E-F0BC-E0AA-A5775B9D89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ED8E77-3B2A-235D-62DF-5D127BBCF2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06D1D3-9AD2-0399-7318-D40F1D1CAE61}"/>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5" name="Footer Placeholder 4">
            <a:extLst>
              <a:ext uri="{FF2B5EF4-FFF2-40B4-BE49-F238E27FC236}">
                <a16:creationId xmlns:a16="http://schemas.microsoft.com/office/drawing/2014/main" id="{EAF1D4F9-0D15-3400-8C9B-3549C0E3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19842-79A8-F870-04AB-3EA170DBAAE9}"/>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1629204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227F-4FC2-6827-D09B-095D82CEF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95B2B-1035-CA3D-E0A7-8BEB7EC30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3F888-0098-2DCB-9105-EDEEA86DD79D}"/>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5" name="Footer Placeholder 4">
            <a:extLst>
              <a:ext uri="{FF2B5EF4-FFF2-40B4-BE49-F238E27FC236}">
                <a16:creationId xmlns:a16="http://schemas.microsoft.com/office/drawing/2014/main" id="{0246FFD6-7CED-6297-E6ED-11EA8251C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93EB4-BF03-C78C-2181-468B5EF1D2DB}"/>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3876622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98BF-D189-DEF0-8EA1-86DCD227C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AF7299-66CD-8B37-0EDB-EFA16D9924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4C56E-7E34-7C68-4F89-B7601ECD6485}"/>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5" name="Footer Placeholder 4">
            <a:extLst>
              <a:ext uri="{FF2B5EF4-FFF2-40B4-BE49-F238E27FC236}">
                <a16:creationId xmlns:a16="http://schemas.microsoft.com/office/drawing/2014/main" id="{12E9DA64-97EC-78E7-7950-66C565D4F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B4C99-4335-60D4-81CF-79DFDE2D967E}"/>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953077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6292-B5E1-64DA-F0D2-0DB14F1E3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7C3CD-A6FF-E968-181F-1F20063EBA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691AFB-AEE8-0A20-99C9-696C51A43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36AD7E-371E-559E-8149-7ED58F0FFB48}"/>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6" name="Footer Placeholder 5">
            <a:extLst>
              <a:ext uri="{FF2B5EF4-FFF2-40B4-BE49-F238E27FC236}">
                <a16:creationId xmlns:a16="http://schemas.microsoft.com/office/drawing/2014/main" id="{1F367224-DF6C-33DB-F96B-56F41B5AE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95612-C635-397D-8988-E6E3AC2BD118}"/>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81127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D216-40BB-EF02-1847-0E183A15E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378C0-549A-12E3-7E92-BC19048E6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448E60-3948-EA65-01B5-67A7F2DB56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AF99EB-0205-EB28-3CB3-CA7EBF1D0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8E4-265B-0A99-B473-F07D0E6801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9DFE39-209C-B992-3413-A1A057883FF3}"/>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8" name="Footer Placeholder 7">
            <a:extLst>
              <a:ext uri="{FF2B5EF4-FFF2-40B4-BE49-F238E27FC236}">
                <a16:creationId xmlns:a16="http://schemas.microsoft.com/office/drawing/2014/main" id="{ADE313A3-B8B2-55D7-AE67-4D98008527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E860E-D227-4753-4B44-69BA89FCE3E2}"/>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715829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BFAE-42CC-9FD1-7A27-82B74BD144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97E2A3-7F51-E794-2AF6-A93F746EC680}"/>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4" name="Footer Placeholder 3">
            <a:extLst>
              <a:ext uri="{FF2B5EF4-FFF2-40B4-BE49-F238E27FC236}">
                <a16:creationId xmlns:a16="http://schemas.microsoft.com/office/drawing/2014/main" id="{46EE9594-A77B-89F7-21DA-A56DED187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0049C7-4C46-B6EE-DC72-CA6368CC7C47}"/>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228116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0FA6-CB7B-8840-9D54-FB8B8B2BA8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1328812-B05C-E043-8E33-07568E4DECA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99E4058-87D1-5C4C-9817-832CB0A9BBED}"/>
              </a:ext>
            </a:extLst>
          </p:cNvPr>
          <p:cNvSpPr>
            <a:spLocks noGrp="1"/>
          </p:cNvSpPr>
          <p:nvPr>
            <p:ph type="sldNum" sz="quarter" idx="11"/>
          </p:nvPr>
        </p:nvSpPr>
        <p:spPr/>
        <p:txBody>
          <a:bodyPr/>
          <a:lstStyle/>
          <a:p>
            <a:fld id="{4C1FF70C-9AD4-6E42-A0F3-C607B6E80752}" type="slidenum">
              <a:rPr lang="en-US" smtClean="0"/>
              <a:pPr/>
              <a:t>‹#›</a:t>
            </a:fld>
            <a:endParaRPr lang="en-US"/>
          </a:p>
        </p:txBody>
      </p:sp>
    </p:spTree>
    <p:extLst>
      <p:ext uri="{BB962C8B-B14F-4D97-AF65-F5344CB8AC3E}">
        <p14:creationId xmlns:p14="http://schemas.microsoft.com/office/powerpoint/2010/main" val="137782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E0AEE-0D29-C209-6C7F-3C3168CF4640}"/>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3" name="Footer Placeholder 2">
            <a:extLst>
              <a:ext uri="{FF2B5EF4-FFF2-40B4-BE49-F238E27FC236}">
                <a16:creationId xmlns:a16="http://schemas.microsoft.com/office/drawing/2014/main" id="{BF2AF3B7-78CB-510E-D1DA-DA127490BE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97775B-E34B-AD7D-DCCA-9A02009514AC}"/>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2479736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41066-8942-EF1A-AF07-B22208A36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9C7600-0983-C14C-81C9-38F7F23C8C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6511E5-1B79-9DCF-9FC7-346B19CB6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E7D9D-1A81-A276-DC5D-43E76CA83796}"/>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6" name="Footer Placeholder 5">
            <a:extLst>
              <a:ext uri="{FF2B5EF4-FFF2-40B4-BE49-F238E27FC236}">
                <a16:creationId xmlns:a16="http://schemas.microsoft.com/office/drawing/2014/main" id="{46A86F65-C771-889E-E6FF-9EFFBEC79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AB82B-B4AA-2EE5-290B-675572E52D5C}"/>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1788230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BF83B-5020-6F26-7E74-77940A494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063B1C-8CFF-CDFB-9EB2-B6ABE71C2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89F008-B4CF-3119-0100-4705F4D57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3D2B7-B241-E0B5-3A67-DEFAB97C242F}"/>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6" name="Footer Placeholder 5">
            <a:extLst>
              <a:ext uri="{FF2B5EF4-FFF2-40B4-BE49-F238E27FC236}">
                <a16:creationId xmlns:a16="http://schemas.microsoft.com/office/drawing/2014/main" id="{689516C3-AB69-23B7-C17A-19F9AF184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4D874-DE93-3C05-80DA-EAE99B624D77}"/>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3109721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F1DA-D6C5-FB5E-08E7-317E13263A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1CD5B0-8628-CE9E-7886-D68470AEDD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D7FB7-D537-9DA7-718C-E1D1AD973560}"/>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5" name="Footer Placeholder 4">
            <a:extLst>
              <a:ext uri="{FF2B5EF4-FFF2-40B4-BE49-F238E27FC236}">
                <a16:creationId xmlns:a16="http://schemas.microsoft.com/office/drawing/2014/main" id="{1F62D14E-E347-10EB-CE5C-AA9FB8039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32A87-9FED-EF6A-DD5B-5F635D303FCE}"/>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402679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9F5B6F-4202-FC1F-F950-E56B827A4F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E67AF-D4BC-E595-AD8D-5E611D1699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25F6F2-1C52-DE77-C63D-19037C1CBC80}"/>
              </a:ext>
            </a:extLst>
          </p:cNvPr>
          <p:cNvSpPr>
            <a:spLocks noGrp="1"/>
          </p:cNvSpPr>
          <p:nvPr>
            <p:ph type="dt" sz="half" idx="10"/>
          </p:nvPr>
        </p:nvSpPr>
        <p:spPr/>
        <p:txBody>
          <a:bodyPr/>
          <a:lstStyle/>
          <a:p>
            <a:fld id="{1C52C5E3-A8EC-4661-9291-A193D92CFFB3}" type="datetimeFigureOut">
              <a:rPr lang="en-US" smtClean="0"/>
              <a:t>5/26/2023</a:t>
            </a:fld>
            <a:endParaRPr lang="en-US"/>
          </a:p>
        </p:txBody>
      </p:sp>
      <p:sp>
        <p:nvSpPr>
          <p:cNvPr id="5" name="Footer Placeholder 4">
            <a:extLst>
              <a:ext uri="{FF2B5EF4-FFF2-40B4-BE49-F238E27FC236}">
                <a16:creationId xmlns:a16="http://schemas.microsoft.com/office/drawing/2014/main" id="{78CCED5B-4E6B-070D-0943-8A6BCCCA3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35A8A-194E-8B97-D3AD-A3708EABE24E}"/>
              </a:ext>
            </a:extLst>
          </p:cNvPr>
          <p:cNvSpPr>
            <a:spLocks noGrp="1"/>
          </p:cNvSpPr>
          <p:nvPr>
            <p:ph type="sldNum" sz="quarter" idx="12"/>
          </p:nvPr>
        </p:nvSpPr>
        <p:spPr/>
        <p:txBody>
          <a:bodyPr/>
          <a:lstStyle/>
          <a:p>
            <a:fld id="{403974FF-1A39-4DC3-8582-00298D28825D}" type="slidenum">
              <a:rPr lang="en-US" smtClean="0"/>
              <a:t>‹#›</a:t>
            </a:fld>
            <a:endParaRPr lang="en-US"/>
          </a:p>
        </p:txBody>
      </p:sp>
    </p:spTree>
    <p:extLst>
      <p:ext uri="{BB962C8B-B14F-4D97-AF65-F5344CB8AC3E}">
        <p14:creationId xmlns:p14="http://schemas.microsoft.com/office/powerpoint/2010/main" val="3500284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Layout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6DD646-73F2-D642-9C06-CE0D68FC8473}"/>
              </a:ext>
            </a:extLst>
          </p:cNvPr>
          <p:cNvSpPr/>
          <p:nvPr userDrawn="1"/>
        </p:nvSpPr>
        <p:spPr>
          <a:xfrm>
            <a:off x="0" y="0"/>
            <a:ext cx="12192000" cy="1724838"/>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 action="ppaction://hlinkshowjump?jump=firstslide"/>
            <a:extLst>
              <a:ext uri="{FF2B5EF4-FFF2-40B4-BE49-F238E27FC236}">
                <a16:creationId xmlns:a16="http://schemas.microsoft.com/office/drawing/2014/main" id="{36D6A340-8411-484F-B0CB-4BA62C662E9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9" name="Slide Number Placeholder 1">
            <a:extLst>
              <a:ext uri="{FF2B5EF4-FFF2-40B4-BE49-F238E27FC236}">
                <a16:creationId xmlns:a16="http://schemas.microsoft.com/office/drawing/2014/main" id="{CE219184-6A55-A545-98C6-BADE0260E96F}"/>
              </a:ext>
            </a:extLst>
          </p:cNvPr>
          <p:cNvSpPr>
            <a:spLocks noGrp="1"/>
          </p:cNvSpPr>
          <p:nvPr>
            <p:ph type="sldNum" sz="quarter" idx="4"/>
          </p:nvPr>
        </p:nvSpPr>
        <p:spPr>
          <a:xfrm>
            <a:off x="9202272" y="6320490"/>
            <a:ext cx="2743200" cy="365125"/>
          </a:xfrm>
          <a:prstGeom prst="rect">
            <a:avLst/>
          </a:prstGeom>
        </p:spPr>
        <p:txBody>
          <a:bodyPr vert="horz" lIns="91440" tIns="45720" rIns="91440" bIns="45720" rtlCol="0" anchor="ctr"/>
          <a:lstStyle>
            <a:lvl1pPr algn="r">
              <a:defRPr sz="1200">
                <a:solidFill>
                  <a:srgbClr val="051D2B"/>
                </a:solidFill>
                <a:latin typeface="Georgia" panose="02060503050505060203" pitchFamily="18" charset="77"/>
              </a:defRPr>
            </a:lvl1pPr>
          </a:lstStyle>
          <a:p>
            <a:fld id="{CF2C4695-8160-3941-BE7F-C95743202AA2}" type="slidenum">
              <a:rPr lang="en-US" smtClean="0"/>
              <a:pPr/>
              <a:t>‹#›</a:t>
            </a:fld>
            <a:endParaRPr lang="en-US"/>
          </a:p>
        </p:txBody>
      </p:sp>
      <p:sp>
        <p:nvSpPr>
          <p:cNvPr id="11" name="Title 2">
            <a:extLst>
              <a:ext uri="{FF2B5EF4-FFF2-40B4-BE49-F238E27FC236}">
                <a16:creationId xmlns:a16="http://schemas.microsoft.com/office/drawing/2014/main" id="{2EACBFCB-C4BA-4641-AFA0-E07BC14C85F3}"/>
              </a:ext>
            </a:extLst>
          </p:cNvPr>
          <p:cNvSpPr>
            <a:spLocks noGrp="1"/>
          </p:cNvSpPr>
          <p:nvPr>
            <p:ph type="title"/>
          </p:nvPr>
        </p:nvSpPr>
        <p:spPr>
          <a:xfrm>
            <a:off x="1124615" y="591992"/>
            <a:ext cx="4460397" cy="586530"/>
          </a:xfrm>
          <a:prstGeom prst="rect">
            <a:avLst/>
          </a:prstGeom>
        </p:spPr>
        <p:txBody>
          <a:bodyPr/>
          <a:lstStyle>
            <a:lvl1pPr>
              <a:defRPr b="0" i="0">
                <a:solidFill>
                  <a:schemeClr val="bg1"/>
                </a:solidFill>
                <a:latin typeface="Georgia" panose="02060503050505060203" pitchFamily="18" charset="77"/>
              </a:defRPr>
            </a:lvl1pPr>
          </a:lstStyle>
          <a:p>
            <a:endParaRPr lang="en-US"/>
          </a:p>
        </p:txBody>
      </p:sp>
      <p:sp>
        <p:nvSpPr>
          <p:cNvPr id="12" name="Text Placeholder 32">
            <a:extLst>
              <a:ext uri="{FF2B5EF4-FFF2-40B4-BE49-F238E27FC236}">
                <a16:creationId xmlns:a16="http://schemas.microsoft.com/office/drawing/2014/main" id="{81764FF5-7C83-A844-BC2C-F616BBF23D8D}"/>
              </a:ext>
            </a:extLst>
          </p:cNvPr>
          <p:cNvSpPr>
            <a:spLocks noGrp="1"/>
          </p:cNvSpPr>
          <p:nvPr>
            <p:ph type="body" sz="quarter" idx="22"/>
          </p:nvPr>
        </p:nvSpPr>
        <p:spPr>
          <a:xfrm>
            <a:off x="6072218" y="477513"/>
            <a:ext cx="4721287" cy="815488"/>
          </a:xfrm>
          <a:prstGeom prst="rect">
            <a:avLst/>
          </a:prstGeom>
        </p:spPr>
        <p:txBody>
          <a:bodyPr/>
          <a:lstStyle>
            <a:lvl1pPr marL="0" indent="0">
              <a:buFontTx/>
              <a:buNone/>
              <a:defRPr sz="1200" b="0" i="0">
                <a:solidFill>
                  <a:schemeClr val="bg1"/>
                </a:solidFill>
                <a:latin typeface="DIN" panose="02000503040000020003" pitchFamily="2" charset="0"/>
              </a:defRPr>
            </a:lvl1pPr>
            <a:lvl2pPr marL="457200" indent="0">
              <a:buFontTx/>
              <a:buNone/>
              <a:defRPr sz="1200" b="0" i="0">
                <a:latin typeface="DIN" panose="02000503040000020003" pitchFamily="2" charset="0"/>
              </a:defRPr>
            </a:lvl2pPr>
            <a:lvl3pPr marL="914400" indent="0">
              <a:buFontTx/>
              <a:buNone/>
              <a:defRPr sz="1200" b="0" i="0">
                <a:latin typeface="DIN" panose="02000503040000020003" pitchFamily="2" charset="0"/>
              </a:defRPr>
            </a:lvl3pPr>
            <a:lvl4pPr marL="1371600" indent="0">
              <a:buFontTx/>
              <a:buNone/>
              <a:defRPr sz="1200" b="0" i="0">
                <a:latin typeface="DIN" panose="02000503040000020003" pitchFamily="2" charset="0"/>
              </a:defRPr>
            </a:lvl4pPr>
            <a:lvl5pPr marL="1828800" indent="0">
              <a:buFontTx/>
              <a:buNone/>
              <a:defRPr sz="1200" b="0" i="0">
                <a:latin typeface="DIN" panose="02000503040000020003" pitchFamily="2" charset="0"/>
              </a:defRPr>
            </a:lvl5pPr>
          </a:lstStyle>
          <a:p>
            <a:pPr lvl="0"/>
            <a:r>
              <a:rPr lang="en-US"/>
              <a:t>Click to edit Master text styles</a:t>
            </a:r>
          </a:p>
        </p:txBody>
      </p:sp>
    </p:spTree>
    <p:extLst>
      <p:ext uri="{BB962C8B-B14F-4D97-AF65-F5344CB8AC3E}">
        <p14:creationId xmlns:p14="http://schemas.microsoft.com/office/powerpoint/2010/main" val="3360911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77536" y="606433"/>
            <a:ext cx="3764280" cy="1744557"/>
          </a:xfrm>
          <a:prstGeom prst="rect">
            <a:avLst/>
          </a:prstGeom>
        </p:spPr>
        <p:txBody>
          <a:bodyPr wrap="square" lIns="0" tIns="0" rIns="0" bIns="0">
            <a:spAutoFit/>
          </a:bodyPr>
          <a:lstStyle>
            <a:lvl1pPr>
              <a:defRPr sz="5667" b="0" i="0">
                <a:solidFill>
                  <a:schemeClr val="tx1"/>
                </a:solidFill>
                <a:latin typeface="Gill Sans MT"/>
                <a:cs typeface="Gill Sans M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67" b="0" i="0">
                <a:solidFill>
                  <a:schemeClr val="tx1"/>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67" b="0" i="0">
                <a:solidFill>
                  <a:schemeClr val="tx1"/>
                </a:solidFill>
                <a:latin typeface="Gill Sans MT"/>
                <a:cs typeface="Gill Sans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667" b="0" i="0">
                <a:solidFill>
                  <a:schemeClr val="tx1"/>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Right w/Content 1">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38E303BE-4947-E84D-8E2E-672EDAFCD79E}"/>
              </a:ext>
            </a:extLst>
          </p:cNvPr>
          <p:cNvSpPr>
            <a:spLocks noGrp="1"/>
          </p:cNvSpPr>
          <p:nvPr>
            <p:ph type="pic" sz="quarter" idx="11"/>
          </p:nvPr>
        </p:nvSpPr>
        <p:spPr>
          <a:xfrm>
            <a:off x="5247249" y="0"/>
            <a:ext cx="6944751" cy="6858000"/>
          </a:xfrm>
          <a:solidFill>
            <a:schemeClr val="tx2"/>
          </a:solidFill>
        </p:spPr>
        <p:txBody>
          <a:bodyPr/>
          <a:lstStyle>
            <a:lvl1pPr marL="0" indent="0">
              <a:buNone/>
              <a:defRPr>
                <a:solidFill>
                  <a:schemeClr val="bg1"/>
                </a:solidFill>
              </a:defRPr>
            </a:lvl1pPr>
          </a:lstStyle>
          <a:p>
            <a:endParaRPr lang="en-US"/>
          </a:p>
        </p:txBody>
      </p:sp>
      <p:sp>
        <p:nvSpPr>
          <p:cNvPr id="2" name="Title 1">
            <a:extLst>
              <a:ext uri="{FF2B5EF4-FFF2-40B4-BE49-F238E27FC236}">
                <a16:creationId xmlns:a16="http://schemas.microsoft.com/office/drawing/2014/main" id="{46E90FA6-CB7B-8840-9D54-FB8B8B2BA86C}"/>
              </a:ext>
            </a:extLst>
          </p:cNvPr>
          <p:cNvSpPr>
            <a:spLocks noGrp="1"/>
          </p:cNvSpPr>
          <p:nvPr>
            <p:ph type="title"/>
          </p:nvPr>
        </p:nvSpPr>
        <p:spPr>
          <a:xfrm>
            <a:off x="914400" y="1935480"/>
            <a:ext cx="5704114" cy="550228"/>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F4FF8F22-3536-9D49-9BFE-368817EB3F27}"/>
              </a:ext>
            </a:extLst>
          </p:cNvPr>
          <p:cNvSpPr>
            <a:spLocks noGrp="1"/>
          </p:cNvSpPr>
          <p:nvPr>
            <p:ph idx="1"/>
          </p:nvPr>
        </p:nvSpPr>
        <p:spPr>
          <a:xfrm>
            <a:off x="914401" y="2656114"/>
            <a:ext cx="5704114" cy="3520849"/>
          </a:xfrm>
        </p:spPr>
        <p:txBody>
          <a:bodyPr/>
          <a:lstStyle>
            <a:lvl1pPr marL="0" indent="0">
              <a:lnSpc>
                <a:spcPct val="100000"/>
              </a:lnSpc>
              <a:buFontTx/>
              <a:buNone/>
              <a:defRPr/>
            </a:lvl1pPr>
            <a:lvl2pPr marL="457200" indent="0">
              <a:lnSpc>
                <a:spcPct val="100000"/>
              </a:lnSpc>
              <a:buFontTx/>
              <a:buNone/>
              <a:defRPr/>
            </a:lvl2pPr>
            <a:lvl3pPr marL="914400" indent="0">
              <a:lnSpc>
                <a:spcPct val="100000"/>
              </a:lnSpc>
              <a:buFontTx/>
              <a:buNone/>
              <a:defRPr/>
            </a:lvl3pPr>
            <a:lvl4pPr marL="1371600" indent="0">
              <a:lnSpc>
                <a:spcPct val="100000"/>
              </a:lnSpc>
              <a:buFontTx/>
              <a:buNone/>
              <a:defRPr/>
            </a:lvl4pPr>
            <a:lvl5pPr marL="1828800" indent="0">
              <a:lnSpc>
                <a:spcPct val="100000"/>
              </a:lnSpc>
              <a:buFontTx/>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389EF6D-7D0B-E44F-A3F3-91EC9DCB0AF6}"/>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BFE6AB9A-BE54-1848-9D89-8C7C19031DF2}"/>
              </a:ext>
            </a:extLst>
          </p:cNvPr>
          <p:cNvSpPr>
            <a:spLocks noGrp="1"/>
          </p:cNvSpPr>
          <p:nvPr>
            <p:ph type="sldNum" sz="quarter" idx="13"/>
          </p:nvPr>
        </p:nvSpPr>
        <p:spPr/>
        <p:txBody>
          <a:bodyPr/>
          <a:lstStyle/>
          <a:p>
            <a:fld id="{4C1FF70C-9AD4-6E42-A0F3-C607B6E80752}" type="slidenum">
              <a:rPr lang="en-US" smtClean="0"/>
              <a:pPr/>
              <a:t>‹#›</a:t>
            </a:fld>
            <a:endParaRPr lang="en-US"/>
          </a:p>
        </p:txBody>
      </p:sp>
    </p:spTree>
    <p:extLst>
      <p:ext uri="{BB962C8B-B14F-4D97-AF65-F5344CB8AC3E}">
        <p14:creationId xmlns:p14="http://schemas.microsoft.com/office/powerpoint/2010/main" val="183792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ront Slide">
    <p:spTree>
      <p:nvGrpSpPr>
        <p:cNvPr id="1" name=""/>
        <p:cNvGrpSpPr/>
        <p:nvPr/>
      </p:nvGrpSpPr>
      <p:grpSpPr>
        <a:xfrm>
          <a:off x="0" y="0"/>
          <a:ext cx="0" cy="0"/>
          <a:chOff x="0" y="0"/>
          <a:chExt cx="0" cy="0"/>
        </a:xfrm>
      </p:grpSpPr>
      <p:pic>
        <p:nvPicPr>
          <p:cNvPr id="12" name="Picture 11" descr="A picture containing water, boat, large, river&#10;&#10;Description generated with very high confidence">
            <a:extLst>
              <a:ext uri="{FF2B5EF4-FFF2-40B4-BE49-F238E27FC236}">
                <a16:creationId xmlns:a16="http://schemas.microsoft.com/office/drawing/2014/main" id="{B89FAC7C-40D3-434E-8005-7AAB9AD1B343}"/>
              </a:ext>
            </a:extLst>
          </p:cNvPr>
          <p:cNvPicPr>
            <a:picLocks noChangeAspect="1"/>
          </p:cNvPicPr>
          <p:nvPr/>
        </p:nvPicPr>
        <p:blipFill rotWithShape="1">
          <a:blip r:embed="rId2">
            <a:extLst>
              <a:ext uri="{28A0092B-C50C-407E-A947-70E740481C1C}">
                <a14:useLocalDpi xmlns:a14="http://schemas.microsoft.com/office/drawing/2010/main" val="0"/>
              </a:ext>
            </a:extLst>
          </a:blip>
          <a:srcRect l="28294" t="28294"/>
          <a:stretch/>
        </p:blipFill>
        <p:spPr>
          <a:xfrm>
            <a:off x="0" y="0"/>
            <a:ext cx="12192000" cy="6858000"/>
          </a:xfrm>
          <a:prstGeom prst="rect">
            <a:avLst/>
          </a:prstGeom>
        </p:spPr>
      </p:pic>
      <p:sp>
        <p:nvSpPr>
          <p:cNvPr id="8" name="object 8">
            <a:extLst>
              <a:ext uri="{FF2B5EF4-FFF2-40B4-BE49-F238E27FC236}">
                <a16:creationId xmlns:a16="http://schemas.microsoft.com/office/drawing/2014/main" id="{88899262-9246-44F5-B6E4-6A334DC02FE0}"/>
              </a:ext>
            </a:extLst>
          </p:cNvPr>
          <p:cNvSpPr/>
          <p:nvPr/>
        </p:nvSpPr>
        <p:spPr>
          <a:xfrm>
            <a:off x="10937870" y="152401"/>
            <a:ext cx="1019179" cy="617905"/>
          </a:xfrm>
          <a:prstGeom prst="rect">
            <a:avLst/>
          </a:prstGeom>
          <a:blipFill>
            <a:blip r:embed="rId3" cstate="print"/>
            <a:stretch>
              <a:fillRect/>
            </a:stretch>
          </a:blipFill>
        </p:spPr>
        <p:txBody>
          <a:bodyPr wrap="square" lIns="0" tIns="0" rIns="0" bIns="0" rtlCol="0"/>
          <a:lstStyle/>
          <a:p>
            <a:endParaRPr sz="1800"/>
          </a:p>
        </p:txBody>
      </p:sp>
      <p:sp>
        <p:nvSpPr>
          <p:cNvPr id="9" name="object 5">
            <a:extLst>
              <a:ext uri="{FF2B5EF4-FFF2-40B4-BE49-F238E27FC236}">
                <a16:creationId xmlns:a16="http://schemas.microsoft.com/office/drawing/2014/main" id="{3A3FF129-079A-491C-9F90-1EA17CD0013D}"/>
              </a:ext>
            </a:extLst>
          </p:cNvPr>
          <p:cNvSpPr txBox="1">
            <a:spLocks/>
          </p:cNvSpPr>
          <p:nvPr/>
        </p:nvSpPr>
        <p:spPr>
          <a:xfrm>
            <a:off x="2165347" y="1780574"/>
            <a:ext cx="8128000" cy="627095"/>
          </a:xfrm>
          <a:prstGeom prst="rect">
            <a:avLst/>
          </a:prstGeom>
        </p:spPr>
        <p:txBody>
          <a:bodyPr vert="horz" wrap="square" lIns="0" tIns="11430" rIns="0" bIns="0" rtlCol="0">
            <a:spAutoFit/>
          </a:bodyPr>
          <a:lstStyle>
            <a:lvl1pPr>
              <a:defRPr sz="7100" b="1" i="0">
                <a:solidFill>
                  <a:srgbClr val="FEB620"/>
                </a:solidFill>
                <a:latin typeface="Segoe UI"/>
                <a:ea typeface="+mj-ea"/>
                <a:cs typeface="Segoe UI"/>
              </a:defRPr>
            </a:lvl1pPr>
          </a:lstStyle>
          <a:p>
            <a:pPr marL="12700" algn="ctr">
              <a:spcBef>
                <a:spcPts val="90"/>
              </a:spcBef>
            </a:pPr>
            <a:r>
              <a:rPr lang="en-GB" sz="4000" kern="0" spc="-170">
                <a:solidFill>
                  <a:srgbClr val="002955"/>
                </a:solidFill>
                <a:latin typeface="Segoe UI" panose="020B0502040204020203" pitchFamily="34" charset="0"/>
                <a:cs typeface="Segoe UI" panose="020B0502040204020203" pitchFamily="34" charset="0"/>
              </a:rPr>
              <a:t>Presentation Title </a:t>
            </a:r>
            <a:endParaRPr lang="en-GB" sz="4000" kern="0">
              <a:latin typeface="Segoe UI" panose="020B0502040204020203" pitchFamily="34" charset="0"/>
              <a:cs typeface="Segoe UI" panose="020B0502040204020203" pitchFamily="34" charset="0"/>
            </a:endParaRPr>
          </a:p>
        </p:txBody>
      </p:sp>
      <p:sp>
        <p:nvSpPr>
          <p:cNvPr id="10" name="object 6">
            <a:extLst>
              <a:ext uri="{FF2B5EF4-FFF2-40B4-BE49-F238E27FC236}">
                <a16:creationId xmlns:a16="http://schemas.microsoft.com/office/drawing/2014/main" id="{2810500A-AB3B-4F3A-B993-4F778F4ABEEB}"/>
              </a:ext>
            </a:extLst>
          </p:cNvPr>
          <p:cNvSpPr txBox="1">
            <a:spLocks noGrp="1"/>
          </p:cNvSpPr>
          <p:nvPr>
            <p:ph type="body" idx="1"/>
          </p:nvPr>
        </p:nvSpPr>
        <p:spPr>
          <a:xfrm>
            <a:off x="1184271" y="2364577"/>
            <a:ext cx="9753600" cy="396262"/>
          </a:xfrm>
          <a:prstGeom prst="rect">
            <a:avLst/>
          </a:prstGeom>
        </p:spPr>
        <p:txBody>
          <a:bodyPr vert="horz" wrap="square" lIns="0" tIns="11430" rIns="0" bIns="0" rtlCol="0">
            <a:spAutoFit/>
          </a:bodyPr>
          <a:lstStyle>
            <a:lvl1pPr algn="ctr">
              <a:lnSpc>
                <a:spcPct val="100000"/>
              </a:lnSpc>
              <a:spcBef>
                <a:spcPts val="90"/>
              </a:spcBef>
              <a:defRPr>
                <a:latin typeface="Helvetica" panose="020B0604020202020204" pitchFamily="34" charset="0"/>
                <a:cs typeface="Helvetica" panose="020B0604020202020204" pitchFamily="34" charset="0"/>
              </a:defRPr>
            </a:lvl1pPr>
          </a:lstStyle>
          <a:p>
            <a:pPr lvl="0" algn="ctr">
              <a:lnSpc>
                <a:spcPct val="100000"/>
              </a:lnSpc>
              <a:spcBef>
                <a:spcPts val="90"/>
              </a:spcBef>
            </a:pPr>
            <a:r>
              <a:rPr lang="en-US" spc="-10">
                <a:solidFill>
                  <a:schemeClr val="bg2">
                    <a:lumMod val="25000"/>
                  </a:schemeClr>
                </a:solidFill>
              </a:rPr>
              <a:t>Click to edit Master text styles</a:t>
            </a:r>
          </a:p>
        </p:txBody>
      </p:sp>
      <p:sp>
        <p:nvSpPr>
          <p:cNvPr id="11" name="object 6">
            <a:extLst>
              <a:ext uri="{FF2B5EF4-FFF2-40B4-BE49-F238E27FC236}">
                <a16:creationId xmlns:a16="http://schemas.microsoft.com/office/drawing/2014/main" id="{C9D3AB34-9FCD-47F3-B200-C72A25437FED}"/>
              </a:ext>
            </a:extLst>
          </p:cNvPr>
          <p:cNvSpPr txBox="1">
            <a:spLocks/>
          </p:cNvSpPr>
          <p:nvPr/>
        </p:nvSpPr>
        <p:spPr>
          <a:xfrm>
            <a:off x="431946" y="3541565"/>
            <a:ext cx="11594801" cy="686085"/>
          </a:xfrm>
          <a:prstGeom prst="rect">
            <a:avLst/>
          </a:prstGeom>
        </p:spPr>
        <p:txBody>
          <a:bodyPr vert="horz" wrap="square" lIns="0" tIns="11430" rIns="0" bIns="0" rtlCol="0">
            <a:spAutoFit/>
          </a:bodyPr>
          <a:lstStyle>
            <a:lvl1pPr marL="0">
              <a:defRPr sz="5450" b="0" i="0">
                <a:solidFill>
                  <a:srgbClr val="002955"/>
                </a:solidFill>
                <a:latin typeface="Segoe UI"/>
                <a:ea typeface="+mn-ea"/>
                <a:cs typeface="Segoe U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ts val="90"/>
              </a:spcBef>
            </a:pPr>
            <a:r>
              <a:rPr lang="en-GB" sz="2500" kern="0" spc="-10">
                <a:latin typeface="Segoe UI" panose="020B0502040204020203" pitchFamily="34" charset="0"/>
                <a:cs typeface="Segoe UI" panose="020B0502040204020203" pitchFamily="34" charset="0"/>
              </a:rPr>
              <a:t>Name of Presenter</a:t>
            </a:r>
          </a:p>
          <a:p>
            <a:pPr algn="ctr">
              <a:spcBef>
                <a:spcPts val="90"/>
              </a:spcBef>
            </a:pPr>
            <a:r>
              <a:rPr lang="en-GB" sz="1800" kern="0" spc="-10">
                <a:latin typeface="Segoe UI" panose="020B0502040204020203" pitchFamily="34" charset="0"/>
                <a:cs typeface="Segoe UI" panose="020B0502040204020203" pitchFamily="34" charset="0"/>
              </a:rPr>
              <a:t>Title of Presenter </a:t>
            </a:r>
          </a:p>
        </p:txBody>
      </p:sp>
      <p:sp>
        <p:nvSpPr>
          <p:cNvPr id="4" name="Rectangle 3">
            <a:extLst>
              <a:ext uri="{FF2B5EF4-FFF2-40B4-BE49-F238E27FC236}">
                <a16:creationId xmlns:a16="http://schemas.microsoft.com/office/drawing/2014/main" id="{AF58CA05-8A86-47EC-A0FC-81F11505E16F}"/>
              </a:ext>
            </a:extLst>
          </p:cNvPr>
          <p:cNvSpPr/>
          <p:nvPr/>
        </p:nvSpPr>
        <p:spPr>
          <a:xfrm>
            <a:off x="0" y="6302404"/>
            <a:ext cx="12192000" cy="555596"/>
          </a:xfrm>
          <a:prstGeom prst="rect">
            <a:avLst/>
          </a:prstGeom>
          <a:solidFill>
            <a:srgbClr val="00206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35589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lternative Front Slid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A72B34F5-6BC0-4E60-B515-57DD2F69CA0D}"/>
              </a:ext>
            </a:extLst>
          </p:cNvPr>
          <p:cNvSpPr/>
          <p:nvPr/>
        </p:nvSpPr>
        <p:spPr>
          <a:xfrm>
            <a:off x="1" y="0"/>
            <a:ext cx="2879513" cy="6858000"/>
          </a:xfrm>
          <a:custGeom>
            <a:avLst/>
            <a:gdLst/>
            <a:ahLst/>
            <a:cxnLst/>
            <a:rect l="l" t="t" r="r" b="b"/>
            <a:pathLst>
              <a:path w="2159635" h="6858000">
                <a:moveTo>
                  <a:pt x="0" y="6858000"/>
                </a:moveTo>
                <a:lnTo>
                  <a:pt x="2159520" y="6858000"/>
                </a:lnTo>
                <a:lnTo>
                  <a:pt x="2159520" y="0"/>
                </a:lnTo>
                <a:lnTo>
                  <a:pt x="0" y="0"/>
                </a:lnTo>
                <a:lnTo>
                  <a:pt x="0" y="6858000"/>
                </a:lnTo>
                <a:close/>
              </a:path>
            </a:pathLst>
          </a:custGeom>
          <a:solidFill>
            <a:srgbClr val="002955"/>
          </a:solidFill>
        </p:spPr>
        <p:txBody>
          <a:bodyPr wrap="square" lIns="0" tIns="0" rIns="0" bIns="0" rtlCol="0"/>
          <a:lstStyle/>
          <a:p>
            <a:endParaRPr sz="1800"/>
          </a:p>
        </p:txBody>
      </p:sp>
      <p:sp>
        <p:nvSpPr>
          <p:cNvPr id="6" name="object 7">
            <a:extLst>
              <a:ext uri="{FF2B5EF4-FFF2-40B4-BE49-F238E27FC236}">
                <a16:creationId xmlns:a16="http://schemas.microsoft.com/office/drawing/2014/main" id="{910C23D4-7D90-4D2E-A448-3CC5AA6CEE1E}"/>
              </a:ext>
            </a:extLst>
          </p:cNvPr>
          <p:cNvSpPr/>
          <p:nvPr/>
        </p:nvSpPr>
        <p:spPr>
          <a:xfrm>
            <a:off x="5638799" y="5626831"/>
            <a:ext cx="935141" cy="611880"/>
          </a:xfrm>
          <a:prstGeom prst="rect">
            <a:avLst/>
          </a:prstGeom>
          <a:blipFill>
            <a:blip r:embed="rId2" cstate="print"/>
            <a:stretch>
              <a:fillRect/>
            </a:stretch>
          </a:blipFill>
        </p:spPr>
        <p:txBody>
          <a:bodyPr wrap="square" lIns="0" tIns="0" rIns="0" bIns="0" rtlCol="0"/>
          <a:lstStyle/>
          <a:p>
            <a:endParaRPr sz="1800"/>
          </a:p>
        </p:txBody>
      </p:sp>
      <p:sp>
        <p:nvSpPr>
          <p:cNvPr id="7" name="object 8">
            <a:extLst>
              <a:ext uri="{FF2B5EF4-FFF2-40B4-BE49-F238E27FC236}">
                <a16:creationId xmlns:a16="http://schemas.microsoft.com/office/drawing/2014/main" id="{690243D6-F6A8-4485-A784-00A1B8A6D16D}"/>
              </a:ext>
            </a:extLst>
          </p:cNvPr>
          <p:cNvSpPr/>
          <p:nvPr/>
        </p:nvSpPr>
        <p:spPr>
          <a:xfrm>
            <a:off x="609600" y="4320922"/>
            <a:ext cx="11582400" cy="76835"/>
          </a:xfrm>
          <a:custGeom>
            <a:avLst/>
            <a:gdLst/>
            <a:ahLst/>
            <a:cxnLst/>
            <a:rect l="l" t="t" r="r" b="b"/>
            <a:pathLst>
              <a:path w="8686800" h="76835">
                <a:moveTo>
                  <a:pt x="0" y="76403"/>
                </a:moveTo>
                <a:lnTo>
                  <a:pt x="8686800" y="76403"/>
                </a:lnTo>
                <a:lnTo>
                  <a:pt x="8686800" y="0"/>
                </a:lnTo>
                <a:lnTo>
                  <a:pt x="0" y="0"/>
                </a:lnTo>
                <a:lnTo>
                  <a:pt x="0" y="76403"/>
                </a:lnTo>
                <a:close/>
              </a:path>
            </a:pathLst>
          </a:custGeom>
          <a:solidFill>
            <a:srgbClr val="FEB620"/>
          </a:solidFill>
        </p:spPr>
        <p:txBody>
          <a:bodyPr wrap="square" lIns="0" tIns="0" rIns="0" bIns="0" rtlCol="0"/>
          <a:lstStyle/>
          <a:p>
            <a:endParaRPr sz="1800"/>
          </a:p>
        </p:txBody>
      </p:sp>
      <p:sp>
        <p:nvSpPr>
          <p:cNvPr id="8" name="object 9">
            <a:extLst>
              <a:ext uri="{FF2B5EF4-FFF2-40B4-BE49-F238E27FC236}">
                <a16:creationId xmlns:a16="http://schemas.microsoft.com/office/drawing/2014/main" id="{392D732B-F4DB-4876-A526-85AFB7EDA3CE}"/>
              </a:ext>
            </a:extLst>
          </p:cNvPr>
          <p:cNvSpPr/>
          <p:nvPr/>
        </p:nvSpPr>
        <p:spPr>
          <a:xfrm>
            <a:off x="683101" y="6109746"/>
            <a:ext cx="0" cy="497205"/>
          </a:xfrm>
          <a:custGeom>
            <a:avLst/>
            <a:gdLst/>
            <a:ahLst/>
            <a:cxnLst/>
            <a:rect l="l" t="t" r="r" b="b"/>
            <a:pathLst>
              <a:path h="497204">
                <a:moveTo>
                  <a:pt x="0" y="0"/>
                </a:moveTo>
                <a:lnTo>
                  <a:pt x="0" y="496684"/>
                </a:lnTo>
              </a:path>
            </a:pathLst>
          </a:custGeom>
          <a:ln w="76415">
            <a:solidFill>
              <a:srgbClr val="FEB620"/>
            </a:solidFill>
          </a:ln>
        </p:spPr>
        <p:txBody>
          <a:bodyPr wrap="square" lIns="0" tIns="0" rIns="0" bIns="0" rtlCol="0"/>
          <a:lstStyle/>
          <a:p>
            <a:endParaRPr sz="1800"/>
          </a:p>
        </p:txBody>
      </p:sp>
      <p:sp>
        <p:nvSpPr>
          <p:cNvPr id="9" name="object 10">
            <a:extLst>
              <a:ext uri="{FF2B5EF4-FFF2-40B4-BE49-F238E27FC236}">
                <a16:creationId xmlns:a16="http://schemas.microsoft.com/office/drawing/2014/main" id="{C0A9AFE5-C179-43B0-9AF4-333E99870C81}"/>
              </a:ext>
            </a:extLst>
          </p:cNvPr>
          <p:cNvSpPr/>
          <p:nvPr/>
        </p:nvSpPr>
        <p:spPr>
          <a:xfrm>
            <a:off x="4101735" y="2514600"/>
            <a:ext cx="0" cy="73660"/>
          </a:xfrm>
          <a:custGeom>
            <a:avLst/>
            <a:gdLst/>
            <a:ahLst/>
            <a:cxnLst/>
            <a:rect l="l" t="t" r="r" b="b"/>
            <a:pathLst>
              <a:path h="73660">
                <a:moveTo>
                  <a:pt x="0" y="0"/>
                </a:moveTo>
                <a:lnTo>
                  <a:pt x="0" y="73228"/>
                </a:lnTo>
              </a:path>
            </a:pathLst>
          </a:custGeom>
          <a:ln w="50939">
            <a:solidFill>
              <a:srgbClr val="FEB620"/>
            </a:solidFill>
          </a:ln>
        </p:spPr>
        <p:txBody>
          <a:bodyPr wrap="square" lIns="0" tIns="0" rIns="0" bIns="0" rtlCol="0"/>
          <a:lstStyle/>
          <a:p>
            <a:endParaRPr sz="1800"/>
          </a:p>
        </p:txBody>
      </p:sp>
      <p:sp>
        <p:nvSpPr>
          <p:cNvPr id="10" name="object 11">
            <a:extLst>
              <a:ext uri="{FF2B5EF4-FFF2-40B4-BE49-F238E27FC236}">
                <a16:creationId xmlns:a16="http://schemas.microsoft.com/office/drawing/2014/main" id="{99DC05A8-638B-4F9E-9931-C2F11630A666}"/>
              </a:ext>
            </a:extLst>
          </p:cNvPr>
          <p:cNvSpPr/>
          <p:nvPr/>
        </p:nvSpPr>
        <p:spPr>
          <a:xfrm>
            <a:off x="4101735" y="2638767"/>
            <a:ext cx="0" cy="73660"/>
          </a:xfrm>
          <a:custGeom>
            <a:avLst/>
            <a:gdLst/>
            <a:ahLst/>
            <a:cxnLst/>
            <a:rect l="l" t="t" r="r" b="b"/>
            <a:pathLst>
              <a:path h="73660">
                <a:moveTo>
                  <a:pt x="0" y="0"/>
                </a:moveTo>
                <a:lnTo>
                  <a:pt x="0" y="73228"/>
                </a:lnTo>
              </a:path>
            </a:pathLst>
          </a:custGeom>
          <a:ln w="50939">
            <a:solidFill>
              <a:srgbClr val="FEB620"/>
            </a:solidFill>
          </a:ln>
        </p:spPr>
        <p:txBody>
          <a:bodyPr wrap="square" lIns="0" tIns="0" rIns="0" bIns="0" rtlCol="0"/>
          <a:lstStyle/>
          <a:p>
            <a:endParaRPr sz="1800"/>
          </a:p>
        </p:txBody>
      </p:sp>
      <p:sp>
        <p:nvSpPr>
          <p:cNvPr id="12" name="object 3">
            <a:extLst>
              <a:ext uri="{FF2B5EF4-FFF2-40B4-BE49-F238E27FC236}">
                <a16:creationId xmlns:a16="http://schemas.microsoft.com/office/drawing/2014/main" id="{368D136A-C816-4D9F-9C85-E1DBA17F4F86}"/>
              </a:ext>
            </a:extLst>
          </p:cNvPr>
          <p:cNvSpPr/>
          <p:nvPr/>
        </p:nvSpPr>
        <p:spPr>
          <a:xfrm>
            <a:off x="609600" y="1447801"/>
            <a:ext cx="11582400" cy="2873375"/>
          </a:xfrm>
          <a:custGeom>
            <a:avLst/>
            <a:gdLst/>
            <a:ahLst/>
            <a:cxnLst/>
            <a:rect l="l" t="t" r="r" b="b"/>
            <a:pathLst>
              <a:path w="8686800" h="3317875">
                <a:moveTo>
                  <a:pt x="0" y="3317621"/>
                </a:moveTo>
                <a:lnTo>
                  <a:pt x="8686800" y="3317621"/>
                </a:lnTo>
                <a:lnTo>
                  <a:pt x="8686800" y="0"/>
                </a:lnTo>
                <a:lnTo>
                  <a:pt x="0" y="0"/>
                </a:lnTo>
                <a:lnTo>
                  <a:pt x="0" y="3317621"/>
                </a:lnTo>
                <a:close/>
              </a:path>
            </a:pathLst>
          </a:custGeom>
          <a:solidFill>
            <a:srgbClr val="E6E7E8"/>
          </a:solidFill>
        </p:spPr>
        <p:txBody>
          <a:bodyPr wrap="square" lIns="0" tIns="0" rIns="0" bIns="0" rtlCol="0"/>
          <a:lstStyle/>
          <a:p>
            <a:endParaRPr sz="1800"/>
          </a:p>
        </p:txBody>
      </p:sp>
      <p:sp>
        <p:nvSpPr>
          <p:cNvPr id="16" name="object 28">
            <a:extLst>
              <a:ext uri="{FF2B5EF4-FFF2-40B4-BE49-F238E27FC236}">
                <a16:creationId xmlns:a16="http://schemas.microsoft.com/office/drawing/2014/main" id="{38B65C1C-B90D-4C06-94BD-A13F70888C3E}"/>
              </a:ext>
            </a:extLst>
          </p:cNvPr>
          <p:cNvSpPr txBox="1"/>
          <p:nvPr/>
        </p:nvSpPr>
        <p:spPr>
          <a:xfrm>
            <a:off x="911793" y="6209769"/>
            <a:ext cx="1589193" cy="289823"/>
          </a:xfrm>
          <a:prstGeom prst="rect">
            <a:avLst/>
          </a:prstGeom>
        </p:spPr>
        <p:txBody>
          <a:bodyPr vert="horz" wrap="square" lIns="0" tIns="12700" rIns="0" bIns="0" rtlCol="0">
            <a:spAutoFit/>
          </a:bodyPr>
          <a:lstStyle/>
          <a:p>
            <a:pPr marL="12700">
              <a:lnSpc>
                <a:spcPct val="100000"/>
              </a:lnSpc>
              <a:spcBef>
                <a:spcPts val="100"/>
              </a:spcBef>
            </a:pPr>
            <a:r>
              <a:rPr lang="en-GB" sz="1800" b="1" spc="-20">
                <a:solidFill>
                  <a:srgbClr val="FFFFFF"/>
                </a:solidFill>
                <a:latin typeface="Helvetica" panose="020B0604020202020204" pitchFamily="34" charset="0"/>
                <a:cs typeface="Helvetica" panose="020B0604020202020204" pitchFamily="34" charset="0"/>
              </a:rPr>
              <a:t>Date</a:t>
            </a:r>
            <a:endParaRPr sz="1800">
              <a:latin typeface="Helvetica" panose="020B0604020202020204" pitchFamily="34" charset="0"/>
              <a:cs typeface="Helvetica" panose="020B0604020202020204" pitchFamily="34" charset="0"/>
            </a:endParaRPr>
          </a:p>
        </p:txBody>
      </p:sp>
      <p:pic>
        <p:nvPicPr>
          <p:cNvPr id="17" name="Picture 16">
            <a:extLst>
              <a:ext uri="{FF2B5EF4-FFF2-40B4-BE49-F238E27FC236}">
                <a16:creationId xmlns:a16="http://schemas.microsoft.com/office/drawing/2014/main" id="{A93837FB-712F-479D-AF61-A9C869384CB8}"/>
              </a:ext>
            </a:extLst>
          </p:cNvPr>
          <p:cNvPicPr>
            <a:picLocks noChangeAspect="1"/>
          </p:cNvPicPr>
          <p:nvPr/>
        </p:nvPicPr>
        <p:blipFill>
          <a:blip r:embed="rId3"/>
          <a:stretch>
            <a:fillRect/>
          </a:stretch>
        </p:blipFill>
        <p:spPr>
          <a:xfrm>
            <a:off x="7228152" y="5588999"/>
            <a:ext cx="741385" cy="687545"/>
          </a:xfrm>
          <a:prstGeom prst="rect">
            <a:avLst/>
          </a:prstGeom>
        </p:spPr>
      </p:pic>
      <p:pic>
        <p:nvPicPr>
          <p:cNvPr id="18" name="Picture 17">
            <a:extLst>
              <a:ext uri="{FF2B5EF4-FFF2-40B4-BE49-F238E27FC236}">
                <a16:creationId xmlns:a16="http://schemas.microsoft.com/office/drawing/2014/main" id="{F74C2F00-4AF4-4724-B24B-C1C4B3AD1630}"/>
              </a:ext>
            </a:extLst>
          </p:cNvPr>
          <p:cNvPicPr>
            <a:picLocks noChangeAspect="1"/>
          </p:cNvPicPr>
          <p:nvPr/>
        </p:nvPicPr>
        <p:blipFill>
          <a:blip r:embed="rId4"/>
          <a:stretch>
            <a:fillRect/>
          </a:stretch>
        </p:blipFill>
        <p:spPr>
          <a:xfrm>
            <a:off x="8623749" y="5628190"/>
            <a:ext cx="1089171" cy="609163"/>
          </a:xfrm>
          <a:prstGeom prst="rect">
            <a:avLst/>
          </a:prstGeom>
        </p:spPr>
      </p:pic>
      <p:sp>
        <p:nvSpPr>
          <p:cNvPr id="19" name="object 5">
            <a:extLst>
              <a:ext uri="{FF2B5EF4-FFF2-40B4-BE49-F238E27FC236}">
                <a16:creationId xmlns:a16="http://schemas.microsoft.com/office/drawing/2014/main" id="{910ECDD4-CB7B-4DE1-8DA4-A7C9295E60F6}"/>
              </a:ext>
            </a:extLst>
          </p:cNvPr>
          <p:cNvSpPr txBox="1">
            <a:spLocks/>
          </p:cNvSpPr>
          <p:nvPr/>
        </p:nvSpPr>
        <p:spPr>
          <a:xfrm>
            <a:off x="4530859" y="1639319"/>
            <a:ext cx="7416800" cy="627095"/>
          </a:xfrm>
          <a:prstGeom prst="rect">
            <a:avLst/>
          </a:prstGeom>
        </p:spPr>
        <p:txBody>
          <a:bodyPr vert="horz" wrap="square" lIns="0" tIns="11430" rIns="0" bIns="0" rtlCol="0">
            <a:spAutoFit/>
          </a:bodyPr>
          <a:lstStyle>
            <a:lvl1pPr>
              <a:defRPr sz="14850" b="1" i="0">
                <a:solidFill>
                  <a:srgbClr val="FEB620"/>
                </a:solidFill>
                <a:latin typeface="Segoe UI"/>
                <a:ea typeface="+mj-ea"/>
                <a:cs typeface="Segoe UI"/>
              </a:defRPr>
            </a:lvl1pPr>
          </a:lstStyle>
          <a:p>
            <a:pPr marL="12700" algn="r">
              <a:spcBef>
                <a:spcPts val="90"/>
              </a:spcBef>
            </a:pPr>
            <a:r>
              <a:rPr lang="en-GB" sz="4000" kern="0" spc="-170">
                <a:solidFill>
                  <a:srgbClr val="002955"/>
                </a:solidFill>
                <a:latin typeface="Helvetica" panose="020B0604020202020204" pitchFamily="34" charset="0"/>
                <a:cs typeface="Helvetica" panose="020B0604020202020204" pitchFamily="34" charset="0"/>
              </a:rPr>
              <a:t>Presentation Title </a:t>
            </a:r>
            <a:endParaRPr lang="en-GB" sz="4000" kern="0">
              <a:latin typeface="Helvetica" panose="020B0604020202020204" pitchFamily="34" charset="0"/>
              <a:cs typeface="Helvetica" panose="020B0604020202020204" pitchFamily="34" charset="0"/>
            </a:endParaRPr>
          </a:p>
        </p:txBody>
      </p:sp>
      <p:sp>
        <p:nvSpPr>
          <p:cNvPr id="20" name="object 6">
            <a:extLst>
              <a:ext uri="{FF2B5EF4-FFF2-40B4-BE49-F238E27FC236}">
                <a16:creationId xmlns:a16="http://schemas.microsoft.com/office/drawing/2014/main" id="{07C50AF3-0BC1-443D-9A6F-ABA2D8F53316}"/>
              </a:ext>
            </a:extLst>
          </p:cNvPr>
          <p:cNvSpPr txBox="1">
            <a:spLocks noGrp="1"/>
          </p:cNvSpPr>
          <p:nvPr>
            <p:ph type="body" idx="1"/>
          </p:nvPr>
        </p:nvSpPr>
        <p:spPr>
          <a:xfrm>
            <a:off x="2834139" y="2209800"/>
            <a:ext cx="9113520" cy="396262"/>
          </a:xfrm>
          <a:prstGeom prst="rect">
            <a:avLst/>
          </a:prstGeom>
        </p:spPr>
        <p:txBody>
          <a:bodyPr vert="horz" wrap="square" lIns="0" tIns="11430" rIns="0" bIns="0" rtlCol="0">
            <a:spAutoFit/>
          </a:bodyPr>
          <a:lstStyle>
            <a:lvl1pPr algn="r">
              <a:lnSpc>
                <a:spcPct val="100000"/>
              </a:lnSpc>
              <a:spcBef>
                <a:spcPts val="90"/>
              </a:spcBef>
              <a:defRPr>
                <a:ln>
                  <a:noFill/>
                </a:ln>
                <a:latin typeface="Helvetica" panose="020B0604020202020204" pitchFamily="34" charset="0"/>
                <a:cs typeface="Helvetica" panose="020B0604020202020204" pitchFamily="34" charset="0"/>
              </a:defRPr>
            </a:lvl1pPr>
          </a:lstStyle>
          <a:p>
            <a:pPr lvl="0" algn="r">
              <a:lnSpc>
                <a:spcPct val="100000"/>
              </a:lnSpc>
              <a:spcBef>
                <a:spcPts val="90"/>
              </a:spcBef>
            </a:pPr>
            <a:r>
              <a:rPr lang="en-US" spc="-10">
                <a:solidFill>
                  <a:schemeClr val="bg2">
                    <a:lumMod val="25000"/>
                  </a:schemeClr>
                </a:solidFill>
              </a:rPr>
              <a:t>Click to edit Master text styles</a:t>
            </a:r>
          </a:p>
        </p:txBody>
      </p:sp>
      <p:sp>
        <p:nvSpPr>
          <p:cNvPr id="21" name="object 6">
            <a:extLst>
              <a:ext uri="{FF2B5EF4-FFF2-40B4-BE49-F238E27FC236}">
                <a16:creationId xmlns:a16="http://schemas.microsoft.com/office/drawing/2014/main" id="{ABDDE6AB-F591-4B25-80D0-576A5AD80B4C}"/>
              </a:ext>
            </a:extLst>
          </p:cNvPr>
          <p:cNvSpPr txBox="1">
            <a:spLocks/>
          </p:cNvSpPr>
          <p:nvPr/>
        </p:nvSpPr>
        <p:spPr>
          <a:xfrm>
            <a:off x="5486400" y="3552421"/>
            <a:ext cx="6404304" cy="686085"/>
          </a:xfrm>
          <a:prstGeom prst="rect">
            <a:avLst/>
          </a:prstGeom>
        </p:spPr>
        <p:txBody>
          <a:bodyPr vert="horz" wrap="square" lIns="0" tIns="11430" rIns="0" bIns="0" rtlCol="0">
            <a:spAutoFit/>
          </a:bodyPr>
          <a:lstStyle>
            <a:lvl1pPr marL="0">
              <a:defRPr sz="5450" b="0" i="0">
                <a:solidFill>
                  <a:srgbClr val="002955"/>
                </a:solidFill>
                <a:latin typeface="Segoe UI"/>
                <a:ea typeface="+mn-ea"/>
                <a:cs typeface="Segoe U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a:spcBef>
                <a:spcPts val="90"/>
              </a:spcBef>
            </a:pPr>
            <a:r>
              <a:rPr lang="en-GB" sz="2500" kern="0" spc="-10">
                <a:latin typeface="Helvetica" panose="020B0604020202020204" pitchFamily="34" charset="0"/>
                <a:cs typeface="Helvetica" panose="020B0604020202020204" pitchFamily="34" charset="0"/>
              </a:rPr>
              <a:t>Name of Presenter</a:t>
            </a:r>
          </a:p>
          <a:p>
            <a:pPr algn="r">
              <a:spcBef>
                <a:spcPts val="90"/>
              </a:spcBef>
            </a:pPr>
            <a:r>
              <a:rPr lang="en-GB" sz="1800" i="1" kern="0" spc="-10">
                <a:latin typeface="Helvetica" panose="020B0604020202020204" pitchFamily="34" charset="0"/>
                <a:cs typeface="Helvetica" panose="020B0604020202020204" pitchFamily="34" charset="0"/>
              </a:rPr>
              <a:t>Title of Presenter </a:t>
            </a:r>
          </a:p>
        </p:txBody>
      </p:sp>
      <p:pic>
        <p:nvPicPr>
          <p:cNvPr id="1026" name="Picture 2" descr="Related image">
            <a:extLst>
              <a:ext uri="{FF2B5EF4-FFF2-40B4-BE49-F238E27FC236}">
                <a16:creationId xmlns:a16="http://schemas.microsoft.com/office/drawing/2014/main" id="{CFAB2B18-6D07-417B-A175-5BE01E823C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7131" y="5489859"/>
            <a:ext cx="973970"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04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ntents Pag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78143"/>
            <a:ext cx="12192000" cy="380365"/>
          </a:xfrm>
          <a:custGeom>
            <a:avLst/>
            <a:gdLst/>
            <a:ahLst/>
            <a:cxnLst/>
            <a:rect l="l" t="t" r="r" b="b"/>
            <a:pathLst>
              <a:path w="9144000" h="380365">
                <a:moveTo>
                  <a:pt x="0" y="379856"/>
                </a:moveTo>
                <a:lnTo>
                  <a:pt x="9144000" y="379856"/>
                </a:lnTo>
                <a:lnTo>
                  <a:pt x="9144000" y="0"/>
                </a:lnTo>
                <a:lnTo>
                  <a:pt x="0" y="0"/>
                </a:lnTo>
                <a:lnTo>
                  <a:pt x="0" y="379856"/>
                </a:lnTo>
                <a:close/>
              </a:path>
            </a:pathLst>
          </a:custGeom>
          <a:solidFill>
            <a:srgbClr val="002955"/>
          </a:solidFill>
        </p:spPr>
        <p:txBody>
          <a:bodyPr wrap="square" lIns="0" tIns="0" rIns="0" bIns="0" rtlCol="0"/>
          <a:lstStyle/>
          <a:p>
            <a:endParaRPr sz="1800"/>
          </a:p>
        </p:txBody>
      </p:sp>
      <p:sp>
        <p:nvSpPr>
          <p:cNvPr id="17" name="bk object 17"/>
          <p:cNvSpPr/>
          <p:nvPr/>
        </p:nvSpPr>
        <p:spPr>
          <a:xfrm>
            <a:off x="0" y="6400800"/>
            <a:ext cx="12192000" cy="77470"/>
          </a:xfrm>
          <a:custGeom>
            <a:avLst/>
            <a:gdLst/>
            <a:ahLst/>
            <a:cxnLst/>
            <a:rect l="l" t="t" r="r" b="b"/>
            <a:pathLst>
              <a:path w="9144000" h="77470">
                <a:moveTo>
                  <a:pt x="0" y="77343"/>
                </a:moveTo>
                <a:lnTo>
                  <a:pt x="9144000" y="77343"/>
                </a:lnTo>
                <a:lnTo>
                  <a:pt x="9144000" y="0"/>
                </a:lnTo>
                <a:lnTo>
                  <a:pt x="0" y="0"/>
                </a:lnTo>
                <a:lnTo>
                  <a:pt x="0" y="77343"/>
                </a:lnTo>
                <a:close/>
              </a:path>
            </a:pathLst>
          </a:custGeom>
          <a:solidFill>
            <a:srgbClr val="8CC442"/>
          </a:solidFill>
          <a:ln>
            <a:solidFill>
              <a:srgbClr val="8CC442"/>
            </a:solidFill>
          </a:ln>
        </p:spPr>
        <p:txBody>
          <a:bodyPr wrap="square" lIns="0" tIns="0" rIns="0" bIns="0" rtlCol="0"/>
          <a:lstStyle/>
          <a:p>
            <a:endParaRPr sz="1800"/>
          </a:p>
        </p:txBody>
      </p:sp>
      <p:sp>
        <p:nvSpPr>
          <p:cNvPr id="10" name="Slide Number Placeholder 95">
            <a:extLst>
              <a:ext uri="{FF2B5EF4-FFF2-40B4-BE49-F238E27FC236}">
                <a16:creationId xmlns:a16="http://schemas.microsoft.com/office/drawing/2014/main" id="{6BEE5C3E-0D06-4589-8C6A-8C578A7E68CA}"/>
              </a:ext>
            </a:extLst>
          </p:cNvPr>
          <p:cNvSpPr txBox="1">
            <a:spLocks/>
          </p:cNvSpPr>
          <p:nvPr/>
        </p:nvSpPr>
        <p:spPr>
          <a:xfrm>
            <a:off x="9317625" y="5903504"/>
            <a:ext cx="2804160" cy="276999"/>
          </a:xfrm>
          <a:prstGeom prst="rect">
            <a:avLst/>
          </a:prstGeom>
        </p:spPr>
        <p:txBody>
          <a:bodyPr wrap="square" lIns="0" tIns="0" rIns="0" bIns="0">
            <a:spAutoFit/>
          </a:bodyPr>
          <a:lstStyle>
            <a:defPPr>
              <a:defRPr lang="hu-HU"/>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hu-HU" sz="1800" smtClean="0">
                <a:solidFill>
                  <a:schemeClr val="bg1"/>
                </a:solidFill>
                <a:latin typeface="Helvetica" panose="020B0604020202020204" pitchFamily="34" charset="0"/>
                <a:cs typeface="Helvetica" panose="020B0604020202020204" pitchFamily="34" charset="0"/>
              </a:rPr>
              <a:pPr/>
              <a:t>‹#›</a:t>
            </a:fld>
            <a:endParaRPr lang="hu-HU" sz="1800">
              <a:solidFill>
                <a:schemeClr val="bg1"/>
              </a:solidFill>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11D45BCB-4C3F-4516-9679-94DBEEB0A107}"/>
              </a:ext>
            </a:extLst>
          </p:cNvPr>
          <p:cNvSpPr txBox="1"/>
          <p:nvPr/>
        </p:nvSpPr>
        <p:spPr>
          <a:xfrm>
            <a:off x="711201" y="501659"/>
            <a:ext cx="7051311" cy="630942"/>
          </a:xfrm>
          <a:prstGeom prst="rect">
            <a:avLst/>
          </a:prstGeom>
          <a:noFill/>
        </p:spPr>
        <p:txBody>
          <a:bodyPr wrap="square" rtlCol="0">
            <a:spAutoFit/>
          </a:bodyPr>
          <a:lstStyle/>
          <a:p>
            <a:pPr defTabSz="207935">
              <a:defRPr/>
            </a:pPr>
            <a:r>
              <a:rPr lang="en-US" sz="3500" b="1" kern="0" spc="-27">
                <a:solidFill>
                  <a:srgbClr val="002955"/>
                </a:solidFill>
                <a:latin typeface="Helvetica" panose="020B0604020202020204" pitchFamily="34" charset="0"/>
                <a:ea typeface="+mj-ea"/>
                <a:cs typeface="Helvetica" panose="020B0604020202020204" pitchFamily="34" charset="0"/>
              </a:rPr>
              <a:t>Contents</a:t>
            </a:r>
            <a:endParaRPr lang="hu-HU" sz="3500" b="1" kern="0" spc="-27">
              <a:solidFill>
                <a:srgbClr val="002955"/>
              </a:solidFill>
              <a:latin typeface="Helvetica" panose="020B0604020202020204" pitchFamily="34" charset="0"/>
              <a:ea typeface="+mj-ea"/>
              <a:cs typeface="Helvetica" panose="020B0604020202020204" pitchFamily="34" charset="0"/>
            </a:endParaRPr>
          </a:p>
        </p:txBody>
      </p:sp>
      <p:grpSp>
        <p:nvGrpSpPr>
          <p:cNvPr id="12" name="Group 11">
            <a:extLst>
              <a:ext uri="{FF2B5EF4-FFF2-40B4-BE49-F238E27FC236}">
                <a16:creationId xmlns:a16="http://schemas.microsoft.com/office/drawing/2014/main" id="{8329B610-D62A-4C67-B4F6-EBCF02ED37C8}"/>
              </a:ext>
            </a:extLst>
          </p:cNvPr>
          <p:cNvGrpSpPr/>
          <p:nvPr/>
        </p:nvGrpSpPr>
        <p:grpSpPr>
          <a:xfrm>
            <a:off x="2133600" y="1275081"/>
            <a:ext cx="7721600" cy="4608103"/>
            <a:chOff x="8328309" y="4151731"/>
            <a:chExt cx="3054791" cy="3574638"/>
          </a:xfrm>
        </p:grpSpPr>
        <p:sp>
          <p:nvSpPr>
            <p:cNvPr id="13" name="Title 1">
              <a:extLst>
                <a:ext uri="{FF2B5EF4-FFF2-40B4-BE49-F238E27FC236}">
                  <a16:creationId xmlns:a16="http://schemas.microsoft.com/office/drawing/2014/main" id="{D7933711-56F9-45E4-96E4-F028D424428E}"/>
                </a:ext>
              </a:extLst>
            </p:cNvPr>
            <p:cNvSpPr txBox="1">
              <a:spLocks/>
            </p:cNvSpPr>
            <p:nvPr/>
          </p:nvSpPr>
          <p:spPr>
            <a:xfrm>
              <a:off x="8603837" y="4151731"/>
              <a:ext cx="2127262" cy="325079"/>
            </a:xfrm>
            <a:prstGeom prst="rect">
              <a:avLst/>
            </a:prstGeom>
          </p:spPr>
          <p:txBody>
            <a:bodyPr vert="horz" lIns="41590" tIns="20795" rIns="41590" bIns="20795" rtlCol="0" anchor="ctr">
              <a:normAutofit fontScale="97500"/>
            </a:bodyPr>
            <a:lstStyle>
              <a:lvl1pPr algn="l" defTabSz="914400" rtl="0" eaLnBrk="1" latinLnBrk="0" hangingPunct="1">
                <a:lnSpc>
                  <a:spcPct val="90000"/>
                </a:lnSpc>
                <a:spcBef>
                  <a:spcPct val="0"/>
                </a:spcBef>
                <a:buNone/>
                <a:defRPr sz="4000" kern="1200">
                  <a:solidFill>
                    <a:srgbClr val="0070C0"/>
                  </a:solidFill>
                  <a:latin typeface="+mn-lt"/>
                  <a:ea typeface="+mj-ea"/>
                  <a:cs typeface="+mj-cs"/>
                </a:defRPr>
              </a:lvl1pPr>
            </a:lstStyle>
            <a:p>
              <a:pPr>
                <a:buClr>
                  <a:srgbClr val="C00000"/>
                </a:buClr>
                <a:defRPr/>
              </a:pPr>
              <a:r>
                <a:rPr lang="en-US" sz="2300" b="1" kern="0">
                  <a:solidFill>
                    <a:srgbClr val="002060"/>
                  </a:solidFill>
                  <a:latin typeface="Helvetica" panose="020B0604020202020204" pitchFamily="34" charset="0"/>
                  <a:ea typeface="Segoe UI" panose="020B0502040204020203" pitchFamily="34" charset="0"/>
                  <a:cs typeface="Helvetica" panose="020B0604020202020204" pitchFamily="34" charset="0"/>
                </a:rPr>
                <a:t>TOPICS</a:t>
              </a:r>
              <a:endParaRPr lang="hu-HU" sz="2300" b="1" kern="0">
                <a:solidFill>
                  <a:srgbClr val="002060"/>
                </a:solidFill>
                <a:latin typeface="Helvetica" panose="020B0604020202020204" pitchFamily="34" charset="0"/>
                <a:ea typeface="Segoe UI" panose="020B0502040204020203" pitchFamily="34" charset="0"/>
                <a:cs typeface="Helvetica" panose="020B0604020202020204" pitchFamily="34" charset="0"/>
              </a:endParaRPr>
            </a:p>
          </p:txBody>
        </p:sp>
        <p:sp>
          <p:nvSpPr>
            <p:cNvPr id="14" name="Rectangle 13">
              <a:extLst>
                <a:ext uri="{FF2B5EF4-FFF2-40B4-BE49-F238E27FC236}">
                  <a16:creationId xmlns:a16="http://schemas.microsoft.com/office/drawing/2014/main" id="{FFC6161F-FC2E-4A9D-AF8E-DE7B13165A64}"/>
                </a:ext>
              </a:extLst>
            </p:cNvPr>
            <p:cNvSpPr/>
            <p:nvPr/>
          </p:nvSpPr>
          <p:spPr>
            <a:xfrm rot="5400000" flipV="1">
              <a:off x="6609360" y="5904548"/>
              <a:ext cx="3536112" cy="98213"/>
            </a:xfrm>
            <a:prstGeom prst="rect">
              <a:avLst/>
            </a:prstGeom>
            <a:solidFill>
              <a:srgbClr val="142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7930"/>
              <a:endParaRPr lang="el-GR" sz="1092">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15" name="Rectangle 14">
              <a:extLst>
                <a:ext uri="{FF2B5EF4-FFF2-40B4-BE49-F238E27FC236}">
                  <a16:creationId xmlns:a16="http://schemas.microsoft.com/office/drawing/2014/main" id="{6FC44379-BA1E-4168-8AC3-1BE5A804E4CF}"/>
                </a:ext>
              </a:extLst>
            </p:cNvPr>
            <p:cNvSpPr/>
            <p:nvPr/>
          </p:nvSpPr>
          <p:spPr>
            <a:xfrm>
              <a:off x="8962320" y="7431660"/>
              <a:ext cx="2420780" cy="2947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r>
                <a:rPr lang="en-GB" sz="1800">
                  <a:solidFill>
                    <a:srgbClr val="002060"/>
                  </a:solidFill>
                  <a:latin typeface="Helvetica" panose="020B0604020202020204" pitchFamily="34" charset="0"/>
                  <a:cs typeface="Helvetica" panose="020B0604020202020204" pitchFamily="34" charset="0"/>
                </a:rPr>
                <a:t>Sample 2</a:t>
              </a:r>
            </a:p>
          </p:txBody>
        </p:sp>
        <p:sp>
          <p:nvSpPr>
            <p:cNvPr id="19" name="Rectangle 18">
              <a:extLst>
                <a:ext uri="{FF2B5EF4-FFF2-40B4-BE49-F238E27FC236}">
                  <a16:creationId xmlns:a16="http://schemas.microsoft.com/office/drawing/2014/main" id="{849177BA-658F-4323-ABBA-A370A9F27F50}"/>
                </a:ext>
              </a:extLst>
            </p:cNvPr>
            <p:cNvSpPr/>
            <p:nvPr/>
          </p:nvSpPr>
          <p:spPr>
            <a:xfrm>
              <a:off x="8962320" y="7010280"/>
              <a:ext cx="2420780" cy="344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r>
                <a:rPr lang="en-GB" sz="1800">
                  <a:solidFill>
                    <a:srgbClr val="002060"/>
                  </a:solidFill>
                  <a:latin typeface="Helvetica" panose="020B0604020202020204" pitchFamily="34" charset="0"/>
                  <a:cs typeface="Helvetica" panose="020B0604020202020204" pitchFamily="34" charset="0"/>
                </a:rPr>
                <a:t>Sample 1</a:t>
              </a:r>
            </a:p>
          </p:txBody>
        </p:sp>
        <p:sp>
          <p:nvSpPr>
            <p:cNvPr id="20" name="Title 1">
              <a:extLst>
                <a:ext uri="{FF2B5EF4-FFF2-40B4-BE49-F238E27FC236}">
                  <a16:creationId xmlns:a16="http://schemas.microsoft.com/office/drawing/2014/main" id="{DF3ECB01-5502-4658-857E-FAF401938DF6}"/>
                </a:ext>
              </a:extLst>
            </p:cNvPr>
            <p:cNvSpPr txBox="1">
              <a:spLocks/>
            </p:cNvSpPr>
            <p:nvPr/>
          </p:nvSpPr>
          <p:spPr>
            <a:xfrm>
              <a:off x="8603837" y="6638738"/>
              <a:ext cx="2127262" cy="325079"/>
            </a:xfrm>
            <a:prstGeom prst="rect">
              <a:avLst/>
            </a:prstGeom>
          </p:spPr>
          <p:txBody>
            <a:bodyPr vert="horz" lIns="41590" tIns="20795" rIns="41590" bIns="20795" rtlCol="0" anchor="ctr">
              <a:normAutofit fontScale="97500"/>
            </a:bodyPr>
            <a:lstStyle>
              <a:lvl1pPr algn="l" defTabSz="685783" rtl="0" eaLnBrk="1" latinLnBrk="0" hangingPunct="1">
                <a:lnSpc>
                  <a:spcPct val="90000"/>
                </a:lnSpc>
                <a:spcBef>
                  <a:spcPct val="0"/>
                </a:spcBef>
                <a:buNone/>
                <a:defRPr sz="3300" kern="1200">
                  <a:solidFill>
                    <a:srgbClr val="0061AA"/>
                  </a:solidFill>
                  <a:latin typeface="Tw Cen MT" panose="020B0602020104020603" pitchFamily="34" charset="0"/>
                  <a:ea typeface="+mj-ea"/>
                  <a:cs typeface="+mj-cs"/>
                </a:defRPr>
              </a:lvl1pPr>
            </a:lstStyle>
            <a:p>
              <a:pPr defTabSz="415869">
                <a:buClr>
                  <a:srgbClr val="C00000"/>
                </a:buClr>
                <a:defRPr/>
              </a:pPr>
              <a:r>
                <a:rPr lang="en-US" sz="2300" b="1" kern="0">
                  <a:solidFill>
                    <a:srgbClr val="002060"/>
                  </a:solidFill>
                  <a:latin typeface="Helvetica" panose="020B0604020202020204" pitchFamily="34" charset="0"/>
                  <a:ea typeface="Segoe UI" panose="020B0502040204020203" pitchFamily="34" charset="0"/>
                  <a:cs typeface="Helvetica" panose="020B0604020202020204" pitchFamily="34" charset="0"/>
                </a:rPr>
                <a:t>Appendices</a:t>
              </a:r>
              <a:endParaRPr lang="hu-HU" sz="2300" b="1" kern="0">
                <a:solidFill>
                  <a:srgbClr val="002060"/>
                </a:solidFill>
                <a:latin typeface="Helvetica" panose="020B0604020202020204" pitchFamily="34" charset="0"/>
                <a:ea typeface="Segoe UI" panose="020B0502040204020203" pitchFamily="34" charset="0"/>
                <a:cs typeface="Helvetica" panose="020B0604020202020204" pitchFamily="34" charset="0"/>
              </a:endParaRPr>
            </a:p>
          </p:txBody>
        </p:sp>
        <p:grpSp>
          <p:nvGrpSpPr>
            <p:cNvPr id="21" name="Group 20">
              <a:extLst>
                <a:ext uri="{FF2B5EF4-FFF2-40B4-BE49-F238E27FC236}">
                  <a16:creationId xmlns:a16="http://schemas.microsoft.com/office/drawing/2014/main" id="{846DB655-C890-4390-90F8-76EB08381C74}"/>
                </a:ext>
              </a:extLst>
            </p:cNvPr>
            <p:cNvGrpSpPr/>
            <p:nvPr/>
          </p:nvGrpSpPr>
          <p:grpSpPr>
            <a:xfrm>
              <a:off x="8680450" y="4485459"/>
              <a:ext cx="2702650" cy="2081890"/>
              <a:chOff x="588080" y="761090"/>
              <a:chExt cx="2702656" cy="2113136"/>
            </a:xfrm>
          </p:grpSpPr>
          <p:grpSp>
            <p:nvGrpSpPr>
              <p:cNvPr id="22" name="Group 21">
                <a:extLst>
                  <a:ext uri="{FF2B5EF4-FFF2-40B4-BE49-F238E27FC236}">
                    <a16:creationId xmlns:a16="http://schemas.microsoft.com/office/drawing/2014/main" id="{1CA91E26-9B4B-4A5A-8FA7-6F9B338171D6}"/>
                  </a:ext>
                </a:extLst>
              </p:cNvPr>
              <p:cNvGrpSpPr/>
              <p:nvPr/>
            </p:nvGrpSpPr>
            <p:grpSpPr>
              <a:xfrm>
                <a:off x="588080" y="1116512"/>
                <a:ext cx="2702656" cy="1757714"/>
                <a:chOff x="518230" y="1216206"/>
                <a:chExt cx="2702656" cy="1757714"/>
              </a:xfrm>
            </p:grpSpPr>
            <p:sp>
              <p:nvSpPr>
                <p:cNvPr id="24" name="Rectangle 23">
                  <a:extLst>
                    <a:ext uri="{FF2B5EF4-FFF2-40B4-BE49-F238E27FC236}">
                      <a16:creationId xmlns:a16="http://schemas.microsoft.com/office/drawing/2014/main" id="{01F88C77-70AF-4C49-9C58-944EFA419282}"/>
                    </a:ext>
                  </a:extLst>
                </p:cNvPr>
                <p:cNvSpPr/>
                <p:nvPr/>
              </p:nvSpPr>
              <p:spPr>
                <a:xfrm>
                  <a:off x="527043" y="1216206"/>
                  <a:ext cx="2693843" cy="299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r>
                    <a:rPr lang="en-GB" sz="1800">
                      <a:solidFill>
                        <a:srgbClr val="002060"/>
                      </a:solidFill>
                      <a:latin typeface="Helvetica" panose="020B0604020202020204" pitchFamily="34" charset="0"/>
                      <a:cs typeface="Helvetica" panose="020B0604020202020204" pitchFamily="34" charset="0"/>
                    </a:rPr>
                    <a:t>Topic 2</a:t>
                  </a:r>
                </a:p>
              </p:txBody>
            </p:sp>
            <p:sp>
              <p:nvSpPr>
                <p:cNvPr id="25" name="Rectangle 24">
                  <a:extLst>
                    <a:ext uri="{FF2B5EF4-FFF2-40B4-BE49-F238E27FC236}">
                      <a16:creationId xmlns:a16="http://schemas.microsoft.com/office/drawing/2014/main" id="{E379C1F6-0554-4A35-BDFA-C1F3F6F392A2}"/>
                    </a:ext>
                  </a:extLst>
                </p:cNvPr>
                <p:cNvSpPr/>
                <p:nvPr/>
              </p:nvSpPr>
              <p:spPr>
                <a:xfrm>
                  <a:off x="518230" y="2674788"/>
                  <a:ext cx="2693843" cy="299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r>
                    <a:rPr lang="en-GB" sz="1800">
                      <a:solidFill>
                        <a:srgbClr val="002060"/>
                      </a:solidFill>
                      <a:latin typeface="Helvetica" panose="020B0604020202020204" pitchFamily="34" charset="0"/>
                      <a:cs typeface="Helvetica" panose="020B0604020202020204" pitchFamily="34" charset="0"/>
                    </a:rPr>
                    <a:t>Summary &amp; Next Steps</a:t>
                  </a:r>
                </a:p>
              </p:txBody>
            </p:sp>
            <p:sp>
              <p:nvSpPr>
                <p:cNvPr id="26" name="Rectangle 25">
                  <a:extLst>
                    <a:ext uri="{FF2B5EF4-FFF2-40B4-BE49-F238E27FC236}">
                      <a16:creationId xmlns:a16="http://schemas.microsoft.com/office/drawing/2014/main" id="{4BE31378-7F05-4EE2-862E-566891B5A672}"/>
                    </a:ext>
                  </a:extLst>
                </p:cNvPr>
                <p:cNvSpPr/>
                <p:nvPr/>
              </p:nvSpPr>
              <p:spPr>
                <a:xfrm>
                  <a:off x="527041" y="1586358"/>
                  <a:ext cx="2693843" cy="299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r>
                    <a:rPr lang="en-GB" sz="1800">
                      <a:solidFill>
                        <a:srgbClr val="002060"/>
                      </a:solidFill>
                      <a:latin typeface="Helvetica" panose="020B0604020202020204" pitchFamily="34" charset="0"/>
                      <a:cs typeface="Helvetica" panose="020B0604020202020204" pitchFamily="34" charset="0"/>
                    </a:rPr>
                    <a:t>Topic 3</a:t>
                  </a:r>
                </a:p>
              </p:txBody>
            </p:sp>
            <p:sp>
              <p:nvSpPr>
                <p:cNvPr id="27" name="Rectangle 26">
                  <a:extLst>
                    <a:ext uri="{FF2B5EF4-FFF2-40B4-BE49-F238E27FC236}">
                      <a16:creationId xmlns:a16="http://schemas.microsoft.com/office/drawing/2014/main" id="{D775148B-6039-4D70-B42A-48BF540FDE2B}"/>
                    </a:ext>
                  </a:extLst>
                </p:cNvPr>
                <p:cNvSpPr/>
                <p:nvPr/>
              </p:nvSpPr>
              <p:spPr>
                <a:xfrm>
                  <a:off x="527037" y="1950965"/>
                  <a:ext cx="2693843" cy="299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r>
                    <a:rPr lang="en-GB" sz="1800">
                      <a:solidFill>
                        <a:srgbClr val="002060"/>
                      </a:solidFill>
                      <a:latin typeface="Helvetica" panose="020B0604020202020204" pitchFamily="34" charset="0"/>
                      <a:cs typeface="Helvetica" panose="020B0604020202020204" pitchFamily="34" charset="0"/>
                    </a:rPr>
                    <a:t>Topic 4</a:t>
                  </a:r>
                </a:p>
              </p:txBody>
            </p:sp>
            <p:sp>
              <p:nvSpPr>
                <p:cNvPr id="28" name="Rectangle 27">
                  <a:extLst>
                    <a:ext uri="{FF2B5EF4-FFF2-40B4-BE49-F238E27FC236}">
                      <a16:creationId xmlns:a16="http://schemas.microsoft.com/office/drawing/2014/main" id="{9429FE0D-1E65-4722-BEE4-61BE2FC40E11}"/>
                    </a:ext>
                  </a:extLst>
                </p:cNvPr>
                <p:cNvSpPr/>
                <p:nvPr/>
              </p:nvSpPr>
              <p:spPr>
                <a:xfrm>
                  <a:off x="518230" y="2306386"/>
                  <a:ext cx="2693843" cy="299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r>
                    <a:rPr lang="en-GB" sz="1800">
                      <a:solidFill>
                        <a:srgbClr val="002060"/>
                      </a:solidFill>
                      <a:latin typeface="Helvetica" panose="020B0604020202020204" pitchFamily="34" charset="0"/>
                      <a:cs typeface="Helvetica" panose="020B0604020202020204" pitchFamily="34" charset="0"/>
                    </a:rPr>
                    <a:t>Topic 5</a:t>
                  </a:r>
                </a:p>
              </p:txBody>
            </p:sp>
          </p:grpSp>
          <p:sp>
            <p:nvSpPr>
              <p:cNvPr id="23" name="Rectangle 22">
                <a:extLst>
                  <a:ext uri="{FF2B5EF4-FFF2-40B4-BE49-F238E27FC236}">
                    <a16:creationId xmlns:a16="http://schemas.microsoft.com/office/drawing/2014/main" id="{4D89E92B-FA92-4868-A0F1-06B31D7B1F5E}"/>
                  </a:ext>
                </a:extLst>
              </p:cNvPr>
              <p:cNvSpPr/>
              <p:nvPr/>
            </p:nvSpPr>
            <p:spPr>
              <a:xfrm>
                <a:off x="588080" y="761090"/>
                <a:ext cx="2693843" cy="299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r>
                  <a:rPr lang="en-GB" sz="1800">
                    <a:solidFill>
                      <a:srgbClr val="002060"/>
                    </a:solidFill>
                    <a:latin typeface="Helvetica" panose="020B0604020202020204" pitchFamily="34" charset="0"/>
                    <a:cs typeface="Helvetica" panose="020B0604020202020204" pitchFamily="34" charset="0"/>
                  </a:rPr>
                  <a:t>Topic 1</a:t>
                </a:r>
              </a:p>
            </p:txBody>
          </p:sp>
        </p:grpSp>
      </p:grpSp>
      <p:pic>
        <p:nvPicPr>
          <p:cNvPr id="3" name="Picture 2" descr="A picture containing object, clock&#10;&#10;Description automatically generated">
            <a:extLst>
              <a:ext uri="{FF2B5EF4-FFF2-40B4-BE49-F238E27FC236}">
                <a16:creationId xmlns:a16="http://schemas.microsoft.com/office/drawing/2014/main" id="{ACA5497C-906E-4BC2-B9B7-76F1BE3AB20B}"/>
              </a:ext>
            </a:extLst>
          </p:cNvPr>
          <p:cNvPicPr>
            <a:picLocks noChangeAspect="1"/>
          </p:cNvPicPr>
          <p:nvPr userDrawn="1"/>
        </p:nvPicPr>
        <p:blipFill>
          <a:blip r:embed="rId2"/>
          <a:stretch>
            <a:fillRect/>
          </a:stretch>
        </p:blipFill>
        <p:spPr>
          <a:xfrm>
            <a:off x="10098570" y="202625"/>
            <a:ext cx="1830969" cy="630942"/>
          </a:xfrm>
          <a:prstGeom prst="rect">
            <a:avLst/>
          </a:prstGeom>
        </p:spPr>
      </p:pic>
    </p:spTree>
    <p:extLst>
      <p:ext uri="{BB962C8B-B14F-4D97-AF65-F5344CB8AC3E}">
        <p14:creationId xmlns:p14="http://schemas.microsoft.com/office/powerpoint/2010/main" val="741065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ain Information Slide">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2ECCE74B-1785-4C50-BC81-A7DAE6A9B9DF}"/>
              </a:ext>
            </a:extLst>
          </p:cNvPr>
          <p:cNvSpPr/>
          <p:nvPr/>
        </p:nvSpPr>
        <p:spPr>
          <a:xfrm>
            <a:off x="0" y="6478143"/>
            <a:ext cx="12192000" cy="380365"/>
          </a:xfrm>
          <a:custGeom>
            <a:avLst/>
            <a:gdLst/>
            <a:ahLst/>
            <a:cxnLst/>
            <a:rect l="l" t="t" r="r" b="b"/>
            <a:pathLst>
              <a:path w="9144000" h="380365">
                <a:moveTo>
                  <a:pt x="0" y="379856"/>
                </a:moveTo>
                <a:lnTo>
                  <a:pt x="9144000" y="379856"/>
                </a:lnTo>
                <a:lnTo>
                  <a:pt x="9144000" y="0"/>
                </a:lnTo>
                <a:lnTo>
                  <a:pt x="0" y="0"/>
                </a:lnTo>
                <a:lnTo>
                  <a:pt x="0" y="379856"/>
                </a:lnTo>
                <a:close/>
              </a:path>
            </a:pathLst>
          </a:custGeom>
          <a:solidFill>
            <a:srgbClr val="002955"/>
          </a:solidFill>
        </p:spPr>
        <p:txBody>
          <a:bodyPr wrap="square" lIns="0" tIns="0" rIns="0" bIns="0" rtlCol="0"/>
          <a:lstStyle/>
          <a:p>
            <a:endParaRPr sz="1800"/>
          </a:p>
        </p:txBody>
      </p:sp>
      <p:sp>
        <p:nvSpPr>
          <p:cNvPr id="9" name="bk object 17">
            <a:extLst>
              <a:ext uri="{FF2B5EF4-FFF2-40B4-BE49-F238E27FC236}">
                <a16:creationId xmlns:a16="http://schemas.microsoft.com/office/drawing/2014/main" id="{128204EF-3D8F-43CD-A582-43E7C75A9868}"/>
              </a:ext>
            </a:extLst>
          </p:cNvPr>
          <p:cNvSpPr/>
          <p:nvPr/>
        </p:nvSpPr>
        <p:spPr>
          <a:xfrm>
            <a:off x="0" y="6400800"/>
            <a:ext cx="12192000" cy="77470"/>
          </a:xfrm>
          <a:custGeom>
            <a:avLst/>
            <a:gdLst/>
            <a:ahLst/>
            <a:cxnLst/>
            <a:rect l="l" t="t" r="r" b="b"/>
            <a:pathLst>
              <a:path w="9144000" h="77470">
                <a:moveTo>
                  <a:pt x="0" y="77343"/>
                </a:moveTo>
                <a:lnTo>
                  <a:pt x="9144000" y="77343"/>
                </a:lnTo>
                <a:lnTo>
                  <a:pt x="9144000" y="0"/>
                </a:lnTo>
                <a:lnTo>
                  <a:pt x="0" y="0"/>
                </a:lnTo>
                <a:lnTo>
                  <a:pt x="0" y="77343"/>
                </a:lnTo>
                <a:close/>
              </a:path>
            </a:pathLst>
          </a:custGeom>
          <a:solidFill>
            <a:srgbClr val="8CC442"/>
          </a:solidFill>
          <a:ln>
            <a:solidFill>
              <a:srgbClr val="8CC442"/>
            </a:solidFill>
          </a:ln>
        </p:spPr>
        <p:txBody>
          <a:bodyPr wrap="square" lIns="0" tIns="0" rIns="0" bIns="0" rtlCol="0"/>
          <a:lstStyle/>
          <a:p>
            <a:endParaRPr sz="1800"/>
          </a:p>
        </p:txBody>
      </p:sp>
      <p:sp>
        <p:nvSpPr>
          <p:cNvPr id="2" name="Title 1">
            <a:extLst>
              <a:ext uri="{FF2B5EF4-FFF2-40B4-BE49-F238E27FC236}">
                <a16:creationId xmlns:a16="http://schemas.microsoft.com/office/drawing/2014/main" id="{2ED73822-D2D6-494D-AAFE-BA27C2C4E917}"/>
              </a:ext>
            </a:extLst>
          </p:cNvPr>
          <p:cNvSpPr>
            <a:spLocks noGrp="1"/>
          </p:cNvSpPr>
          <p:nvPr>
            <p:ph type="title"/>
          </p:nvPr>
        </p:nvSpPr>
        <p:spPr>
          <a:xfrm>
            <a:off x="435813" y="180154"/>
            <a:ext cx="10107433" cy="615553"/>
          </a:xfrm>
        </p:spPr>
        <p:txBody>
          <a:bodyPr/>
          <a:lstStyle>
            <a:lvl1pPr>
              <a:defRPr sz="4000">
                <a:solidFill>
                  <a:srgbClr val="002060"/>
                </a:solidFill>
                <a:latin typeface="Helvetica" panose="020B0604020202020204" pitchFamily="34" charset="0"/>
                <a:cs typeface="Helvetica" panose="020B0604020202020204" pitchFamily="34" charset="0"/>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E74C647-3F44-4819-B47B-60D85BAA6C5A}"/>
              </a:ext>
            </a:extLst>
          </p:cNvPr>
          <p:cNvSpPr>
            <a:spLocks noGrp="1"/>
          </p:cNvSpPr>
          <p:nvPr>
            <p:ph type="sldNum" sz="quarter" idx="12"/>
          </p:nvPr>
        </p:nvSpPr>
        <p:spPr>
          <a:xfrm>
            <a:off x="9152889" y="6484023"/>
            <a:ext cx="2804160" cy="276999"/>
          </a:xfrm>
        </p:spPr>
        <p:txBody>
          <a:bodyPr/>
          <a:lstStyle/>
          <a:p>
            <a:fld id="{E44D65CB-A5F3-AD44-B20F-58943D4572EF}" type="slidenum">
              <a:rPr lang="en-US" smtClean="0"/>
              <a:t>‹#›</a:t>
            </a:fld>
            <a:endParaRPr lang="en-US"/>
          </a:p>
        </p:txBody>
      </p:sp>
      <p:sp>
        <p:nvSpPr>
          <p:cNvPr id="7" name="Text Placeholder 6">
            <a:extLst>
              <a:ext uri="{FF2B5EF4-FFF2-40B4-BE49-F238E27FC236}">
                <a16:creationId xmlns:a16="http://schemas.microsoft.com/office/drawing/2014/main" id="{4A0E1F8A-5EFD-43FD-9B2D-A9CC27E170E8}"/>
              </a:ext>
            </a:extLst>
          </p:cNvPr>
          <p:cNvSpPr>
            <a:spLocks noGrp="1"/>
          </p:cNvSpPr>
          <p:nvPr>
            <p:ph type="body" sz="quarter" idx="13"/>
          </p:nvPr>
        </p:nvSpPr>
        <p:spPr>
          <a:xfrm>
            <a:off x="408459" y="1066800"/>
            <a:ext cx="10952136" cy="2323713"/>
          </a:xfrm>
        </p:spPr>
        <p:txBody>
          <a:bodyPr/>
          <a:lstStyle>
            <a:lvl1pPr marL="342900" indent="-342900">
              <a:buFont typeface="Wingdings" panose="05000000000000000000" pitchFamily="2" charset="2"/>
              <a:buChar char="§"/>
              <a:defRPr>
                <a:latin typeface="Helvetica" panose="020B0604020202020204" pitchFamily="34" charset="0"/>
                <a:cs typeface="Helvetica" panose="020B0604020202020204" pitchFamily="34" charset="0"/>
              </a:defRPr>
            </a:lvl1pPr>
            <a:lvl2pPr marL="742950" indent="-285750">
              <a:buFont typeface="Wingdings" panose="05000000000000000000" pitchFamily="2" charset="2"/>
              <a:buChar char="§"/>
              <a:defRPr>
                <a:solidFill>
                  <a:srgbClr val="002060"/>
                </a:solidFill>
                <a:latin typeface="Helvetica" panose="020B0604020202020204" pitchFamily="34" charset="0"/>
                <a:cs typeface="Helvetica" panose="020B0604020202020204" pitchFamily="34" charset="0"/>
              </a:defRPr>
            </a:lvl2pPr>
            <a:lvl3pPr marL="1200150" indent="-285750">
              <a:buFont typeface="Wingdings" panose="05000000000000000000" pitchFamily="2" charset="2"/>
              <a:buChar char="§"/>
              <a:defRPr>
                <a:solidFill>
                  <a:srgbClr val="002060"/>
                </a:solidFill>
                <a:latin typeface="Helvetica" panose="020B0604020202020204" pitchFamily="34" charset="0"/>
                <a:cs typeface="Helvetica" panose="020B0604020202020204" pitchFamily="34" charset="0"/>
              </a:defRPr>
            </a:lvl3pPr>
            <a:lvl4pPr marL="1657350" indent="-285750">
              <a:buFont typeface="Wingdings" panose="05000000000000000000" pitchFamily="2" charset="2"/>
              <a:buChar char="§"/>
              <a:defRPr>
                <a:solidFill>
                  <a:srgbClr val="002060"/>
                </a:solidFill>
                <a:latin typeface="Helvetica" panose="020B0604020202020204" pitchFamily="34" charset="0"/>
                <a:cs typeface="Helvetica" panose="020B0604020202020204" pitchFamily="34" charset="0"/>
              </a:defRPr>
            </a:lvl4pPr>
            <a:lvl5pPr marL="2114550" indent="-285750">
              <a:buFont typeface="Wingdings" panose="05000000000000000000" pitchFamily="2" charset="2"/>
              <a:buChar char="§"/>
              <a:defRPr>
                <a:solidFill>
                  <a:srgbClr val="002060"/>
                </a:solidFill>
                <a:latin typeface="Helvetica" panose="020B060402020202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A picture containing object, clock&#10;&#10;Description automatically generated">
            <a:extLst>
              <a:ext uri="{FF2B5EF4-FFF2-40B4-BE49-F238E27FC236}">
                <a16:creationId xmlns:a16="http://schemas.microsoft.com/office/drawing/2014/main" id="{05894720-2262-4375-AE8A-0D216A4309E7}"/>
              </a:ext>
            </a:extLst>
          </p:cNvPr>
          <p:cNvPicPr>
            <a:picLocks noChangeAspect="1"/>
          </p:cNvPicPr>
          <p:nvPr userDrawn="1"/>
        </p:nvPicPr>
        <p:blipFill>
          <a:blip r:embed="rId2"/>
          <a:stretch>
            <a:fillRect/>
          </a:stretch>
        </p:blipFill>
        <p:spPr>
          <a:xfrm>
            <a:off x="10098570" y="202625"/>
            <a:ext cx="1830969" cy="630942"/>
          </a:xfrm>
          <a:prstGeom prst="rect">
            <a:avLst/>
          </a:prstGeom>
        </p:spPr>
      </p:pic>
    </p:spTree>
    <p:extLst>
      <p:ext uri="{BB962C8B-B14F-4D97-AF65-F5344CB8AC3E}">
        <p14:creationId xmlns:p14="http://schemas.microsoft.com/office/powerpoint/2010/main" val="3261906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38C3BFC-D097-0742-8460-9BD480C6231F}" type="datetimeFigureOut">
              <a:rPr lang="en-US" smtClean="0"/>
              <a:t>5/26/2023</a:t>
            </a:fld>
            <a:endParaRPr lang="en-US"/>
          </a:p>
        </p:txBody>
      </p:sp>
      <p:sp>
        <p:nvSpPr>
          <p:cNvPr id="8" name="object 2">
            <a:extLst>
              <a:ext uri="{FF2B5EF4-FFF2-40B4-BE49-F238E27FC236}">
                <a16:creationId xmlns:a16="http://schemas.microsoft.com/office/drawing/2014/main" id="{2DC5B5FF-825C-4A76-A9A0-7C42C4F5C59D}"/>
              </a:ext>
            </a:extLst>
          </p:cNvPr>
          <p:cNvSpPr/>
          <p:nvPr/>
        </p:nvSpPr>
        <p:spPr>
          <a:xfrm>
            <a:off x="0" y="0"/>
            <a:ext cx="3657600" cy="6858000"/>
          </a:xfrm>
          <a:custGeom>
            <a:avLst/>
            <a:gdLst/>
            <a:ahLst/>
            <a:cxnLst/>
            <a:rect l="l" t="t" r="r" b="b"/>
            <a:pathLst>
              <a:path w="2362200" h="6858000">
                <a:moveTo>
                  <a:pt x="0" y="6858000"/>
                </a:moveTo>
                <a:lnTo>
                  <a:pt x="2361882" y="6858000"/>
                </a:lnTo>
                <a:lnTo>
                  <a:pt x="2361882" y="0"/>
                </a:lnTo>
                <a:lnTo>
                  <a:pt x="0" y="0"/>
                </a:lnTo>
                <a:lnTo>
                  <a:pt x="0" y="6858000"/>
                </a:lnTo>
                <a:close/>
              </a:path>
            </a:pathLst>
          </a:custGeom>
          <a:solidFill>
            <a:srgbClr val="002955"/>
          </a:solidFill>
        </p:spPr>
        <p:txBody>
          <a:bodyPr wrap="square" lIns="0" tIns="0" rIns="0" bIns="0" rtlCol="0"/>
          <a:lstStyle/>
          <a:p>
            <a:endParaRPr sz="1800"/>
          </a:p>
        </p:txBody>
      </p:sp>
      <p:sp>
        <p:nvSpPr>
          <p:cNvPr id="9" name="object 3">
            <a:extLst>
              <a:ext uri="{FF2B5EF4-FFF2-40B4-BE49-F238E27FC236}">
                <a16:creationId xmlns:a16="http://schemas.microsoft.com/office/drawing/2014/main" id="{D9A56F54-E00B-4A4F-822A-CF07AAA43986}"/>
              </a:ext>
            </a:extLst>
          </p:cNvPr>
          <p:cNvSpPr txBox="1">
            <a:spLocks noGrp="1"/>
          </p:cNvSpPr>
          <p:nvPr>
            <p:ph type="title"/>
          </p:nvPr>
        </p:nvSpPr>
        <p:spPr>
          <a:xfrm>
            <a:off x="1333304" y="2075728"/>
            <a:ext cx="9029896" cy="1107439"/>
          </a:xfrm>
          <a:prstGeom prst="rect">
            <a:avLst/>
          </a:prstGeom>
        </p:spPr>
        <p:txBody>
          <a:bodyPr vert="horz" wrap="square" lIns="0" tIns="12700" rIns="0" bIns="0" rtlCol="0">
            <a:spAutoFit/>
          </a:bodyPr>
          <a:lstStyle>
            <a:lvl1pPr marL="12700">
              <a:lnSpc>
                <a:spcPct val="100000"/>
              </a:lnSpc>
              <a:spcBef>
                <a:spcPts val="100"/>
              </a:spcBef>
              <a:defRPr>
                <a:latin typeface="Helvetica" panose="020B0604020202020204" pitchFamily="34" charset="0"/>
                <a:cs typeface="Helvetica" panose="020B0604020202020204" pitchFamily="34" charset="0"/>
              </a:defRPr>
            </a:lvl1pPr>
          </a:lstStyle>
          <a:p>
            <a:pPr marL="12700">
              <a:lnSpc>
                <a:spcPct val="100000"/>
              </a:lnSpc>
              <a:spcBef>
                <a:spcPts val="100"/>
              </a:spcBef>
            </a:pPr>
            <a:r>
              <a:rPr lang="en-US" spc="-5"/>
              <a:t>Click to edit Master title style</a:t>
            </a:r>
            <a:endParaRPr spc="-5"/>
          </a:p>
        </p:txBody>
      </p:sp>
      <p:sp>
        <p:nvSpPr>
          <p:cNvPr id="14" name="Holder 3">
            <a:extLst>
              <a:ext uri="{FF2B5EF4-FFF2-40B4-BE49-F238E27FC236}">
                <a16:creationId xmlns:a16="http://schemas.microsoft.com/office/drawing/2014/main" id="{BB3D5CB7-AD5A-4FE0-8E51-88FADF7A5069}"/>
              </a:ext>
            </a:extLst>
          </p:cNvPr>
          <p:cNvSpPr>
            <a:spLocks noGrp="1"/>
          </p:cNvSpPr>
          <p:nvPr>
            <p:ph type="body" idx="1"/>
          </p:nvPr>
        </p:nvSpPr>
        <p:spPr>
          <a:xfrm>
            <a:off x="1333304" y="3320054"/>
            <a:ext cx="2200309" cy="794746"/>
          </a:xfrm>
        </p:spPr>
        <p:txBody>
          <a:bodyPr lIns="0" tIns="0" rIns="0" bIns="0"/>
          <a:lstStyle>
            <a:lvl1pPr>
              <a:defRPr sz="2500" b="0" i="0">
                <a:solidFill>
                  <a:schemeClr val="bg1"/>
                </a:solidFill>
                <a:latin typeface="Helvetica" panose="020B0604020202020204" pitchFamily="34" charset="0"/>
                <a:cs typeface="Helvetica" panose="020B0604020202020204" pitchFamily="34" charset="0"/>
              </a:defRPr>
            </a:lvl1pPr>
          </a:lstStyle>
          <a:p>
            <a:pPr lvl="0"/>
            <a:r>
              <a:rPr lang="en-US"/>
              <a:t>Click to edit Master text styles</a:t>
            </a:r>
          </a:p>
        </p:txBody>
      </p:sp>
      <p:cxnSp>
        <p:nvCxnSpPr>
          <p:cNvPr id="3" name="Straight Connector 2">
            <a:extLst>
              <a:ext uri="{FF2B5EF4-FFF2-40B4-BE49-F238E27FC236}">
                <a16:creationId xmlns:a16="http://schemas.microsoft.com/office/drawing/2014/main" id="{5DB1D0ED-9E1C-4172-8035-66F964B8156E}"/>
              </a:ext>
            </a:extLst>
          </p:cNvPr>
          <p:cNvCxnSpPr/>
          <p:nvPr/>
        </p:nvCxnSpPr>
        <p:spPr>
          <a:xfrm>
            <a:off x="3657600" y="0"/>
            <a:ext cx="0" cy="6858000"/>
          </a:xfrm>
          <a:prstGeom prst="line">
            <a:avLst/>
          </a:prstGeom>
          <a:ln w="76200">
            <a:solidFill>
              <a:srgbClr val="FFC000"/>
            </a:solidFill>
          </a:ln>
        </p:spPr>
        <p:style>
          <a:lnRef idx="3">
            <a:schemeClr val="accent2"/>
          </a:lnRef>
          <a:fillRef idx="0">
            <a:schemeClr val="accent2"/>
          </a:fillRef>
          <a:effectRef idx="2">
            <a:schemeClr val="accent2"/>
          </a:effectRef>
          <a:fontRef idx="minor">
            <a:schemeClr val="tx1"/>
          </a:fontRef>
        </p:style>
      </p:cxnSp>
      <p:pic>
        <p:nvPicPr>
          <p:cNvPr id="10" name="Picture 9" descr="A picture containing object, clock&#10;&#10;Description automatically generated">
            <a:extLst>
              <a:ext uri="{FF2B5EF4-FFF2-40B4-BE49-F238E27FC236}">
                <a16:creationId xmlns:a16="http://schemas.microsoft.com/office/drawing/2014/main" id="{511C18C1-9B31-4309-9179-19E9E555261E}"/>
              </a:ext>
            </a:extLst>
          </p:cNvPr>
          <p:cNvPicPr>
            <a:picLocks noChangeAspect="1"/>
          </p:cNvPicPr>
          <p:nvPr userDrawn="1"/>
        </p:nvPicPr>
        <p:blipFill>
          <a:blip r:embed="rId2"/>
          <a:stretch>
            <a:fillRect/>
          </a:stretch>
        </p:blipFill>
        <p:spPr>
          <a:xfrm>
            <a:off x="10098570" y="202625"/>
            <a:ext cx="1830969" cy="630942"/>
          </a:xfrm>
          <a:prstGeom prst="rect">
            <a:avLst/>
          </a:prstGeom>
        </p:spPr>
      </p:pic>
    </p:spTree>
    <p:extLst>
      <p:ext uri="{BB962C8B-B14F-4D97-AF65-F5344CB8AC3E}">
        <p14:creationId xmlns:p14="http://schemas.microsoft.com/office/powerpoint/2010/main" val="2087708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bk object 16">
            <a:extLst>
              <a:ext uri="{FF2B5EF4-FFF2-40B4-BE49-F238E27FC236}">
                <a16:creationId xmlns:a16="http://schemas.microsoft.com/office/drawing/2014/main" id="{B92C268A-0314-4A95-B32B-60BCCD7AC77F}"/>
              </a:ext>
            </a:extLst>
          </p:cNvPr>
          <p:cNvSpPr/>
          <p:nvPr/>
        </p:nvSpPr>
        <p:spPr>
          <a:xfrm>
            <a:off x="0" y="6478143"/>
            <a:ext cx="12192000" cy="380365"/>
          </a:xfrm>
          <a:custGeom>
            <a:avLst/>
            <a:gdLst/>
            <a:ahLst/>
            <a:cxnLst/>
            <a:rect l="l" t="t" r="r" b="b"/>
            <a:pathLst>
              <a:path w="9144000" h="380365">
                <a:moveTo>
                  <a:pt x="0" y="379856"/>
                </a:moveTo>
                <a:lnTo>
                  <a:pt x="9144000" y="379856"/>
                </a:lnTo>
                <a:lnTo>
                  <a:pt x="9144000" y="0"/>
                </a:lnTo>
                <a:lnTo>
                  <a:pt x="0" y="0"/>
                </a:lnTo>
                <a:lnTo>
                  <a:pt x="0" y="379856"/>
                </a:lnTo>
                <a:close/>
              </a:path>
            </a:pathLst>
          </a:custGeom>
          <a:solidFill>
            <a:srgbClr val="002955"/>
          </a:solidFill>
        </p:spPr>
        <p:txBody>
          <a:bodyPr wrap="square" lIns="0" tIns="0" rIns="0" bIns="0" rtlCol="0"/>
          <a:lstStyle/>
          <a:p>
            <a:endParaRPr sz="1800"/>
          </a:p>
        </p:txBody>
      </p:sp>
      <p:sp>
        <p:nvSpPr>
          <p:cNvPr id="8" name="bk object 17">
            <a:extLst>
              <a:ext uri="{FF2B5EF4-FFF2-40B4-BE49-F238E27FC236}">
                <a16:creationId xmlns:a16="http://schemas.microsoft.com/office/drawing/2014/main" id="{F68D8AA5-75BF-45CF-AD69-E0D697DC9463}"/>
              </a:ext>
            </a:extLst>
          </p:cNvPr>
          <p:cNvSpPr/>
          <p:nvPr/>
        </p:nvSpPr>
        <p:spPr>
          <a:xfrm>
            <a:off x="0" y="6400800"/>
            <a:ext cx="12192000" cy="77470"/>
          </a:xfrm>
          <a:custGeom>
            <a:avLst/>
            <a:gdLst/>
            <a:ahLst/>
            <a:cxnLst/>
            <a:rect l="l" t="t" r="r" b="b"/>
            <a:pathLst>
              <a:path w="9144000" h="77470">
                <a:moveTo>
                  <a:pt x="0" y="77343"/>
                </a:moveTo>
                <a:lnTo>
                  <a:pt x="9144000" y="77343"/>
                </a:lnTo>
                <a:lnTo>
                  <a:pt x="9144000" y="0"/>
                </a:lnTo>
                <a:lnTo>
                  <a:pt x="0" y="0"/>
                </a:lnTo>
                <a:lnTo>
                  <a:pt x="0" y="77343"/>
                </a:lnTo>
                <a:close/>
              </a:path>
            </a:pathLst>
          </a:custGeom>
          <a:solidFill>
            <a:srgbClr val="8CC442"/>
          </a:solidFill>
          <a:ln>
            <a:solidFill>
              <a:srgbClr val="8CC442"/>
            </a:solidFill>
          </a:ln>
        </p:spPr>
        <p:txBody>
          <a:bodyPr wrap="square" lIns="0" tIns="0" rIns="0" bIns="0" rtlCol="0"/>
          <a:lstStyle/>
          <a:p>
            <a:endParaRPr sz="1800"/>
          </a:p>
        </p:txBody>
      </p:sp>
      <p:sp>
        <p:nvSpPr>
          <p:cNvPr id="2" name="Holder 2"/>
          <p:cNvSpPr>
            <a:spLocks noGrp="1"/>
          </p:cNvSpPr>
          <p:nvPr>
            <p:ph type="title"/>
          </p:nvPr>
        </p:nvSpPr>
        <p:spPr>
          <a:xfrm>
            <a:off x="1333304" y="2075728"/>
            <a:ext cx="9842696" cy="1107439"/>
          </a:xfrm>
        </p:spPr>
        <p:txBody>
          <a:bodyPr lIns="0" tIns="0" rIns="0" bIns="0"/>
          <a:lstStyle>
            <a:lvl1pPr>
              <a:defRPr sz="7100" b="1" i="0">
                <a:solidFill>
                  <a:srgbClr val="FEB620"/>
                </a:solidFill>
                <a:latin typeface="Helvetica" panose="020B0604020202020204" pitchFamily="34" charset="0"/>
                <a:cs typeface="Helvetica" panose="020B0604020202020204" pitchFamily="34" charset="0"/>
              </a:defRPr>
            </a:lvl1pPr>
          </a:lstStyle>
          <a:p>
            <a:r>
              <a:rPr lang="en-US"/>
              <a:t>Click to edit Master title style</a:t>
            </a:r>
            <a:endParaRPr/>
          </a:p>
        </p:txBody>
      </p:sp>
      <p:sp>
        <p:nvSpPr>
          <p:cNvPr id="3" name="Holder 3"/>
          <p:cNvSpPr>
            <a:spLocks noGrp="1"/>
          </p:cNvSpPr>
          <p:nvPr>
            <p:ph type="body" idx="1"/>
          </p:nvPr>
        </p:nvSpPr>
        <p:spPr>
          <a:xfrm>
            <a:off x="2336801" y="3331484"/>
            <a:ext cx="7243233" cy="384721"/>
          </a:xfrm>
        </p:spPr>
        <p:txBody>
          <a:bodyPr lIns="0" tIns="0" rIns="0" bIns="0"/>
          <a:lstStyle>
            <a:lvl1pPr>
              <a:defRPr sz="25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6" name="Holder 6"/>
          <p:cNvSpPr>
            <a:spLocks noGrp="1"/>
          </p:cNvSpPr>
          <p:nvPr>
            <p:ph type="sldNum" sz="quarter" idx="7"/>
          </p:nvPr>
        </p:nvSpPr>
        <p:spPr>
          <a:xfrm>
            <a:off x="9144000" y="6496938"/>
            <a:ext cx="2804160" cy="276999"/>
          </a:xfrm>
        </p:spPr>
        <p:txBody>
          <a:bodyPr lIns="0" tIns="0" rIns="0" bIns="0"/>
          <a:lstStyle>
            <a:lvl1pPr algn="r">
              <a:defRPr>
                <a:solidFill>
                  <a:schemeClr val="tx1">
                    <a:tint val="75000"/>
                  </a:schemeClr>
                </a:solidFill>
              </a:defRPr>
            </a:lvl1pPr>
          </a:lstStyle>
          <a:p>
            <a:fld id="{E44D65CB-A5F3-AD44-B20F-58943D4572EF}" type="slidenum">
              <a:rPr lang="en-US" smtClean="0"/>
              <a:t>‹#›</a:t>
            </a:fld>
            <a:endParaRPr lang="en-US"/>
          </a:p>
        </p:txBody>
      </p:sp>
      <p:pic>
        <p:nvPicPr>
          <p:cNvPr id="10" name="Picture 9" descr="A picture containing object, clock&#10;&#10;Description automatically generated">
            <a:extLst>
              <a:ext uri="{FF2B5EF4-FFF2-40B4-BE49-F238E27FC236}">
                <a16:creationId xmlns:a16="http://schemas.microsoft.com/office/drawing/2014/main" id="{2695525B-EAE1-48D0-8573-F714038EE316}"/>
              </a:ext>
            </a:extLst>
          </p:cNvPr>
          <p:cNvPicPr>
            <a:picLocks noChangeAspect="1"/>
          </p:cNvPicPr>
          <p:nvPr userDrawn="1"/>
        </p:nvPicPr>
        <p:blipFill>
          <a:blip r:embed="rId2"/>
          <a:stretch>
            <a:fillRect/>
          </a:stretch>
        </p:blipFill>
        <p:spPr>
          <a:xfrm>
            <a:off x="10098570" y="202625"/>
            <a:ext cx="1830969" cy="630942"/>
          </a:xfrm>
          <a:prstGeom prst="rect">
            <a:avLst/>
          </a:prstGeom>
        </p:spPr>
      </p:pic>
    </p:spTree>
    <p:extLst>
      <p:ext uri="{BB962C8B-B14F-4D97-AF65-F5344CB8AC3E}">
        <p14:creationId xmlns:p14="http://schemas.microsoft.com/office/powerpoint/2010/main" val="3010943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1_Contents Pag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78143"/>
            <a:ext cx="12192000" cy="380365"/>
          </a:xfrm>
          <a:custGeom>
            <a:avLst/>
            <a:gdLst/>
            <a:ahLst/>
            <a:cxnLst/>
            <a:rect l="l" t="t" r="r" b="b"/>
            <a:pathLst>
              <a:path w="9144000" h="380365">
                <a:moveTo>
                  <a:pt x="0" y="379856"/>
                </a:moveTo>
                <a:lnTo>
                  <a:pt x="9144000" y="379856"/>
                </a:lnTo>
                <a:lnTo>
                  <a:pt x="9144000" y="0"/>
                </a:lnTo>
                <a:lnTo>
                  <a:pt x="0" y="0"/>
                </a:lnTo>
                <a:lnTo>
                  <a:pt x="0" y="379856"/>
                </a:lnTo>
                <a:close/>
              </a:path>
            </a:pathLst>
          </a:custGeom>
          <a:solidFill>
            <a:srgbClr val="002955"/>
          </a:solidFill>
        </p:spPr>
        <p:txBody>
          <a:bodyPr wrap="square" lIns="0" tIns="0" rIns="0" bIns="0" rtlCol="0"/>
          <a:lstStyle/>
          <a:p>
            <a:endParaRPr sz="1800"/>
          </a:p>
        </p:txBody>
      </p:sp>
      <p:sp>
        <p:nvSpPr>
          <p:cNvPr id="17" name="bk object 17"/>
          <p:cNvSpPr/>
          <p:nvPr/>
        </p:nvSpPr>
        <p:spPr>
          <a:xfrm>
            <a:off x="0" y="6400800"/>
            <a:ext cx="12192000" cy="77470"/>
          </a:xfrm>
          <a:custGeom>
            <a:avLst/>
            <a:gdLst/>
            <a:ahLst/>
            <a:cxnLst/>
            <a:rect l="l" t="t" r="r" b="b"/>
            <a:pathLst>
              <a:path w="9144000" h="77470">
                <a:moveTo>
                  <a:pt x="0" y="77343"/>
                </a:moveTo>
                <a:lnTo>
                  <a:pt x="9144000" y="77343"/>
                </a:lnTo>
                <a:lnTo>
                  <a:pt x="9144000" y="0"/>
                </a:lnTo>
                <a:lnTo>
                  <a:pt x="0" y="0"/>
                </a:lnTo>
                <a:lnTo>
                  <a:pt x="0" y="77343"/>
                </a:lnTo>
                <a:close/>
              </a:path>
            </a:pathLst>
          </a:custGeom>
          <a:solidFill>
            <a:srgbClr val="8CC442"/>
          </a:solidFill>
          <a:ln>
            <a:solidFill>
              <a:srgbClr val="8CC442"/>
            </a:solidFill>
          </a:ln>
        </p:spPr>
        <p:txBody>
          <a:bodyPr wrap="square" lIns="0" tIns="0" rIns="0" bIns="0" rtlCol="0"/>
          <a:lstStyle/>
          <a:p>
            <a:endParaRPr sz="1800"/>
          </a:p>
        </p:txBody>
      </p:sp>
      <p:sp>
        <p:nvSpPr>
          <p:cNvPr id="10" name="Slide Number Placeholder 95">
            <a:extLst>
              <a:ext uri="{FF2B5EF4-FFF2-40B4-BE49-F238E27FC236}">
                <a16:creationId xmlns:a16="http://schemas.microsoft.com/office/drawing/2014/main" id="{6BEE5C3E-0D06-4589-8C6A-8C578A7E68CA}"/>
              </a:ext>
            </a:extLst>
          </p:cNvPr>
          <p:cNvSpPr txBox="1">
            <a:spLocks/>
          </p:cNvSpPr>
          <p:nvPr/>
        </p:nvSpPr>
        <p:spPr>
          <a:xfrm>
            <a:off x="9317625" y="5903504"/>
            <a:ext cx="2804160" cy="276999"/>
          </a:xfrm>
          <a:prstGeom prst="rect">
            <a:avLst/>
          </a:prstGeom>
        </p:spPr>
        <p:txBody>
          <a:bodyPr wrap="square" lIns="0" tIns="0" rIns="0" bIns="0">
            <a:spAutoFit/>
          </a:bodyPr>
          <a:lstStyle>
            <a:defPPr>
              <a:defRPr lang="hu-HU"/>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hu-HU" sz="1800" smtClean="0">
                <a:solidFill>
                  <a:schemeClr val="bg1"/>
                </a:solidFill>
                <a:latin typeface="Helvetica" panose="020B0604020202020204" pitchFamily="34" charset="0"/>
                <a:cs typeface="Helvetica" panose="020B0604020202020204" pitchFamily="34" charset="0"/>
              </a:rPr>
              <a:pPr/>
              <a:t>‹#›</a:t>
            </a:fld>
            <a:endParaRPr lang="hu-HU" sz="1800">
              <a:solidFill>
                <a:schemeClr val="bg1"/>
              </a:solidFill>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11D45BCB-4C3F-4516-9679-94DBEEB0A107}"/>
              </a:ext>
            </a:extLst>
          </p:cNvPr>
          <p:cNvSpPr txBox="1"/>
          <p:nvPr/>
        </p:nvSpPr>
        <p:spPr>
          <a:xfrm>
            <a:off x="711201" y="228600"/>
            <a:ext cx="7051311" cy="630942"/>
          </a:xfrm>
          <a:prstGeom prst="rect">
            <a:avLst/>
          </a:prstGeom>
          <a:noFill/>
        </p:spPr>
        <p:txBody>
          <a:bodyPr wrap="square" rtlCol="0">
            <a:spAutoFit/>
          </a:bodyPr>
          <a:lstStyle/>
          <a:p>
            <a:pPr defTabSz="207935">
              <a:defRPr/>
            </a:pPr>
            <a:r>
              <a:rPr lang="en-US" sz="3500" b="1" kern="0" spc="-27">
                <a:solidFill>
                  <a:srgbClr val="002955"/>
                </a:solidFill>
                <a:latin typeface="Helvetica" panose="020B0604020202020204" pitchFamily="34" charset="0"/>
                <a:ea typeface="+mj-ea"/>
                <a:cs typeface="Helvetica" panose="020B0604020202020204" pitchFamily="34" charset="0"/>
              </a:rPr>
              <a:t>Contents</a:t>
            </a:r>
            <a:endParaRPr lang="hu-HU" sz="3500" b="1" kern="0" spc="-27">
              <a:solidFill>
                <a:srgbClr val="002955"/>
              </a:solidFill>
              <a:latin typeface="Helvetica" panose="020B0604020202020204" pitchFamily="34" charset="0"/>
              <a:ea typeface="+mj-ea"/>
              <a:cs typeface="Helvetica" panose="020B0604020202020204" pitchFamily="34" charset="0"/>
            </a:endParaRPr>
          </a:p>
        </p:txBody>
      </p:sp>
      <p:sp>
        <p:nvSpPr>
          <p:cNvPr id="13" name="Title 1">
            <a:extLst>
              <a:ext uri="{FF2B5EF4-FFF2-40B4-BE49-F238E27FC236}">
                <a16:creationId xmlns:a16="http://schemas.microsoft.com/office/drawing/2014/main" id="{D7933711-56F9-45E4-96E4-F028D424428E}"/>
              </a:ext>
            </a:extLst>
          </p:cNvPr>
          <p:cNvSpPr txBox="1">
            <a:spLocks/>
          </p:cNvSpPr>
          <p:nvPr/>
        </p:nvSpPr>
        <p:spPr>
          <a:xfrm>
            <a:off x="2768850" y="1143001"/>
            <a:ext cx="5377084" cy="419063"/>
          </a:xfrm>
          <a:prstGeom prst="rect">
            <a:avLst/>
          </a:prstGeom>
        </p:spPr>
        <p:txBody>
          <a:bodyPr vert="horz" lIns="41590" tIns="20795" rIns="41590" bIns="20795" rtlCol="0" anchor="ctr">
            <a:normAutofit fontScale="97500"/>
          </a:bodyPr>
          <a:lstStyle>
            <a:lvl1pPr algn="l" defTabSz="914400" rtl="0" eaLnBrk="1" latinLnBrk="0" hangingPunct="1">
              <a:lnSpc>
                <a:spcPct val="90000"/>
              </a:lnSpc>
              <a:spcBef>
                <a:spcPct val="0"/>
              </a:spcBef>
              <a:buNone/>
              <a:defRPr sz="4000" kern="1200">
                <a:solidFill>
                  <a:srgbClr val="0070C0"/>
                </a:solidFill>
                <a:latin typeface="+mn-lt"/>
                <a:ea typeface="+mj-ea"/>
                <a:cs typeface="+mj-cs"/>
              </a:defRPr>
            </a:lvl1pPr>
          </a:lstStyle>
          <a:p>
            <a:pPr>
              <a:buClr>
                <a:srgbClr val="C00000"/>
              </a:buClr>
              <a:defRPr/>
            </a:pPr>
            <a:r>
              <a:rPr lang="en-US" sz="2300" b="1" kern="0">
                <a:solidFill>
                  <a:srgbClr val="002060"/>
                </a:solidFill>
                <a:latin typeface="Helvetica" panose="020B0604020202020204" pitchFamily="34" charset="0"/>
                <a:ea typeface="Segoe UI" panose="020B0502040204020203" pitchFamily="34" charset="0"/>
                <a:cs typeface="Helvetica" panose="020B0604020202020204" pitchFamily="34" charset="0"/>
              </a:rPr>
              <a:t>TOPICS</a:t>
            </a:r>
            <a:endParaRPr lang="hu-HU" sz="2300" b="1" kern="0">
              <a:solidFill>
                <a:srgbClr val="002060"/>
              </a:solidFill>
              <a:latin typeface="Helvetica" panose="020B0604020202020204" pitchFamily="34" charset="0"/>
              <a:ea typeface="Segoe UI" panose="020B0502040204020203" pitchFamily="34" charset="0"/>
              <a:cs typeface="Helvetica" panose="020B0604020202020204" pitchFamily="34" charset="0"/>
            </a:endParaRPr>
          </a:p>
        </p:txBody>
      </p:sp>
      <p:sp>
        <p:nvSpPr>
          <p:cNvPr id="14" name="Rectangle 13">
            <a:extLst>
              <a:ext uri="{FF2B5EF4-FFF2-40B4-BE49-F238E27FC236}">
                <a16:creationId xmlns:a16="http://schemas.microsoft.com/office/drawing/2014/main" id="{FFC6161F-FC2E-4A9D-AF8E-DE7B13165A64}"/>
              </a:ext>
            </a:extLst>
          </p:cNvPr>
          <p:cNvSpPr/>
          <p:nvPr/>
        </p:nvSpPr>
        <p:spPr>
          <a:xfrm rot="5400000" flipV="1">
            <a:off x="-82694" y="3403826"/>
            <a:ext cx="4558438" cy="248253"/>
          </a:xfrm>
          <a:prstGeom prst="rect">
            <a:avLst/>
          </a:prstGeom>
          <a:solidFill>
            <a:srgbClr val="142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7930"/>
            <a:endParaRPr lang="el-GR" sz="1092">
              <a:solidFill>
                <a:schemeClr val="tx1">
                  <a:lumMod val="65000"/>
                  <a:lumOff val="35000"/>
                </a:schemeClr>
              </a:solidFill>
              <a:latin typeface="Helvetica" panose="020B0604020202020204" pitchFamily="34" charset="0"/>
              <a:cs typeface="Helvetica" panose="020B0604020202020204" pitchFamily="34" charset="0"/>
            </a:endParaRPr>
          </a:p>
        </p:txBody>
      </p:sp>
      <p:sp>
        <p:nvSpPr>
          <p:cNvPr id="15" name="Rectangle 14">
            <a:extLst>
              <a:ext uri="{FF2B5EF4-FFF2-40B4-BE49-F238E27FC236}">
                <a16:creationId xmlns:a16="http://schemas.microsoft.com/office/drawing/2014/main" id="{6FC44379-BA1E-4168-8AC3-1BE5A804E4CF}"/>
              </a:ext>
            </a:extLst>
          </p:cNvPr>
          <p:cNvSpPr/>
          <p:nvPr/>
        </p:nvSpPr>
        <p:spPr>
          <a:xfrm>
            <a:off x="3657601" y="5786303"/>
            <a:ext cx="6119009" cy="379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endParaRPr lang="en-GB" sz="1800">
              <a:solidFill>
                <a:srgbClr val="002060"/>
              </a:solidFill>
              <a:latin typeface="Helvetica" panose="020B0604020202020204" pitchFamily="34" charset="0"/>
              <a:cs typeface="Helvetica" panose="020B0604020202020204" pitchFamily="34" charset="0"/>
            </a:endParaRPr>
          </a:p>
        </p:txBody>
      </p:sp>
      <p:sp>
        <p:nvSpPr>
          <p:cNvPr id="19" name="Rectangle 18">
            <a:extLst>
              <a:ext uri="{FF2B5EF4-FFF2-40B4-BE49-F238E27FC236}">
                <a16:creationId xmlns:a16="http://schemas.microsoft.com/office/drawing/2014/main" id="{849177BA-658F-4323-ABBA-A370A9F27F50}"/>
              </a:ext>
            </a:extLst>
          </p:cNvPr>
          <p:cNvSpPr/>
          <p:nvPr/>
        </p:nvSpPr>
        <p:spPr>
          <a:xfrm>
            <a:off x="3657601" y="5257801"/>
            <a:ext cx="6119009" cy="3635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endParaRPr lang="en-GB" sz="1800">
              <a:solidFill>
                <a:srgbClr val="002060"/>
              </a:solidFill>
              <a:latin typeface="Helvetica" panose="020B0604020202020204" pitchFamily="34" charset="0"/>
              <a:cs typeface="Helvetica" panose="020B0604020202020204" pitchFamily="34" charset="0"/>
            </a:endParaRPr>
          </a:p>
        </p:txBody>
      </p:sp>
      <p:sp>
        <p:nvSpPr>
          <p:cNvPr id="20" name="Title 1">
            <a:extLst>
              <a:ext uri="{FF2B5EF4-FFF2-40B4-BE49-F238E27FC236}">
                <a16:creationId xmlns:a16="http://schemas.microsoft.com/office/drawing/2014/main" id="{DF3ECB01-5502-4658-857E-FAF401938DF6}"/>
              </a:ext>
            </a:extLst>
          </p:cNvPr>
          <p:cNvSpPr txBox="1">
            <a:spLocks/>
          </p:cNvSpPr>
          <p:nvPr/>
        </p:nvSpPr>
        <p:spPr>
          <a:xfrm>
            <a:off x="2768850" y="4838738"/>
            <a:ext cx="5377084" cy="419063"/>
          </a:xfrm>
          <a:prstGeom prst="rect">
            <a:avLst/>
          </a:prstGeom>
        </p:spPr>
        <p:txBody>
          <a:bodyPr vert="horz" lIns="41590" tIns="20795" rIns="41590" bIns="20795" rtlCol="0" anchor="ctr">
            <a:normAutofit fontScale="97500"/>
          </a:bodyPr>
          <a:lstStyle>
            <a:lvl1pPr algn="l" defTabSz="685783" rtl="0" eaLnBrk="1" latinLnBrk="0" hangingPunct="1">
              <a:lnSpc>
                <a:spcPct val="90000"/>
              </a:lnSpc>
              <a:spcBef>
                <a:spcPct val="0"/>
              </a:spcBef>
              <a:buNone/>
              <a:defRPr sz="3300" kern="1200">
                <a:solidFill>
                  <a:srgbClr val="0061AA"/>
                </a:solidFill>
                <a:latin typeface="Tw Cen MT" panose="020B0602020104020603" pitchFamily="34" charset="0"/>
                <a:ea typeface="+mj-ea"/>
                <a:cs typeface="+mj-cs"/>
              </a:defRPr>
            </a:lvl1pPr>
          </a:lstStyle>
          <a:p>
            <a:pPr defTabSz="415869">
              <a:buClr>
                <a:srgbClr val="C00000"/>
              </a:buClr>
              <a:defRPr/>
            </a:pPr>
            <a:r>
              <a:rPr lang="en-US" sz="2300" b="1" kern="0">
                <a:solidFill>
                  <a:srgbClr val="002060"/>
                </a:solidFill>
                <a:latin typeface="Helvetica" panose="020B0604020202020204" pitchFamily="34" charset="0"/>
                <a:ea typeface="Segoe UI" panose="020B0502040204020203" pitchFamily="34" charset="0"/>
                <a:cs typeface="Helvetica" panose="020B0604020202020204" pitchFamily="34" charset="0"/>
              </a:rPr>
              <a:t>Appendices</a:t>
            </a:r>
            <a:endParaRPr lang="hu-HU" sz="2300" b="1" kern="0">
              <a:solidFill>
                <a:srgbClr val="002060"/>
              </a:solidFill>
              <a:latin typeface="Helvetica" panose="020B0604020202020204" pitchFamily="34" charset="0"/>
              <a:ea typeface="Segoe UI" panose="020B0502040204020203" pitchFamily="34" charset="0"/>
              <a:cs typeface="Helvetica" panose="020B0604020202020204" pitchFamily="34" charset="0"/>
            </a:endParaRPr>
          </a:p>
        </p:txBody>
      </p:sp>
      <p:sp>
        <p:nvSpPr>
          <p:cNvPr id="24" name="Rectangle 23">
            <a:extLst>
              <a:ext uri="{FF2B5EF4-FFF2-40B4-BE49-F238E27FC236}">
                <a16:creationId xmlns:a16="http://schemas.microsoft.com/office/drawing/2014/main" id="{01F88C77-70AF-4C49-9C58-944EFA419282}"/>
              </a:ext>
            </a:extLst>
          </p:cNvPr>
          <p:cNvSpPr/>
          <p:nvPr/>
        </p:nvSpPr>
        <p:spPr>
          <a:xfrm>
            <a:off x="2984781" y="2180198"/>
            <a:ext cx="6809216" cy="379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endParaRPr lang="en-GB" sz="1800">
              <a:solidFill>
                <a:srgbClr val="002060"/>
              </a:solidFill>
              <a:latin typeface="Helvetica" panose="020B0604020202020204" pitchFamily="34" charset="0"/>
              <a:cs typeface="Helvetica" panose="020B0604020202020204" pitchFamily="34" charset="0"/>
            </a:endParaRPr>
          </a:p>
        </p:txBody>
      </p:sp>
      <p:sp>
        <p:nvSpPr>
          <p:cNvPr id="25" name="Rectangle 24">
            <a:extLst>
              <a:ext uri="{FF2B5EF4-FFF2-40B4-BE49-F238E27FC236}">
                <a16:creationId xmlns:a16="http://schemas.microsoft.com/office/drawing/2014/main" id="{E379C1F6-0554-4A35-BDFA-C1F3F6F392A2}"/>
              </a:ext>
            </a:extLst>
          </p:cNvPr>
          <p:cNvSpPr/>
          <p:nvPr/>
        </p:nvSpPr>
        <p:spPr>
          <a:xfrm>
            <a:off x="2984781" y="4359850"/>
            <a:ext cx="6809216" cy="379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endParaRPr lang="en-GB" sz="1800">
              <a:solidFill>
                <a:srgbClr val="002060"/>
              </a:solidFill>
              <a:latin typeface="Helvetica" panose="020B0604020202020204" pitchFamily="34" charset="0"/>
              <a:cs typeface="Helvetica" panose="020B0604020202020204" pitchFamily="34" charset="0"/>
            </a:endParaRPr>
          </a:p>
        </p:txBody>
      </p:sp>
      <p:sp>
        <p:nvSpPr>
          <p:cNvPr id="26" name="Rectangle 25">
            <a:extLst>
              <a:ext uri="{FF2B5EF4-FFF2-40B4-BE49-F238E27FC236}">
                <a16:creationId xmlns:a16="http://schemas.microsoft.com/office/drawing/2014/main" id="{4BE31378-7F05-4EE2-862E-566891B5A672}"/>
              </a:ext>
            </a:extLst>
          </p:cNvPr>
          <p:cNvSpPr/>
          <p:nvPr/>
        </p:nvSpPr>
        <p:spPr>
          <a:xfrm>
            <a:off x="2984781" y="2725111"/>
            <a:ext cx="6809216" cy="379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endParaRPr lang="en-GB" sz="1800">
              <a:solidFill>
                <a:srgbClr val="002060"/>
              </a:solidFill>
              <a:latin typeface="Helvetica" panose="020B0604020202020204" pitchFamily="34" charset="0"/>
              <a:cs typeface="Helvetica" panose="020B0604020202020204" pitchFamily="34" charset="0"/>
            </a:endParaRPr>
          </a:p>
        </p:txBody>
      </p:sp>
      <p:sp>
        <p:nvSpPr>
          <p:cNvPr id="27" name="Rectangle 26">
            <a:extLst>
              <a:ext uri="{FF2B5EF4-FFF2-40B4-BE49-F238E27FC236}">
                <a16:creationId xmlns:a16="http://schemas.microsoft.com/office/drawing/2014/main" id="{D775148B-6039-4D70-B42A-48BF540FDE2B}"/>
              </a:ext>
            </a:extLst>
          </p:cNvPr>
          <p:cNvSpPr/>
          <p:nvPr/>
        </p:nvSpPr>
        <p:spPr>
          <a:xfrm>
            <a:off x="2984781" y="3270024"/>
            <a:ext cx="6809216" cy="379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endParaRPr lang="en-GB" sz="1800">
              <a:solidFill>
                <a:srgbClr val="002060"/>
              </a:solidFill>
              <a:latin typeface="Helvetica" panose="020B0604020202020204" pitchFamily="34" charset="0"/>
              <a:cs typeface="Helvetica" panose="020B0604020202020204" pitchFamily="34" charset="0"/>
            </a:endParaRPr>
          </a:p>
        </p:txBody>
      </p:sp>
      <p:sp>
        <p:nvSpPr>
          <p:cNvPr id="28" name="Rectangle 27">
            <a:extLst>
              <a:ext uri="{FF2B5EF4-FFF2-40B4-BE49-F238E27FC236}">
                <a16:creationId xmlns:a16="http://schemas.microsoft.com/office/drawing/2014/main" id="{9429FE0D-1E65-4722-BEE4-61BE2FC40E11}"/>
              </a:ext>
            </a:extLst>
          </p:cNvPr>
          <p:cNvSpPr/>
          <p:nvPr/>
        </p:nvSpPr>
        <p:spPr>
          <a:xfrm>
            <a:off x="2984781" y="3814937"/>
            <a:ext cx="6809216" cy="3799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endParaRPr lang="en-GB" sz="1800">
              <a:solidFill>
                <a:srgbClr val="002060"/>
              </a:solidFill>
              <a:latin typeface="Helvetica" panose="020B0604020202020204" pitchFamily="34" charset="0"/>
              <a:cs typeface="Helvetica" panose="020B0604020202020204" pitchFamily="34" charset="0"/>
            </a:endParaRPr>
          </a:p>
        </p:txBody>
      </p:sp>
      <p:sp>
        <p:nvSpPr>
          <p:cNvPr id="23" name="Rectangle 22">
            <a:extLst>
              <a:ext uri="{FF2B5EF4-FFF2-40B4-BE49-F238E27FC236}">
                <a16:creationId xmlns:a16="http://schemas.microsoft.com/office/drawing/2014/main" id="{4D89E92B-FA92-4868-A0F1-06B31D7B1F5E}"/>
              </a:ext>
            </a:extLst>
          </p:cNvPr>
          <p:cNvSpPr/>
          <p:nvPr/>
        </p:nvSpPr>
        <p:spPr>
          <a:xfrm>
            <a:off x="2984781" y="1635287"/>
            <a:ext cx="6809216" cy="3799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1902"/>
            <a:endParaRPr lang="en-GB" sz="1800">
              <a:solidFill>
                <a:srgbClr val="002060"/>
              </a:solidFill>
              <a:latin typeface="Helvetica" panose="020B0604020202020204" pitchFamily="34" charset="0"/>
              <a:cs typeface="Helvetica" panose="020B0604020202020204" pitchFamily="34" charset="0"/>
            </a:endParaRPr>
          </a:p>
        </p:txBody>
      </p:sp>
      <p:sp>
        <p:nvSpPr>
          <p:cNvPr id="29" name="Holder 3">
            <a:extLst>
              <a:ext uri="{FF2B5EF4-FFF2-40B4-BE49-F238E27FC236}">
                <a16:creationId xmlns:a16="http://schemas.microsoft.com/office/drawing/2014/main" id="{3A89DEA8-BFBE-4647-8032-8389BF47A7C7}"/>
              </a:ext>
            </a:extLst>
          </p:cNvPr>
          <p:cNvSpPr>
            <a:spLocks noGrp="1"/>
          </p:cNvSpPr>
          <p:nvPr>
            <p:ph type="body" idx="1"/>
          </p:nvPr>
        </p:nvSpPr>
        <p:spPr>
          <a:xfrm>
            <a:off x="3066760" y="1676401"/>
            <a:ext cx="6686841" cy="276999"/>
          </a:xfrm>
        </p:spPr>
        <p:txBody>
          <a:bodyPr lIns="0" tIns="0" rIns="0" bIns="0"/>
          <a:lstStyle>
            <a:lvl1pPr>
              <a:defRPr sz="18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30" name="Holder 3">
            <a:extLst>
              <a:ext uri="{FF2B5EF4-FFF2-40B4-BE49-F238E27FC236}">
                <a16:creationId xmlns:a16="http://schemas.microsoft.com/office/drawing/2014/main" id="{603EDF10-A5E9-437F-A2C5-33DF5FBC8952}"/>
              </a:ext>
            </a:extLst>
          </p:cNvPr>
          <p:cNvSpPr>
            <a:spLocks noGrp="1"/>
          </p:cNvSpPr>
          <p:nvPr>
            <p:ph type="body" idx="10"/>
          </p:nvPr>
        </p:nvSpPr>
        <p:spPr>
          <a:xfrm>
            <a:off x="3045969" y="3866394"/>
            <a:ext cx="6686841" cy="276999"/>
          </a:xfrm>
        </p:spPr>
        <p:txBody>
          <a:bodyPr lIns="0" tIns="0" rIns="0" bIns="0"/>
          <a:lstStyle>
            <a:lvl1pPr>
              <a:defRPr sz="18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32" name="Holder 3">
            <a:extLst>
              <a:ext uri="{FF2B5EF4-FFF2-40B4-BE49-F238E27FC236}">
                <a16:creationId xmlns:a16="http://schemas.microsoft.com/office/drawing/2014/main" id="{CF3E6D31-060D-44B2-B2B1-7D23688894ED}"/>
              </a:ext>
            </a:extLst>
          </p:cNvPr>
          <p:cNvSpPr>
            <a:spLocks noGrp="1"/>
          </p:cNvSpPr>
          <p:nvPr>
            <p:ph type="body" idx="11"/>
          </p:nvPr>
        </p:nvSpPr>
        <p:spPr>
          <a:xfrm>
            <a:off x="3045965" y="2789325"/>
            <a:ext cx="6686841" cy="276999"/>
          </a:xfrm>
        </p:spPr>
        <p:txBody>
          <a:bodyPr lIns="0" tIns="0" rIns="0" bIns="0"/>
          <a:lstStyle>
            <a:lvl1pPr>
              <a:defRPr sz="18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33" name="Holder 3">
            <a:extLst>
              <a:ext uri="{FF2B5EF4-FFF2-40B4-BE49-F238E27FC236}">
                <a16:creationId xmlns:a16="http://schemas.microsoft.com/office/drawing/2014/main" id="{324C4858-9569-41EC-83F5-E924A87B22B4}"/>
              </a:ext>
            </a:extLst>
          </p:cNvPr>
          <p:cNvSpPr>
            <a:spLocks noGrp="1"/>
          </p:cNvSpPr>
          <p:nvPr>
            <p:ph type="body" idx="12"/>
          </p:nvPr>
        </p:nvSpPr>
        <p:spPr>
          <a:xfrm>
            <a:off x="3045966" y="3321481"/>
            <a:ext cx="6686841" cy="276999"/>
          </a:xfrm>
        </p:spPr>
        <p:txBody>
          <a:bodyPr lIns="0" tIns="0" rIns="0" bIns="0"/>
          <a:lstStyle>
            <a:lvl1pPr>
              <a:defRPr sz="18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34" name="Holder 3">
            <a:extLst>
              <a:ext uri="{FF2B5EF4-FFF2-40B4-BE49-F238E27FC236}">
                <a16:creationId xmlns:a16="http://schemas.microsoft.com/office/drawing/2014/main" id="{23D14A07-62C7-487B-84DB-1D81F79A02E3}"/>
              </a:ext>
            </a:extLst>
          </p:cNvPr>
          <p:cNvSpPr>
            <a:spLocks noGrp="1"/>
          </p:cNvSpPr>
          <p:nvPr>
            <p:ph type="body" idx="13"/>
          </p:nvPr>
        </p:nvSpPr>
        <p:spPr>
          <a:xfrm>
            <a:off x="3045968" y="4405436"/>
            <a:ext cx="6686841" cy="276999"/>
          </a:xfrm>
        </p:spPr>
        <p:txBody>
          <a:bodyPr lIns="0" tIns="0" rIns="0" bIns="0"/>
          <a:lstStyle>
            <a:lvl1pPr>
              <a:defRPr sz="18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35" name="Holder 3">
            <a:extLst>
              <a:ext uri="{FF2B5EF4-FFF2-40B4-BE49-F238E27FC236}">
                <a16:creationId xmlns:a16="http://schemas.microsoft.com/office/drawing/2014/main" id="{83EA6CD8-0EDD-4D15-8363-CF6AB6421779}"/>
              </a:ext>
            </a:extLst>
          </p:cNvPr>
          <p:cNvSpPr>
            <a:spLocks noGrp="1"/>
          </p:cNvSpPr>
          <p:nvPr>
            <p:ph type="body" idx="14"/>
          </p:nvPr>
        </p:nvSpPr>
        <p:spPr>
          <a:xfrm>
            <a:off x="3734909" y="5858260"/>
            <a:ext cx="5917092" cy="276999"/>
          </a:xfrm>
        </p:spPr>
        <p:txBody>
          <a:bodyPr lIns="0" tIns="0" rIns="0" bIns="0"/>
          <a:lstStyle>
            <a:lvl1pPr>
              <a:defRPr sz="18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36" name="Holder 3">
            <a:extLst>
              <a:ext uri="{FF2B5EF4-FFF2-40B4-BE49-F238E27FC236}">
                <a16:creationId xmlns:a16="http://schemas.microsoft.com/office/drawing/2014/main" id="{19CB9F95-26B6-4D21-A086-798884347360}"/>
              </a:ext>
            </a:extLst>
          </p:cNvPr>
          <p:cNvSpPr>
            <a:spLocks noGrp="1"/>
          </p:cNvSpPr>
          <p:nvPr>
            <p:ph type="body" idx="15"/>
          </p:nvPr>
        </p:nvSpPr>
        <p:spPr>
          <a:xfrm>
            <a:off x="3734909" y="5308567"/>
            <a:ext cx="5917092" cy="276999"/>
          </a:xfrm>
        </p:spPr>
        <p:txBody>
          <a:bodyPr lIns="0" tIns="0" rIns="0" bIns="0"/>
          <a:lstStyle>
            <a:lvl1pPr>
              <a:defRPr sz="18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37" name="Holder 3">
            <a:extLst>
              <a:ext uri="{FF2B5EF4-FFF2-40B4-BE49-F238E27FC236}">
                <a16:creationId xmlns:a16="http://schemas.microsoft.com/office/drawing/2014/main" id="{D624C5CE-FEB9-4E2B-AEBF-E1F52461C407}"/>
              </a:ext>
            </a:extLst>
          </p:cNvPr>
          <p:cNvSpPr>
            <a:spLocks noGrp="1"/>
          </p:cNvSpPr>
          <p:nvPr>
            <p:ph type="body" idx="16"/>
          </p:nvPr>
        </p:nvSpPr>
        <p:spPr>
          <a:xfrm>
            <a:off x="3059872" y="2238581"/>
            <a:ext cx="6686841" cy="276999"/>
          </a:xfrm>
        </p:spPr>
        <p:txBody>
          <a:bodyPr lIns="0" tIns="0" rIns="0" bIns="0"/>
          <a:lstStyle>
            <a:lvl1pPr>
              <a:defRPr sz="1800" b="0"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pic>
        <p:nvPicPr>
          <p:cNvPr id="38" name="Picture 37" descr="A picture containing object, clock&#10;&#10;Description automatically generated">
            <a:extLst>
              <a:ext uri="{FF2B5EF4-FFF2-40B4-BE49-F238E27FC236}">
                <a16:creationId xmlns:a16="http://schemas.microsoft.com/office/drawing/2014/main" id="{A387F002-191C-4AF3-AAD7-5F4341217D21}"/>
              </a:ext>
            </a:extLst>
          </p:cNvPr>
          <p:cNvPicPr>
            <a:picLocks noChangeAspect="1"/>
          </p:cNvPicPr>
          <p:nvPr userDrawn="1"/>
        </p:nvPicPr>
        <p:blipFill>
          <a:blip r:embed="rId2"/>
          <a:stretch>
            <a:fillRect/>
          </a:stretch>
        </p:blipFill>
        <p:spPr>
          <a:xfrm>
            <a:off x="10098570" y="202625"/>
            <a:ext cx="1830969" cy="630942"/>
          </a:xfrm>
          <a:prstGeom prst="rect">
            <a:avLst/>
          </a:prstGeom>
        </p:spPr>
      </p:pic>
    </p:spTree>
    <p:extLst>
      <p:ext uri="{BB962C8B-B14F-4D97-AF65-F5344CB8AC3E}">
        <p14:creationId xmlns:p14="http://schemas.microsoft.com/office/powerpoint/2010/main" val="27440630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Front Slide">
    <p:spTree>
      <p:nvGrpSpPr>
        <p:cNvPr id="1" name=""/>
        <p:cNvGrpSpPr/>
        <p:nvPr/>
      </p:nvGrpSpPr>
      <p:grpSpPr>
        <a:xfrm>
          <a:off x="0" y="0"/>
          <a:ext cx="0" cy="0"/>
          <a:chOff x="0" y="0"/>
          <a:chExt cx="0" cy="0"/>
        </a:xfrm>
      </p:grpSpPr>
      <p:pic>
        <p:nvPicPr>
          <p:cNvPr id="9" name="Picture 8" descr="A picture containing water, boat, large, river&#10;&#10;Description generated with very high confidence">
            <a:extLst>
              <a:ext uri="{FF2B5EF4-FFF2-40B4-BE49-F238E27FC236}">
                <a16:creationId xmlns:a16="http://schemas.microsoft.com/office/drawing/2014/main" id="{BE82517A-A2FF-425D-8E13-669F36A52E8C}"/>
              </a:ext>
            </a:extLst>
          </p:cNvPr>
          <p:cNvPicPr>
            <a:picLocks noChangeAspect="1"/>
          </p:cNvPicPr>
          <p:nvPr/>
        </p:nvPicPr>
        <p:blipFill rotWithShape="1">
          <a:blip r:embed="rId2">
            <a:extLst>
              <a:ext uri="{28A0092B-C50C-407E-A947-70E740481C1C}">
                <a14:useLocalDpi xmlns:a14="http://schemas.microsoft.com/office/drawing/2010/main" val="0"/>
              </a:ext>
            </a:extLst>
          </a:blip>
          <a:srcRect l="28294" t="28294"/>
          <a:stretch/>
        </p:blipFill>
        <p:spPr>
          <a:xfrm>
            <a:off x="0" y="0"/>
            <a:ext cx="12192000" cy="6858000"/>
          </a:xfrm>
          <a:prstGeom prst="rect">
            <a:avLst/>
          </a:prstGeom>
        </p:spPr>
      </p:pic>
      <p:sp>
        <p:nvSpPr>
          <p:cNvPr id="10" name="object 6">
            <a:extLst>
              <a:ext uri="{FF2B5EF4-FFF2-40B4-BE49-F238E27FC236}">
                <a16:creationId xmlns:a16="http://schemas.microsoft.com/office/drawing/2014/main" id="{2810500A-AB3B-4F3A-B993-4F778F4ABEEB}"/>
              </a:ext>
            </a:extLst>
          </p:cNvPr>
          <p:cNvSpPr txBox="1">
            <a:spLocks noGrp="1"/>
          </p:cNvSpPr>
          <p:nvPr>
            <p:ph type="body" idx="1"/>
          </p:nvPr>
        </p:nvSpPr>
        <p:spPr>
          <a:xfrm>
            <a:off x="1219200" y="2411523"/>
            <a:ext cx="9753600" cy="396262"/>
          </a:xfrm>
          <a:prstGeom prst="rect">
            <a:avLst/>
          </a:prstGeom>
        </p:spPr>
        <p:txBody>
          <a:bodyPr vert="horz" wrap="square" lIns="0" tIns="11430" rIns="0" bIns="0" rtlCol="0">
            <a:spAutoFit/>
          </a:bodyPr>
          <a:lstStyle>
            <a:lvl1pPr algn="ctr">
              <a:lnSpc>
                <a:spcPct val="100000"/>
              </a:lnSpc>
              <a:spcBef>
                <a:spcPts val="90"/>
              </a:spcBef>
              <a:defRPr>
                <a:latin typeface="Helvetica" panose="020B0604020202020204" pitchFamily="34" charset="0"/>
                <a:cs typeface="Helvetica" panose="020B0604020202020204" pitchFamily="34" charset="0"/>
              </a:defRPr>
            </a:lvl1pPr>
          </a:lstStyle>
          <a:p>
            <a:pPr lvl="0" algn="ctr">
              <a:lnSpc>
                <a:spcPct val="100000"/>
              </a:lnSpc>
              <a:spcBef>
                <a:spcPts val="90"/>
              </a:spcBef>
            </a:pPr>
            <a:r>
              <a:rPr lang="en-US" spc="-10">
                <a:solidFill>
                  <a:schemeClr val="bg2">
                    <a:lumMod val="25000"/>
                  </a:schemeClr>
                </a:solidFill>
              </a:rPr>
              <a:t>Click to edit Master text styles</a:t>
            </a:r>
          </a:p>
        </p:txBody>
      </p:sp>
      <p:sp>
        <p:nvSpPr>
          <p:cNvPr id="13" name="Holder 3">
            <a:extLst>
              <a:ext uri="{FF2B5EF4-FFF2-40B4-BE49-F238E27FC236}">
                <a16:creationId xmlns:a16="http://schemas.microsoft.com/office/drawing/2014/main" id="{6B003DA2-3527-414B-99F8-07E9A2E24F6D}"/>
              </a:ext>
            </a:extLst>
          </p:cNvPr>
          <p:cNvSpPr>
            <a:spLocks noGrp="1"/>
          </p:cNvSpPr>
          <p:nvPr>
            <p:ph idx="10"/>
          </p:nvPr>
        </p:nvSpPr>
        <p:spPr>
          <a:xfrm>
            <a:off x="2474384" y="1828801"/>
            <a:ext cx="7243233" cy="492443"/>
          </a:xfrm>
          <a:prstGeom prst="rect">
            <a:avLst/>
          </a:prstGeom>
        </p:spPr>
        <p:txBody>
          <a:bodyPr wrap="square" lIns="0" tIns="0" rIns="0" bIns="0">
            <a:spAutoFit/>
          </a:bodyPr>
          <a:lstStyle>
            <a:lvl1pPr algn="ctr">
              <a:defRPr sz="3200" b="1" i="0">
                <a:solidFill>
                  <a:srgbClr val="002955"/>
                </a:solidFill>
                <a:latin typeface="Helvetica" panose="020B0604020202020204" pitchFamily="34" charset="0"/>
                <a:cs typeface="Helvetica" panose="020B0604020202020204" pitchFamily="34" charset="0"/>
              </a:defRPr>
            </a:lvl1pPr>
          </a:lstStyle>
          <a:p>
            <a:pPr lvl="0"/>
            <a:r>
              <a:rPr lang="en-US"/>
              <a:t>Click to edit Master text styles</a:t>
            </a:r>
          </a:p>
        </p:txBody>
      </p:sp>
      <p:sp>
        <p:nvSpPr>
          <p:cNvPr id="14" name="Holder 3">
            <a:extLst>
              <a:ext uri="{FF2B5EF4-FFF2-40B4-BE49-F238E27FC236}">
                <a16:creationId xmlns:a16="http://schemas.microsoft.com/office/drawing/2014/main" id="{9676EE77-1242-4BF7-9A6A-45D2640AED0F}"/>
              </a:ext>
            </a:extLst>
          </p:cNvPr>
          <p:cNvSpPr>
            <a:spLocks noGrp="1"/>
          </p:cNvSpPr>
          <p:nvPr>
            <p:ph idx="11"/>
          </p:nvPr>
        </p:nvSpPr>
        <p:spPr>
          <a:xfrm>
            <a:off x="2474382" y="3408666"/>
            <a:ext cx="7243233" cy="384721"/>
          </a:xfrm>
          <a:prstGeom prst="rect">
            <a:avLst/>
          </a:prstGeom>
        </p:spPr>
        <p:txBody>
          <a:bodyPr wrap="square" lIns="0" tIns="0" rIns="0" bIns="0">
            <a:spAutoFit/>
          </a:bodyPr>
          <a:lstStyle>
            <a:lvl1pPr algn="ctr">
              <a:defRPr sz="2500" b="0" i="0">
                <a:solidFill>
                  <a:srgbClr val="002955"/>
                </a:solidFill>
                <a:latin typeface="Segoe UI"/>
                <a:cs typeface="Segoe UI"/>
              </a:defRPr>
            </a:lvl1pPr>
          </a:lstStyle>
          <a:p>
            <a:pPr lvl="0"/>
            <a:r>
              <a:rPr lang="en-US"/>
              <a:t>Click to edit Master text styles</a:t>
            </a:r>
          </a:p>
        </p:txBody>
      </p:sp>
      <p:sp>
        <p:nvSpPr>
          <p:cNvPr id="11" name="Rectangle 10">
            <a:extLst>
              <a:ext uri="{FF2B5EF4-FFF2-40B4-BE49-F238E27FC236}">
                <a16:creationId xmlns:a16="http://schemas.microsoft.com/office/drawing/2014/main" id="{809130B5-799E-423B-9D1D-F0B1C56A1989}"/>
              </a:ext>
            </a:extLst>
          </p:cNvPr>
          <p:cNvSpPr/>
          <p:nvPr/>
        </p:nvSpPr>
        <p:spPr>
          <a:xfrm>
            <a:off x="0" y="6302404"/>
            <a:ext cx="12192000" cy="555596"/>
          </a:xfrm>
          <a:prstGeom prst="rect">
            <a:avLst/>
          </a:prstGeom>
          <a:solidFill>
            <a:srgbClr val="00206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2" name="Picture 11" descr="A picture containing object, clock&#10;&#10;Description automatically generated">
            <a:extLst>
              <a:ext uri="{FF2B5EF4-FFF2-40B4-BE49-F238E27FC236}">
                <a16:creationId xmlns:a16="http://schemas.microsoft.com/office/drawing/2014/main" id="{6F8BA5D5-60CC-4E75-80D1-A9F89DAF6294}"/>
              </a:ext>
            </a:extLst>
          </p:cNvPr>
          <p:cNvPicPr>
            <a:picLocks noChangeAspect="1"/>
          </p:cNvPicPr>
          <p:nvPr userDrawn="1"/>
        </p:nvPicPr>
        <p:blipFill>
          <a:blip r:embed="rId3"/>
          <a:stretch>
            <a:fillRect/>
          </a:stretch>
        </p:blipFill>
        <p:spPr>
          <a:xfrm>
            <a:off x="10098570" y="202625"/>
            <a:ext cx="1830969" cy="630942"/>
          </a:xfrm>
          <a:prstGeom prst="rect">
            <a:avLst/>
          </a:prstGeom>
        </p:spPr>
      </p:pic>
    </p:spTree>
    <p:extLst>
      <p:ext uri="{BB962C8B-B14F-4D97-AF65-F5344CB8AC3E}">
        <p14:creationId xmlns:p14="http://schemas.microsoft.com/office/powerpoint/2010/main" val="40679065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 Logo">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85A8233E-7CAE-B644-8B40-CE8C9332F816}"/>
              </a:ext>
            </a:extLst>
          </p:cNvPr>
          <p:cNvSpPr/>
          <p:nvPr userDrawn="1"/>
        </p:nvSpPr>
        <p:spPr>
          <a:xfrm>
            <a:off x="6337232" y="0"/>
            <a:ext cx="5854768" cy="5406144"/>
          </a:xfrm>
          <a:custGeom>
            <a:avLst/>
            <a:gdLst>
              <a:gd name="connsiteX0" fmla="*/ 4830169 w 5854768"/>
              <a:gd name="connsiteY0" fmla="*/ 0 h 5406144"/>
              <a:gd name="connsiteX1" fmla="*/ 5854768 w 5854768"/>
              <a:gd name="connsiteY1" fmla="*/ 0 h 5406144"/>
              <a:gd name="connsiteX2" fmla="*/ 5854768 w 5854768"/>
              <a:gd name="connsiteY2" fmla="*/ 5253263 h 5406144"/>
              <a:gd name="connsiteX3" fmla="*/ 5847963 w 5854768"/>
              <a:gd name="connsiteY3" fmla="*/ 5256713 h 5406144"/>
              <a:gd name="connsiteX4" fmla="*/ 5614011 w 5854768"/>
              <a:gd name="connsiteY4" fmla="*/ 5375323 h 5406144"/>
              <a:gd name="connsiteX5" fmla="*/ 5367450 w 5854768"/>
              <a:gd name="connsiteY5" fmla="*/ 5375323 h 5406144"/>
              <a:gd name="connsiteX6" fmla="*/ 3970276 w 5854768"/>
              <a:gd name="connsiteY6" fmla="*/ 4666506 h 5406144"/>
              <a:gd name="connsiteX7" fmla="*/ 765322 w 5854768"/>
              <a:gd name="connsiteY7" fmla="*/ 3032872 h 5406144"/>
              <a:gd name="connsiteX8" fmla="*/ 76926 w 5854768"/>
              <a:gd name="connsiteY8" fmla="*/ 2683724 h 5406144"/>
              <a:gd name="connsiteX9" fmla="*/ 76926 w 5854768"/>
              <a:gd name="connsiteY9" fmla="*/ 2437479 h 5406144"/>
              <a:gd name="connsiteX10" fmla="*/ 4402325 w 5854768"/>
              <a:gd name="connsiteY10" fmla="*/ 219400 h 5406144"/>
              <a:gd name="connsiteX11" fmla="*/ 4830169 w 5854768"/>
              <a:gd name="connsiteY11" fmla="*/ 0 h 540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54768" h="5406144">
                <a:moveTo>
                  <a:pt x="4830169" y="0"/>
                </a:moveTo>
                <a:lnTo>
                  <a:pt x="5854768" y="0"/>
                </a:lnTo>
                <a:lnTo>
                  <a:pt x="5854768" y="5253263"/>
                </a:lnTo>
                <a:lnTo>
                  <a:pt x="5847963" y="5256713"/>
                </a:lnTo>
                <a:cubicBezTo>
                  <a:pt x="5780131" y="5291103"/>
                  <a:pt x="5702608" y="5330406"/>
                  <a:pt x="5614011" y="5375323"/>
                </a:cubicBezTo>
                <a:cubicBezTo>
                  <a:pt x="5531824" y="5416418"/>
                  <a:pt x="5439446" y="5416418"/>
                  <a:pt x="5367450" y="5375323"/>
                </a:cubicBezTo>
                <a:cubicBezTo>
                  <a:pt x="5367450" y="5375323"/>
                  <a:pt x="5367450" y="5375323"/>
                  <a:pt x="3970276" y="4666506"/>
                </a:cubicBezTo>
                <a:lnTo>
                  <a:pt x="765322" y="3032872"/>
                </a:lnTo>
                <a:cubicBezTo>
                  <a:pt x="765322" y="3032872"/>
                  <a:pt x="765322" y="3032872"/>
                  <a:pt x="76926" y="2683724"/>
                </a:cubicBezTo>
                <a:cubicBezTo>
                  <a:pt x="-25643" y="2632437"/>
                  <a:pt x="-25643" y="2488766"/>
                  <a:pt x="76926" y="2437479"/>
                </a:cubicBezTo>
                <a:cubicBezTo>
                  <a:pt x="76926" y="2437479"/>
                  <a:pt x="76926" y="2437479"/>
                  <a:pt x="4402325" y="219400"/>
                </a:cubicBezTo>
                <a:lnTo>
                  <a:pt x="483016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C47CCFBC-DE35-174F-84EF-2DA10470034B}"/>
              </a:ext>
            </a:extLst>
          </p:cNvPr>
          <p:cNvSpPr>
            <a:spLocks noGrp="1"/>
          </p:cNvSpPr>
          <p:nvPr>
            <p:ph type="pic" sz="quarter" idx="10" hasCustomPrompt="1"/>
          </p:nvPr>
        </p:nvSpPr>
        <p:spPr>
          <a:xfrm>
            <a:off x="5182970" y="2609966"/>
            <a:ext cx="5882103" cy="3033455"/>
          </a:xfrm>
          <a:custGeom>
            <a:avLst/>
            <a:gdLst>
              <a:gd name="connsiteX0" fmla="*/ 2901910 w 5882102"/>
              <a:gd name="connsiteY0" fmla="*/ 0 h 3033455"/>
              <a:gd name="connsiteX1" fmla="*/ 2969025 w 5882102"/>
              <a:gd name="connsiteY1" fmla="*/ 13581 h 3033455"/>
              <a:gd name="connsiteX2" fmla="*/ 5841811 w 5882102"/>
              <a:gd name="connsiteY2" fmla="*/ 1450692 h 3033455"/>
              <a:gd name="connsiteX3" fmla="*/ 5841811 w 5882102"/>
              <a:gd name="connsiteY3" fmla="*/ 1576296 h 3033455"/>
              <a:gd name="connsiteX4" fmla="*/ 4773422 w 5882102"/>
              <a:gd name="connsiteY4" fmla="*/ 2115213 h 3033455"/>
              <a:gd name="connsiteX5" fmla="*/ 2986836 w 5882102"/>
              <a:gd name="connsiteY5" fmla="*/ 3013407 h 3033455"/>
              <a:gd name="connsiteX6" fmla="*/ 2852677 w 5882102"/>
              <a:gd name="connsiteY6" fmla="*/ 3013407 h 3033455"/>
              <a:gd name="connsiteX7" fmla="*/ 1865013 w 5882102"/>
              <a:gd name="connsiteY7" fmla="*/ 2510418 h 3033455"/>
              <a:gd name="connsiteX8" fmla="*/ 33612 w 5882102"/>
              <a:gd name="connsiteY8" fmla="*/ 1576296 h 3033455"/>
              <a:gd name="connsiteX9" fmla="*/ 33612 w 5882102"/>
              <a:gd name="connsiteY9" fmla="*/ 1450692 h 3033455"/>
              <a:gd name="connsiteX10" fmla="*/ 527444 w 5882102"/>
              <a:gd name="connsiteY10" fmla="*/ 1199198 h 3033455"/>
              <a:gd name="connsiteX11" fmla="*/ 1748378 w 5882102"/>
              <a:gd name="connsiteY11" fmla="*/ 570605 h 3033455"/>
              <a:gd name="connsiteX12" fmla="*/ 2834579 w 5882102"/>
              <a:gd name="connsiteY12" fmla="*/ 13581 h 3033455"/>
              <a:gd name="connsiteX13" fmla="*/ 2901910 w 5882102"/>
              <a:gd name="connsiteY13" fmla="*/ 0 h 303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2102" h="3033455">
                <a:moveTo>
                  <a:pt x="2901910" y="0"/>
                </a:moveTo>
                <a:cubicBezTo>
                  <a:pt x="2924354" y="0"/>
                  <a:pt x="2946761" y="4527"/>
                  <a:pt x="2969025" y="13581"/>
                </a:cubicBezTo>
                <a:cubicBezTo>
                  <a:pt x="2969025" y="13581"/>
                  <a:pt x="2969025" y="13581"/>
                  <a:pt x="5841811" y="1450692"/>
                </a:cubicBezTo>
                <a:cubicBezTo>
                  <a:pt x="5895533" y="1477710"/>
                  <a:pt x="5895533" y="1549278"/>
                  <a:pt x="5841811" y="1576296"/>
                </a:cubicBezTo>
                <a:cubicBezTo>
                  <a:pt x="5841811" y="1576296"/>
                  <a:pt x="5841811" y="1576296"/>
                  <a:pt x="4773422" y="2115213"/>
                </a:cubicBezTo>
                <a:cubicBezTo>
                  <a:pt x="4773422" y="2115213"/>
                  <a:pt x="4773422" y="2115213"/>
                  <a:pt x="2986836" y="3013407"/>
                </a:cubicBezTo>
                <a:cubicBezTo>
                  <a:pt x="2950926" y="3040138"/>
                  <a:pt x="2897493" y="3040138"/>
                  <a:pt x="2852677" y="3013407"/>
                </a:cubicBezTo>
                <a:cubicBezTo>
                  <a:pt x="2852677" y="3013407"/>
                  <a:pt x="2852677" y="3013407"/>
                  <a:pt x="1865013" y="2510418"/>
                </a:cubicBezTo>
                <a:cubicBezTo>
                  <a:pt x="1865013" y="2510418"/>
                  <a:pt x="1865013" y="2510418"/>
                  <a:pt x="33612" y="1576296"/>
                </a:cubicBezTo>
                <a:cubicBezTo>
                  <a:pt x="-11204" y="1549278"/>
                  <a:pt x="-11204" y="1477710"/>
                  <a:pt x="33612" y="1450692"/>
                </a:cubicBezTo>
                <a:cubicBezTo>
                  <a:pt x="33612" y="1450692"/>
                  <a:pt x="33612" y="1450692"/>
                  <a:pt x="527444" y="1199198"/>
                </a:cubicBezTo>
                <a:cubicBezTo>
                  <a:pt x="527444" y="1199198"/>
                  <a:pt x="527444" y="1199198"/>
                  <a:pt x="1748378" y="570605"/>
                </a:cubicBezTo>
                <a:cubicBezTo>
                  <a:pt x="1748378" y="570605"/>
                  <a:pt x="1748378" y="570605"/>
                  <a:pt x="2834579" y="13581"/>
                </a:cubicBezTo>
                <a:cubicBezTo>
                  <a:pt x="2856987" y="4527"/>
                  <a:pt x="2879466" y="0"/>
                  <a:pt x="2901910" y="0"/>
                </a:cubicBezTo>
                <a:close/>
              </a:path>
            </a:pathLst>
          </a:custGeom>
          <a:gradFill>
            <a:gsLst>
              <a:gs pos="0">
                <a:schemeClr val="accent1"/>
              </a:gs>
              <a:gs pos="100000">
                <a:schemeClr val="accent3"/>
              </a:gs>
            </a:gsLst>
            <a:lin ang="1800000" scaled="0"/>
          </a:gradFill>
        </p:spPr>
        <p:txBody>
          <a:bodyPr wrap="square" anchor="ctr">
            <a:noAutofit/>
          </a:bodyPr>
          <a:lstStyle>
            <a:lvl1pPr marL="0" indent="0" algn="ctr">
              <a:buNone/>
              <a:defRPr sz="1000">
                <a:solidFill>
                  <a:schemeClr val="bg1"/>
                </a:solidFill>
              </a:defRPr>
            </a:lvl1pPr>
          </a:lstStyle>
          <a:p>
            <a:r>
              <a:rPr lang="en-US"/>
              <a:t>OPTIONAL: click icon to Insert Image</a:t>
            </a:r>
          </a:p>
        </p:txBody>
      </p:sp>
      <p:pic>
        <p:nvPicPr>
          <p:cNvPr id="9" name="Picture 8">
            <a:extLst>
              <a:ext uri="{FF2B5EF4-FFF2-40B4-BE49-F238E27FC236}">
                <a16:creationId xmlns:a16="http://schemas.microsoft.com/office/drawing/2014/main" id="{8BE1FAE9-1743-9A4C-B3A0-ED8D03B215AE}"/>
              </a:ext>
            </a:extLst>
          </p:cNvPr>
          <p:cNvPicPr>
            <a:picLocks noChangeAspect="1"/>
          </p:cNvPicPr>
          <p:nvPr userDrawn="1"/>
        </p:nvPicPr>
        <p:blipFill>
          <a:blip r:embed="rId2"/>
          <a:stretch>
            <a:fillRect/>
          </a:stretch>
        </p:blipFill>
        <p:spPr>
          <a:xfrm>
            <a:off x="9460570" y="5295169"/>
            <a:ext cx="1384300" cy="889000"/>
          </a:xfrm>
          <a:prstGeom prst="rect">
            <a:avLst/>
          </a:prstGeom>
        </p:spPr>
      </p:pic>
      <p:sp>
        <p:nvSpPr>
          <p:cNvPr id="19" name="Title 1">
            <a:extLst>
              <a:ext uri="{FF2B5EF4-FFF2-40B4-BE49-F238E27FC236}">
                <a16:creationId xmlns:a16="http://schemas.microsoft.com/office/drawing/2014/main" id="{5DC64E1E-D04F-0E44-9DE5-ED5140E964E5}"/>
              </a:ext>
            </a:extLst>
          </p:cNvPr>
          <p:cNvSpPr>
            <a:spLocks noGrp="1"/>
          </p:cNvSpPr>
          <p:nvPr>
            <p:ph type="ctrTitle" hasCustomPrompt="1"/>
          </p:nvPr>
        </p:nvSpPr>
        <p:spPr>
          <a:xfrm>
            <a:off x="609603" y="2261859"/>
            <a:ext cx="4573367" cy="1500221"/>
          </a:xfrm>
        </p:spPr>
        <p:txBody>
          <a:bodyPr anchor="b">
            <a:normAutofit/>
          </a:bodyPr>
          <a:lstStyle>
            <a:lvl1pPr algn="l">
              <a:defRPr sz="5400">
                <a:solidFill>
                  <a:schemeClr val="accent1"/>
                </a:solidFill>
              </a:defRPr>
            </a:lvl1pPr>
          </a:lstStyle>
          <a:p>
            <a:r>
              <a:rPr lang="en-US"/>
              <a:t>Master title style</a:t>
            </a:r>
          </a:p>
        </p:txBody>
      </p:sp>
      <p:sp>
        <p:nvSpPr>
          <p:cNvPr id="20" name="Subtitle 2">
            <a:extLst>
              <a:ext uri="{FF2B5EF4-FFF2-40B4-BE49-F238E27FC236}">
                <a16:creationId xmlns:a16="http://schemas.microsoft.com/office/drawing/2014/main" id="{427DCEB7-E8C2-9943-A3EE-049ED9290867}"/>
              </a:ext>
            </a:extLst>
          </p:cNvPr>
          <p:cNvSpPr>
            <a:spLocks noGrp="1"/>
          </p:cNvSpPr>
          <p:nvPr>
            <p:ph type="subTitle" idx="1" hasCustomPrompt="1"/>
          </p:nvPr>
        </p:nvSpPr>
        <p:spPr>
          <a:xfrm>
            <a:off x="609603" y="4261711"/>
            <a:ext cx="4100423" cy="335693"/>
          </a:xfrm>
        </p:spPr>
        <p:txBody>
          <a:bodyPr>
            <a:normAutofit/>
          </a:bodyPr>
          <a:lstStyle>
            <a:lvl1pPr marL="0" indent="0" algn="l">
              <a:buNone/>
              <a:defRPr sz="1600" b="0" spc="300">
                <a:solidFill>
                  <a:schemeClr val="accent5"/>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 STYLE</a:t>
            </a:r>
          </a:p>
        </p:txBody>
      </p:sp>
    </p:spTree>
    <p:extLst>
      <p:ext uri="{BB962C8B-B14F-4D97-AF65-F5344CB8AC3E}">
        <p14:creationId xmlns:p14="http://schemas.microsoft.com/office/powerpoint/2010/main" val="194655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AC6529F-9F45-184C-AB16-AA5621435C46}"/>
              </a:ext>
            </a:extLst>
          </p:cNvPr>
          <p:cNvSpPr>
            <a:spLocks noGrp="1"/>
          </p:cNvSpPr>
          <p:nvPr>
            <p:ph type="pic" sz="quarter" idx="10"/>
          </p:nvPr>
        </p:nvSpPr>
        <p:spPr>
          <a:xfrm>
            <a:off x="0" y="0"/>
            <a:ext cx="12191999" cy="6858000"/>
          </a:xfrm>
          <a:solidFill>
            <a:schemeClr val="tx2"/>
          </a:solidFill>
        </p:spPr>
        <p:txBody>
          <a:bodyPr/>
          <a:lstStyle>
            <a:lvl1pPr marL="0" indent="0">
              <a:buNone/>
              <a:defRPr>
                <a:solidFill>
                  <a:schemeClr val="bg1"/>
                </a:solidFill>
              </a:defRPr>
            </a:lvl1pPr>
          </a:lstStyle>
          <a:p>
            <a:endParaRPr lang="en-US"/>
          </a:p>
        </p:txBody>
      </p:sp>
      <p:sp>
        <p:nvSpPr>
          <p:cNvPr id="2" name="Title 1">
            <a:extLst>
              <a:ext uri="{FF2B5EF4-FFF2-40B4-BE49-F238E27FC236}">
                <a16:creationId xmlns:a16="http://schemas.microsoft.com/office/drawing/2014/main" id="{41E5B7EE-0215-6C4A-BDB1-E95EB945E597}"/>
              </a:ext>
            </a:extLst>
          </p:cNvPr>
          <p:cNvSpPr>
            <a:spLocks noGrp="1"/>
          </p:cNvSpPr>
          <p:nvPr>
            <p:ph type="title"/>
          </p:nvPr>
        </p:nvSpPr>
        <p:spPr>
          <a:xfrm>
            <a:off x="914399" y="2596896"/>
            <a:ext cx="9087729" cy="1668804"/>
          </a:xfrm>
        </p:spPr>
        <p:txBody>
          <a:bodyPr anchor="ctr">
            <a:normAutofit/>
          </a:bodyPr>
          <a:lstStyle>
            <a:lvl1pPr>
              <a:defRPr sz="48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A9550FB-FBB7-EC43-BF64-71048131F916}"/>
              </a:ext>
            </a:extLst>
          </p:cNvPr>
          <p:cNvSpPr>
            <a:spLocks noGrp="1"/>
          </p:cNvSpPr>
          <p:nvPr>
            <p:ph type="body" idx="1"/>
          </p:nvPr>
        </p:nvSpPr>
        <p:spPr>
          <a:xfrm>
            <a:off x="914400" y="4617720"/>
            <a:ext cx="6552798" cy="896815"/>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3">
            <a:extLst>
              <a:ext uri="{FF2B5EF4-FFF2-40B4-BE49-F238E27FC236}">
                <a16:creationId xmlns:a16="http://schemas.microsoft.com/office/drawing/2014/main" id="{2EC3BF32-9A33-3043-97E0-9651EDA0E3C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F9546B38-8332-1242-B979-3747C9195760}"/>
              </a:ext>
            </a:extLst>
          </p:cNvPr>
          <p:cNvSpPr>
            <a:spLocks noGrp="1"/>
          </p:cNvSpPr>
          <p:nvPr>
            <p:ph type="sldNum" sz="quarter" idx="12"/>
          </p:nvPr>
        </p:nvSpPr>
        <p:spPr/>
        <p:txBody>
          <a:bodyPr/>
          <a:lstStyle/>
          <a:p>
            <a:fld id="{4C1FF70C-9AD4-6E42-A0F3-C607B6E80752}" type="slidenum">
              <a:rPr lang="en-US" smtClean="0"/>
              <a:pPr/>
              <a:t>‹#›</a:t>
            </a:fld>
            <a:endParaRPr lang="en-US"/>
          </a:p>
        </p:txBody>
      </p:sp>
    </p:spTree>
    <p:extLst>
      <p:ext uri="{BB962C8B-B14F-4D97-AF65-F5344CB8AC3E}">
        <p14:creationId xmlns:p14="http://schemas.microsoft.com/office/powerpoint/2010/main" val="13346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lide Main -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3C60-7AC9-4F5F-6628-6353408F3EFE}"/>
              </a:ext>
            </a:extLst>
          </p:cNvPr>
          <p:cNvSpPr>
            <a:spLocks noGrp="1"/>
          </p:cNvSpPr>
          <p:nvPr>
            <p:ph type="title"/>
          </p:nvPr>
        </p:nvSpPr>
        <p:spPr>
          <a:xfrm>
            <a:off x="839788" y="987424"/>
            <a:ext cx="3932237" cy="821151"/>
          </a:xfrm>
          <a:prstGeom prst="rect">
            <a:avLst/>
          </a:prstGeom>
        </p:spPr>
        <p:txBody>
          <a:bodyPr anchor="b">
            <a:normAutofit/>
          </a:bodyPr>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7BF24AD-89DC-C50F-FACC-3B927A598A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4C64EB-5DFB-D128-C5EF-C4C70BF513C0}"/>
              </a:ext>
            </a:extLst>
          </p:cNvPr>
          <p:cNvSpPr>
            <a:spLocks noGrp="1"/>
          </p:cNvSpPr>
          <p:nvPr>
            <p:ph type="body" sz="half" idx="2"/>
          </p:nvPr>
        </p:nvSpPr>
        <p:spPr>
          <a:xfrm>
            <a:off x="839788" y="1967949"/>
            <a:ext cx="3932237" cy="3264452"/>
          </a:xfrm>
        </p:spPr>
        <p:txBody>
          <a:bodyPr/>
          <a:lstStyle>
            <a:lvl1pPr marL="285750" indent="-285750">
              <a:lnSpc>
                <a:spcPct val="110000"/>
              </a:lnSpc>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23190D08-E658-79F6-4974-8C2B0F090677}"/>
              </a:ext>
            </a:extLst>
          </p:cNvPr>
          <p:cNvPicPr>
            <a:picLocks noChangeAspect="1"/>
          </p:cNvPicPr>
          <p:nvPr/>
        </p:nvPicPr>
        <p:blipFill>
          <a:blip r:embed="rId2"/>
          <a:stretch>
            <a:fillRect/>
          </a:stretch>
        </p:blipFill>
        <p:spPr>
          <a:xfrm flipH="1" flipV="1">
            <a:off x="0" y="5479770"/>
            <a:ext cx="3657600" cy="1378230"/>
          </a:xfrm>
          <a:prstGeom prst="rect">
            <a:avLst/>
          </a:prstGeom>
        </p:spPr>
      </p:pic>
      <p:pic>
        <p:nvPicPr>
          <p:cNvPr id="5" name="Picture 4">
            <a:extLst>
              <a:ext uri="{FF2B5EF4-FFF2-40B4-BE49-F238E27FC236}">
                <a16:creationId xmlns:a16="http://schemas.microsoft.com/office/drawing/2014/main" id="{0EDE537C-45A6-7A0B-2FA1-3F2E22B5A2FA}"/>
              </a:ext>
            </a:extLst>
          </p:cNvPr>
          <p:cNvPicPr>
            <a:picLocks noChangeAspect="1"/>
          </p:cNvPicPr>
          <p:nvPr/>
        </p:nvPicPr>
        <p:blipFill rotWithShape="1">
          <a:blip r:embed="rId3"/>
          <a:srcRect r="85986" b="-7004"/>
          <a:stretch/>
        </p:blipFill>
        <p:spPr>
          <a:xfrm>
            <a:off x="179942" y="181957"/>
            <a:ext cx="400332" cy="548640"/>
          </a:xfrm>
          <a:prstGeom prst="rect">
            <a:avLst/>
          </a:prstGeom>
        </p:spPr>
      </p:pic>
      <p:sp>
        <p:nvSpPr>
          <p:cNvPr id="13" name="TextBox 12">
            <a:extLst>
              <a:ext uri="{FF2B5EF4-FFF2-40B4-BE49-F238E27FC236}">
                <a16:creationId xmlns:a16="http://schemas.microsoft.com/office/drawing/2014/main" id="{43AFAE6D-D845-8938-1D26-2BCFBC5826DE}"/>
              </a:ext>
            </a:extLst>
          </p:cNvPr>
          <p:cNvSpPr txBox="1"/>
          <p:nvPr/>
        </p:nvSpPr>
        <p:spPr>
          <a:xfrm>
            <a:off x="3657600" y="6415518"/>
            <a:ext cx="3483832" cy="276999"/>
          </a:xfrm>
          <a:prstGeom prst="rect">
            <a:avLst/>
          </a:prstGeom>
          <a:noFill/>
        </p:spPr>
        <p:txBody>
          <a:bodyPr wrap="square" rtlCol="0">
            <a:spAutoFit/>
          </a:bodyPr>
          <a:lstStyle/>
          <a:p>
            <a:r>
              <a:rPr lang="en-US" sz="1200" dirty="0" err="1">
                <a:solidFill>
                  <a:schemeClr val="accent2"/>
                </a:solidFill>
              </a:rPr>
              <a:t>Euronet</a:t>
            </a:r>
            <a:r>
              <a:rPr lang="en-US" sz="1200" dirty="0">
                <a:solidFill>
                  <a:schemeClr val="accent2"/>
                </a:solidFill>
              </a:rPr>
              <a:t> </a:t>
            </a:r>
            <a:r>
              <a:rPr lang="en-US" sz="1200" dirty="0">
                <a:solidFill>
                  <a:schemeClr val="accent4"/>
                </a:solidFill>
              </a:rPr>
              <a:t>|</a:t>
            </a:r>
            <a:r>
              <a:rPr lang="en-US" sz="1200" dirty="0">
                <a:solidFill>
                  <a:schemeClr val="accent2"/>
                </a:solidFill>
              </a:rPr>
              <a:t> </a:t>
            </a:r>
            <a:r>
              <a:rPr lang="en-US" sz="1200" dirty="0" err="1">
                <a:solidFill>
                  <a:schemeClr val="accent2"/>
                </a:solidFill>
              </a:rPr>
              <a:t>www.euronetworldwide.com</a:t>
            </a:r>
            <a:endParaRPr lang="en-US" sz="1200" dirty="0">
              <a:solidFill>
                <a:schemeClr val="accent2"/>
              </a:solidFill>
            </a:endParaRPr>
          </a:p>
        </p:txBody>
      </p:sp>
      <p:sp>
        <p:nvSpPr>
          <p:cNvPr id="14" name="TextBox 13">
            <a:extLst>
              <a:ext uri="{FF2B5EF4-FFF2-40B4-BE49-F238E27FC236}">
                <a16:creationId xmlns:a16="http://schemas.microsoft.com/office/drawing/2014/main" id="{DB3344DB-6DC8-7BAC-2457-47F0B8A01114}"/>
              </a:ext>
            </a:extLst>
          </p:cNvPr>
          <p:cNvSpPr txBox="1"/>
          <p:nvPr/>
        </p:nvSpPr>
        <p:spPr>
          <a:xfrm>
            <a:off x="10605940" y="6435239"/>
            <a:ext cx="1485350" cy="276999"/>
          </a:xfrm>
          <a:prstGeom prst="rect">
            <a:avLst/>
          </a:prstGeom>
          <a:noFill/>
        </p:spPr>
        <p:txBody>
          <a:bodyPr wrap="square" rtlCol="0">
            <a:spAutoFit/>
          </a:bodyPr>
          <a:lstStyle/>
          <a:p>
            <a:pPr algn="r"/>
            <a:fld id="{9FA516CC-A7B3-9D49-B4B5-11721C2E6493}" type="slidenum">
              <a:rPr lang="en-US" sz="1200" smtClean="0">
                <a:solidFill>
                  <a:schemeClr val="accent2"/>
                </a:solidFill>
              </a:rPr>
              <a:pPr algn="r"/>
              <a:t>‹#›</a:t>
            </a:fld>
            <a:endParaRPr lang="en-US" sz="1200" dirty="0">
              <a:solidFill>
                <a:schemeClr val="accent2"/>
              </a:solidFill>
            </a:endParaRPr>
          </a:p>
        </p:txBody>
      </p:sp>
    </p:spTree>
    <p:extLst>
      <p:ext uri="{BB962C8B-B14F-4D97-AF65-F5344CB8AC3E}">
        <p14:creationId xmlns:p14="http://schemas.microsoft.com/office/powerpoint/2010/main" val="202224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s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46"/>
            <a:ext cx="10972800" cy="685474"/>
          </a:xfrm>
          <a:prstGeom prst="rect">
            <a:avLst/>
          </a:prstGeom>
        </p:spPr>
        <p:txBody>
          <a:bodyPr/>
          <a:lstStyle>
            <a:lvl1pPr>
              <a:defRPr sz="4000">
                <a:effectLst/>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6871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3749" y="0"/>
            <a:ext cx="10764503" cy="685474"/>
          </a:xfrm>
          <a:prstGeom prst="rect">
            <a:avLst/>
          </a:prstGeom>
        </p:spPr>
        <p:txBody>
          <a:bodyPr/>
          <a:lstStyle>
            <a:lvl1pPr>
              <a:defRPr sz="4000">
                <a:solidFill>
                  <a:schemeClr val="bg1"/>
                </a:solidFill>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841501"/>
            <a:ext cx="10972800" cy="4284663"/>
          </a:xfrm>
        </p:spPr>
        <p:txBody>
          <a:bodyPr>
            <a:normAutofit/>
          </a:bodyPr>
          <a:lstStyle>
            <a:lvl1pPr marL="342900" indent="-342900">
              <a:buClrTx/>
              <a:buFont typeface="Arial"/>
              <a:buChar char="•"/>
              <a:defRPr sz="2800">
                <a:latin typeface="Arial" panose="020B0604020202020204" pitchFamily="34" charset="0"/>
                <a:cs typeface="Arial" panose="020B0604020202020204" pitchFamily="34" charset="0"/>
              </a:defRPr>
            </a:lvl1pPr>
            <a:lvl2pPr>
              <a:buClrTx/>
              <a:defRPr sz="1800">
                <a:latin typeface="Arial" panose="020B0604020202020204" pitchFamily="34" charset="0"/>
                <a:cs typeface="Arial" panose="020B0604020202020204" pitchFamily="34" charset="0"/>
              </a:defRPr>
            </a:lvl2pPr>
            <a:lvl3pPr>
              <a:buClrTx/>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p:cNvSpPr>
            <a:spLocks noGrp="1"/>
          </p:cNvSpPr>
          <p:nvPr>
            <p:ph type="sldNum" sz="quarter" idx="4"/>
          </p:nvPr>
        </p:nvSpPr>
        <p:spPr>
          <a:xfrm>
            <a:off x="11374103" y="4752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Tree>
    <p:extLst>
      <p:ext uri="{BB962C8B-B14F-4D97-AF65-F5344CB8AC3E}">
        <p14:creationId xmlns:p14="http://schemas.microsoft.com/office/powerpoint/2010/main" val="1022288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5.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7.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8.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F8E6F-8BA5-2C43-8C2F-55133C70B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CF84BF-30EF-9744-90D8-57737F1E9C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3D33A-091D-8D47-A22D-19FB484E2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A22D-D79A-DD44-8B5E-E70240CB4293}" type="datetimeFigureOut">
              <a:rPr lang="en-US" smtClean="0"/>
              <a:t>5/26/2023</a:t>
            </a:fld>
            <a:endParaRPr lang="en-US"/>
          </a:p>
        </p:txBody>
      </p:sp>
      <p:sp>
        <p:nvSpPr>
          <p:cNvPr id="5" name="Footer Placeholder 4">
            <a:extLst>
              <a:ext uri="{FF2B5EF4-FFF2-40B4-BE49-F238E27FC236}">
                <a16:creationId xmlns:a16="http://schemas.microsoft.com/office/drawing/2014/main" id="{A6E5C36B-4CB6-BB48-B144-E0A99EBEE2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5C2E78-65BE-7D42-B2D4-55453C9CC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BE885-8846-494C-A6D4-3DD31C6C762F}" type="slidenum">
              <a:rPr lang="en-US" smtClean="0"/>
              <a:t>‹#›</a:t>
            </a:fld>
            <a:endParaRPr lang="en-US"/>
          </a:p>
        </p:txBody>
      </p:sp>
    </p:spTree>
    <p:extLst>
      <p:ext uri="{BB962C8B-B14F-4D97-AF65-F5344CB8AC3E}">
        <p14:creationId xmlns:p14="http://schemas.microsoft.com/office/powerpoint/2010/main" val="303290682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4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AC688A-32B5-5A4D-8B90-55BA1B05466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DBE7482-2078-954B-AA8D-4A4ACDD9D816}"/>
              </a:ext>
            </a:extLst>
          </p:cNvPr>
          <p:cNvSpPr/>
          <p:nvPr userDrawn="1"/>
        </p:nvSpPr>
        <p:spPr>
          <a:xfrm>
            <a:off x="8812892" y="0"/>
            <a:ext cx="3379108" cy="537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4CD5AB7-7CA4-2147-93F3-BA5EE392FBF7}"/>
              </a:ext>
            </a:extLst>
          </p:cNvPr>
          <p:cNvSpPr>
            <a:spLocks noGrp="1"/>
          </p:cNvSpPr>
          <p:nvPr>
            <p:ph type="title"/>
          </p:nvPr>
        </p:nvSpPr>
        <p:spPr>
          <a:xfrm>
            <a:off x="914400" y="411480"/>
            <a:ext cx="9245600" cy="55022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C20273C-2187-6344-905B-3DE4E3B64F3D}"/>
              </a:ext>
            </a:extLst>
          </p:cNvPr>
          <p:cNvSpPr>
            <a:spLocks noGrp="1"/>
          </p:cNvSpPr>
          <p:nvPr>
            <p:ph type="body" idx="1"/>
          </p:nvPr>
        </p:nvSpPr>
        <p:spPr>
          <a:xfrm>
            <a:off x="914400" y="1464628"/>
            <a:ext cx="10232571" cy="471233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81C0E9C5-8787-6941-B95A-8CBC879DBA5D}"/>
              </a:ext>
            </a:extLst>
          </p:cNvPr>
          <p:cNvSpPr txBox="1">
            <a:spLocks/>
          </p:cNvSpPr>
          <p:nvPr userDrawn="1"/>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accent6"/>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Footer Placeholder 11">
            <a:extLst>
              <a:ext uri="{FF2B5EF4-FFF2-40B4-BE49-F238E27FC236}">
                <a16:creationId xmlns:a16="http://schemas.microsoft.com/office/drawing/2014/main" id="{3CD8D6C4-83B9-5341-AEDC-6B3809D60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accent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4" name="Slide Number Placeholder 13">
            <a:extLst>
              <a:ext uri="{FF2B5EF4-FFF2-40B4-BE49-F238E27FC236}">
                <a16:creationId xmlns:a16="http://schemas.microsoft.com/office/drawing/2014/main" id="{ABB61E26-ED9E-D644-BEA9-B134F4AFCE8D}"/>
              </a:ext>
            </a:extLst>
          </p:cNvPr>
          <p:cNvSpPr>
            <a:spLocks noGrp="1"/>
          </p:cNvSpPr>
          <p:nvPr>
            <p:ph type="sldNum" sz="quarter" idx="4"/>
          </p:nvPr>
        </p:nvSpPr>
        <p:spPr>
          <a:xfrm>
            <a:off x="317938" y="6356350"/>
            <a:ext cx="2743200" cy="365125"/>
          </a:xfrm>
          <a:prstGeom prst="rect">
            <a:avLst/>
          </a:prstGeom>
        </p:spPr>
        <p:txBody>
          <a:bodyPr vert="horz" lIns="91440" tIns="45720" rIns="91440" bIns="45720" rtlCol="0" anchor="ctr"/>
          <a:lstStyle>
            <a:lvl1pPr algn="l">
              <a:defRPr sz="1100">
                <a:solidFill>
                  <a:schemeClr val="accent6"/>
                </a:solidFill>
                <a:latin typeface="Verdana" panose="020B0604030504040204" pitchFamily="34" charset="0"/>
                <a:ea typeface="Verdana" panose="020B0604030504040204" pitchFamily="34" charset="0"/>
                <a:cs typeface="Verdana" panose="020B0604030504040204" pitchFamily="34" charset="0"/>
              </a:defRPr>
            </a:lvl1pPr>
          </a:lstStyle>
          <a:p>
            <a:fld id="{4C1FF70C-9AD4-6E42-A0F3-C607B6E80752}" type="slidenum">
              <a:rPr lang="en-US" smtClean="0"/>
              <a:pPr/>
              <a:t>‹#›</a:t>
            </a:fld>
            <a:endParaRPr lang="en-US"/>
          </a:p>
        </p:txBody>
      </p:sp>
    </p:spTree>
    <p:extLst>
      <p:ext uri="{BB962C8B-B14F-4D97-AF65-F5344CB8AC3E}">
        <p14:creationId xmlns:p14="http://schemas.microsoft.com/office/powerpoint/2010/main" val="807289833"/>
      </p:ext>
    </p:extLst>
  </p:cSld>
  <p:clrMap bg1="lt1" tx1="dk1" bg2="lt2" tx2="dk2" accent1="accent1" accent2="accent2" accent3="accent3" accent4="accent4" accent5="accent5" accent6="accent6" hlink="hlink" folHlink="folHlink"/>
  <p:sldLayoutIdLst>
    <p:sldLayoutId id="2147483841" r:id="rId1"/>
    <p:sldLayoutId id="2147483674" r:id="rId2"/>
    <p:sldLayoutId id="2147483840" r:id="rId3"/>
    <p:sldLayoutId id="214748384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800"/>
        </a:spcBef>
        <a:buClr>
          <a:schemeClr val="accent1"/>
        </a:buClr>
        <a:buSzPct val="105000"/>
        <a:buFont typeface="Wingdings" pitchFamily="2" charset="2"/>
        <a:buChar char="§"/>
        <a:defRPr sz="2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800"/>
        </a:spcBef>
        <a:buClr>
          <a:schemeClr val="accent1"/>
        </a:buClr>
        <a:buSzPct val="105000"/>
        <a:buFont typeface="Wingdings" pitchFamily="2" charset="2"/>
        <a:buChar char="§"/>
        <a:defRPr sz="1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800"/>
        </a:spcBef>
        <a:buClr>
          <a:schemeClr val="accent1"/>
        </a:buClr>
        <a:buSzPct val="105000"/>
        <a:buFont typeface="Wingdings" pitchFamily="2" charset="2"/>
        <a:buChar char="§"/>
        <a:defRPr sz="16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800"/>
        </a:spcBef>
        <a:buClr>
          <a:schemeClr val="accent1"/>
        </a:buClr>
        <a:buSzPct val="105000"/>
        <a:buFont typeface="Wingdings" pitchFamily="2" charset="2"/>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800"/>
        </a:spcBef>
        <a:buClr>
          <a:schemeClr val="accent1"/>
        </a:buClr>
        <a:buSzPct val="105000"/>
        <a:buFont typeface="Wingdings" pitchFamily="2" charset="2"/>
        <a:buChar char="§"/>
        <a:defRPr sz="1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01801"/>
            <a:ext cx="10972800" cy="43439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6"/>
          <p:cNvSpPr>
            <a:spLocks noGrp="1"/>
          </p:cNvSpPr>
          <p:nvPr>
            <p:ph type="sldNum" sz="quarter" idx="4"/>
          </p:nvPr>
        </p:nvSpPr>
        <p:spPr>
          <a:xfrm>
            <a:off x="11374103" y="180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
        <p:nvSpPr>
          <p:cNvPr id="15" name="Rectangle 14"/>
          <p:cNvSpPr/>
          <p:nvPr userDrawn="1"/>
        </p:nvSpPr>
        <p:spPr>
          <a:xfrm>
            <a:off x="482600" y="6398518"/>
            <a:ext cx="1531188" cy="20005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00" dirty="0">
                <a:solidFill>
                  <a:srgbClr val="42423E"/>
                </a:solidFill>
                <a:latin typeface="Arial" pitchFamily="34" charset="0"/>
                <a:cs typeface="Arial" pitchFamily="34" charset="0"/>
              </a:rPr>
              <a:t>© 2020 Compliance Systems LLC</a:t>
            </a:r>
          </a:p>
        </p:txBody>
      </p:sp>
      <p:pic>
        <p:nvPicPr>
          <p:cNvPr id="10" name="Picture 9">
            <a:extLst>
              <a:ext uri="{FF2B5EF4-FFF2-40B4-BE49-F238E27FC236}">
                <a16:creationId xmlns:a16="http://schemas.microsoft.com/office/drawing/2014/main" id="{C144E28E-54B4-4FA3-BAF5-4AD2BDBE7E1E}"/>
              </a:ext>
            </a:extLst>
          </p:cNvPr>
          <p:cNvPicPr>
            <a:picLocks noChangeAspect="1"/>
          </p:cNvPicPr>
          <p:nvPr userDrawn="1"/>
        </p:nvPicPr>
        <p:blipFill>
          <a:blip r:embed="rId11"/>
          <a:stretch>
            <a:fillRect/>
          </a:stretch>
        </p:blipFill>
        <p:spPr>
          <a:xfrm>
            <a:off x="10499464" y="6300027"/>
            <a:ext cx="1190514" cy="311724"/>
          </a:xfrm>
          <a:prstGeom prst="rect">
            <a:avLst/>
          </a:prstGeom>
        </p:spPr>
      </p:pic>
      <p:sp>
        <p:nvSpPr>
          <p:cNvPr id="9" name="Rectangle 8">
            <a:extLst>
              <a:ext uri="{FF2B5EF4-FFF2-40B4-BE49-F238E27FC236}">
                <a16:creationId xmlns:a16="http://schemas.microsoft.com/office/drawing/2014/main" id="{73AD32E2-7475-46A2-9776-11F695BE0BB2}"/>
              </a:ext>
            </a:extLst>
          </p:cNvPr>
          <p:cNvSpPr/>
          <p:nvPr userDrawn="1"/>
        </p:nvSpPr>
        <p:spPr>
          <a:xfrm>
            <a:off x="0" y="-53157"/>
            <a:ext cx="12192000" cy="914400"/>
          </a:xfrm>
          <a:prstGeom prst="rect">
            <a:avLst/>
          </a:prstGeom>
          <a:solidFill>
            <a:srgbClr val="243A63"/>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292100" rtl="0" eaLnBrk="1" fontAlgn="auto" latinLnBrk="0" hangingPunct="0">
              <a:lnSpc>
                <a:spcPct val="110000"/>
              </a:lnSpc>
              <a:spcBef>
                <a:spcPts val="1000"/>
              </a:spcBef>
              <a:spcAft>
                <a:spcPts val="0"/>
              </a:spcAft>
              <a:buClrTx/>
              <a:buSzTx/>
              <a:buFontTx/>
              <a:buNone/>
              <a:tabLst/>
              <a:defRPr/>
            </a:pPr>
            <a:endParaRPr kumimoji="0" lang="en-US" sz="1200" b="0" i="0" u="none" strike="noStrike" kern="0" cap="none" spc="0" normalizeH="0" baseline="0" noProof="0" dirty="0">
              <a:ln>
                <a:noFill/>
              </a:ln>
              <a:solidFill>
                <a:srgbClr val="606060"/>
              </a:solidFill>
              <a:effectLst/>
              <a:uLnTx/>
              <a:uFillTx/>
              <a:latin typeface="Helvetica Neue Light"/>
              <a:sym typeface="Helvetica Neue Light"/>
            </a:endParaRPr>
          </a:p>
        </p:txBody>
      </p:sp>
    </p:spTree>
    <p:extLst>
      <p:ext uri="{BB962C8B-B14F-4D97-AF65-F5344CB8AC3E}">
        <p14:creationId xmlns:p14="http://schemas.microsoft.com/office/powerpoint/2010/main" val="115826737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31" r:id="rId8"/>
    <p:sldLayoutId id="2147483808" r:id="rId9"/>
  </p:sldLayoutIdLst>
  <p:hf hdr="0" ftr="0" dt="0"/>
  <p:txStyles>
    <p:titleStyle>
      <a:lvl1pPr algn="ctr" defTabSz="914400" rtl="0" eaLnBrk="1" latinLnBrk="0" hangingPunct="1">
        <a:lnSpc>
          <a:spcPct val="100000"/>
        </a:lnSpc>
        <a:spcBef>
          <a:spcPct val="0"/>
        </a:spcBef>
        <a:buNone/>
        <a:defRPr lang="en-US" sz="4000" b="0" kern="1200" spc="-120" dirty="0">
          <a:solidFill>
            <a:schemeClr val="tx2"/>
          </a:solidFill>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2">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2">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2">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2">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40446"/>
            <a:ext cx="12208933" cy="409377"/>
          </a:xfrm>
          <a:prstGeom prst="rect">
            <a:avLst/>
          </a:prstGeom>
          <a:solidFill>
            <a:srgbClr val="E548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03246"/>
            <a:ext cx="10972800" cy="685474"/>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701801"/>
            <a:ext cx="10972800" cy="43439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p:nvSpPr>
        <p:spPr>
          <a:xfrm>
            <a:off x="479778" y="15435"/>
            <a:ext cx="7174089" cy="307777"/>
          </a:xfrm>
          <a:prstGeom prst="rect">
            <a:avLst/>
          </a:prstGeom>
          <a:noFill/>
        </p:spPr>
        <p:txBody>
          <a:bodyPr wrap="square" rtlCol="0">
            <a:spAutoFit/>
          </a:bodyPr>
          <a:lstStyle/>
          <a:p>
            <a:pPr algn="l"/>
            <a:r>
              <a:rPr lang="en-US" sz="1400" b="0" i="0" kern="700" spc="100" dirty="0">
                <a:solidFill>
                  <a:schemeClr val="bg1"/>
                </a:solidFill>
                <a:latin typeface="Helvetica Neue Bold Condensed"/>
                <a:cs typeface="Helvetica Neue Bold Condensed"/>
              </a:rPr>
              <a:t>Financial Services Technology</a:t>
            </a:r>
            <a:r>
              <a:rPr lang="en-US" sz="1400" b="0" i="0" kern="700" spc="0" baseline="0" dirty="0">
                <a:solidFill>
                  <a:schemeClr val="bg1"/>
                </a:solidFill>
                <a:latin typeface="Helvetica Neue Bold Condensed"/>
                <a:cs typeface="Helvetica Neue Bold Condensed"/>
              </a:rPr>
              <a:t>.</a:t>
            </a:r>
            <a:endParaRPr lang="en-US" sz="1400" b="0" i="0" kern="700" spc="0" dirty="0">
              <a:solidFill>
                <a:schemeClr val="bg1"/>
              </a:solidFill>
              <a:latin typeface="Helvetica Neue Bold Condensed"/>
              <a:cs typeface="Helvetica Neue Bold Condensed"/>
            </a:endParaRPr>
          </a:p>
        </p:txBody>
      </p:sp>
      <p:sp>
        <p:nvSpPr>
          <p:cNvPr id="12" name="Slide Number Placeholder 6"/>
          <p:cNvSpPr>
            <a:spLocks noGrp="1"/>
          </p:cNvSpPr>
          <p:nvPr>
            <p:ph type="sldNum" sz="quarter" idx="4"/>
          </p:nvPr>
        </p:nvSpPr>
        <p:spPr>
          <a:xfrm>
            <a:off x="11374103" y="1807"/>
            <a:ext cx="749300" cy="316840"/>
          </a:xfrm>
          <a:prstGeom prst="rect">
            <a:avLst/>
          </a:prstGeom>
        </p:spPr>
        <p:txBody>
          <a:bodyPr/>
          <a:lstStyle>
            <a:lvl1pPr algn="r">
              <a:defRPr sz="1200">
                <a:solidFill>
                  <a:schemeClr val="bg1"/>
                </a:solidFill>
              </a:defRPr>
            </a:lvl1pPr>
          </a:lstStyle>
          <a:p>
            <a:fld id="{CA0CCF9C-F1BD-BE40-9C15-B7EA0DF1E3D1}" type="slidenum">
              <a:rPr lang="en-US" smtClean="0"/>
              <a:pPr/>
              <a:t>‹#›</a:t>
            </a:fld>
            <a:endParaRPr lang="en-US" dirty="0"/>
          </a:p>
        </p:txBody>
      </p:sp>
      <p:sp>
        <p:nvSpPr>
          <p:cNvPr id="15" name="Rectangle 14"/>
          <p:cNvSpPr/>
          <p:nvPr userDrawn="1"/>
        </p:nvSpPr>
        <p:spPr>
          <a:xfrm>
            <a:off x="482600" y="6398518"/>
            <a:ext cx="1531188" cy="20005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00" dirty="0">
                <a:solidFill>
                  <a:srgbClr val="42423E"/>
                </a:solidFill>
                <a:latin typeface="Arial" pitchFamily="34" charset="0"/>
                <a:cs typeface="Arial" pitchFamily="34" charset="0"/>
              </a:rPr>
              <a:t>© 2020 Compliance Systems LLC</a:t>
            </a:r>
          </a:p>
        </p:txBody>
      </p:sp>
      <p:pic>
        <p:nvPicPr>
          <p:cNvPr id="10" name="Picture 9">
            <a:extLst>
              <a:ext uri="{FF2B5EF4-FFF2-40B4-BE49-F238E27FC236}">
                <a16:creationId xmlns:a16="http://schemas.microsoft.com/office/drawing/2014/main" id="{C144E28E-54B4-4FA3-BAF5-4AD2BDBE7E1E}"/>
              </a:ext>
            </a:extLst>
          </p:cNvPr>
          <p:cNvPicPr>
            <a:picLocks noChangeAspect="1"/>
          </p:cNvPicPr>
          <p:nvPr userDrawn="1"/>
        </p:nvPicPr>
        <p:blipFill>
          <a:blip r:embed="rId9"/>
          <a:stretch>
            <a:fillRect/>
          </a:stretch>
        </p:blipFill>
        <p:spPr>
          <a:xfrm>
            <a:off x="10499464" y="6300027"/>
            <a:ext cx="1190514" cy="311724"/>
          </a:xfrm>
          <a:prstGeom prst="rect">
            <a:avLst/>
          </a:prstGeom>
        </p:spPr>
      </p:pic>
    </p:spTree>
    <p:extLst>
      <p:ext uri="{BB962C8B-B14F-4D97-AF65-F5344CB8AC3E}">
        <p14:creationId xmlns:p14="http://schemas.microsoft.com/office/powerpoint/2010/main" val="159951512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Lst>
  <p:hf hdr="0" ftr="0" dt="0"/>
  <p:txStyles>
    <p:titleStyle>
      <a:lvl1pPr algn="ctr" defTabSz="914400" rtl="0" eaLnBrk="1" latinLnBrk="0" hangingPunct="1">
        <a:lnSpc>
          <a:spcPct val="100000"/>
        </a:lnSpc>
        <a:spcBef>
          <a:spcPct val="0"/>
        </a:spcBef>
        <a:buNone/>
        <a:defRPr lang="en-US" sz="4000" b="0" kern="1200" spc="-120" dirty="0">
          <a:solidFill>
            <a:schemeClr val="tx2"/>
          </a:solidFill>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2">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2">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1600" kern="1200">
          <a:solidFill>
            <a:schemeClr val="tx2">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2">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304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9" r:id="rId3"/>
    <p:sldLayoutId id="2147483690" r:id="rId4"/>
    <p:sldLayoutId id="2147483653" r:id="rId5"/>
    <p:sldLayoutId id="2147483681" r:id="rId6"/>
    <p:sldLayoutId id="2147483651" r:id="rId7"/>
    <p:sldLayoutId id="2147483684" r:id="rId8"/>
    <p:sldLayoutId id="2147483682" r:id="rId9"/>
    <p:sldLayoutId id="2147483652" r:id="rId10"/>
    <p:sldLayoutId id="2147483654" r:id="rId11"/>
    <p:sldLayoutId id="2147483685" r:id="rId12"/>
    <p:sldLayoutId id="2147483655" r:id="rId13"/>
    <p:sldLayoutId id="2147483656" r:id="rId14"/>
    <p:sldLayoutId id="2147483657" r:id="rId15"/>
    <p:sldLayoutId id="2147483686" r:id="rId16"/>
    <p:sldLayoutId id="2147483658" r:id="rId17"/>
    <p:sldLayoutId id="2147483687" r:id="rId18"/>
    <p:sldLayoutId id="2147483683" r:id="rId19"/>
    <p:sldLayoutId id="2147483688"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DIN"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DIN"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DIN"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4801F7-844D-EB36-D149-280C787B5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492636-1666-CC5B-DEFD-497B543AD9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43AB9-D2B0-BA68-7204-D17733A7C2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2C5E3-A8EC-4661-9291-A193D92CFFB3}" type="datetimeFigureOut">
              <a:rPr lang="en-US" smtClean="0"/>
              <a:t>5/26/2023</a:t>
            </a:fld>
            <a:endParaRPr lang="en-US"/>
          </a:p>
        </p:txBody>
      </p:sp>
      <p:sp>
        <p:nvSpPr>
          <p:cNvPr id="5" name="Footer Placeholder 4">
            <a:extLst>
              <a:ext uri="{FF2B5EF4-FFF2-40B4-BE49-F238E27FC236}">
                <a16:creationId xmlns:a16="http://schemas.microsoft.com/office/drawing/2014/main" id="{ED633123-06AA-0857-B8EB-57A32F9F9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117C50-2896-A393-F82B-5C7773E03A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974FF-1A39-4DC3-8582-00298D28825D}" type="slidenum">
              <a:rPr lang="en-US" smtClean="0"/>
              <a:t>‹#›</a:t>
            </a:fld>
            <a:endParaRPr lang="en-US"/>
          </a:p>
        </p:txBody>
      </p:sp>
    </p:spTree>
    <p:extLst>
      <p:ext uri="{BB962C8B-B14F-4D97-AF65-F5344CB8AC3E}">
        <p14:creationId xmlns:p14="http://schemas.microsoft.com/office/powerpoint/2010/main" val="28903816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F4F4F4"/>
          </a:solidFill>
        </p:spPr>
        <p:txBody>
          <a:bodyPr wrap="square" lIns="0" tIns="0" rIns="0" bIns="0" rtlCol="0"/>
          <a:lstStyle/>
          <a:p>
            <a:endParaRPr/>
          </a:p>
        </p:txBody>
      </p:sp>
      <p:sp>
        <p:nvSpPr>
          <p:cNvPr id="2" name="Holder 2"/>
          <p:cNvSpPr>
            <a:spLocks noGrp="1"/>
          </p:cNvSpPr>
          <p:nvPr>
            <p:ph type="title"/>
          </p:nvPr>
        </p:nvSpPr>
        <p:spPr>
          <a:xfrm>
            <a:off x="677536" y="606433"/>
            <a:ext cx="2397336" cy="1744557"/>
          </a:xfrm>
          <a:prstGeom prst="rect">
            <a:avLst/>
          </a:prstGeom>
        </p:spPr>
        <p:txBody>
          <a:bodyPr wrap="square" lIns="0" tIns="0" rIns="0" bIns="0">
            <a:spAutoFit/>
          </a:bodyPr>
          <a:lstStyle>
            <a:lvl1pPr>
              <a:defRPr sz="8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5/26/2023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854" r:id="rId1"/>
    <p:sldLayoutId id="2147483662" r:id="rId2"/>
    <p:sldLayoutId id="2147483855" r:id="rId3"/>
    <p:sldLayoutId id="2147483664" r:id="rId4"/>
    <p:sldLayoutId id="214748385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33305" y="2075728"/>
            <a:ext cx="1416473" cy="1107439"/>
          </a:xfrm>
          <a:prstGeom prst="rect">
            <a:avLst/>
          </a:prstGeom>
        </p:spPr>
        <p:txBody>
          <a:bodyPr wrap="square" lIns="0" tIns="0" rIns="0" bIns="0">
            <a:spAutoFit/>
          </a:bodyPr>
          <a:lstStyle>
            <a:lvl1pPr>
              <a:defRPr sz="7100" b="1" i="0">
                <a:solidFill>
                  <a:srgbClr val="FEB620"/>
                </a:solidFill>
                <a:latin typeface="Segoe UI"/>
                <a:cs typeface="Segoe UI"/>
              </a:defRPr>
            </a:lvl1pPr>
          </a:lstStyle>
          <a:p>
            <a:endParaRPr/>
          </a:p>
        </p:txBody>
      </p:sp>
      <p:sp>
        <p:nvSpPr>
          <p:cNvPr id="3" name="Holder 3"/>
          <p:cNvSpPr>
            <a:spLocks noGrp="1"/>
          </p:cNvSpPr>
          <p:nvPr>
            <p:ph type="body" idx="1"/>
          </p:nvPr>
        </p:nvSpPr>
        <p:spPr>
          <a:xfrm>
            <a:off x="2474384" y="2613207"/>
            <a:ext cx="7243233" cy="384721"/>
          </a:xfrm>
          <a:prstGeom prst="rect">
            <a:avLst/>
          </a:prstGeom>
        </p:spPr>
        <p:txBody>
          <a:bodyPr wrap="square" lIns="0" tIns="0" rIns="0" bIns="0">
            <a:spAutoFit/>
          </a:bodyPr>
          <a:lstStyle>
            <a:lvl1pPr>
              <a:defRPr sz="2500" b="0" i="0">
                <a:solidFill>
                  <a:srgbClr val="002955"/>
                </a:solidFill>
                <a:latin typeface="Segoe UI"/>
                <a:cs typeface="Segoe U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238C3BFC-D097-0742-8460-9BD480C6231F}" type="datetimeFigureOut">
              <a:rPr lang="en-US" smtClean="0"/>
              <a:t>5/26/2023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E44D65CB-A5F3-AD44-B20F-58943D4572EF}" type="slidenum">
              <a:rPr lang="en-US" smtClean="0"/>
              <a:t>‹#›</a:t>
            </a:fld>
            <a:endParaRPr lang="en-US"/>
          </a:p>
        </p:txBody>
      </p:sp>
    </p:spTree>
    <p:extLst>
      <p:ext uri="{BB962C8B-B14F-4D97-AF65-F5344CB8AC3E}">
        <p14:creationId xmlns:p14="http://schemas.microsoft.com/office/powerpoint/2010/main" val="2305659130"/>
      </p:ext>
    </p:extLst>
  </p:cSld>
  <p:clrMap bg1="lt1" tx1="dk1" bg2="lt2" tx2="dk2" accent1="accent1" accent2="accent2" accent3="accent3" accent4="accent4" accent5="accent5" accent6="accent6" hlink="hlink" folHlink="folHlink"/>
  <p:sldLayoutIdLst>
    <p:sldLayoutId id="2147483661" r:id="rId1"/>
    <p:sldLayoutId id="2147483766" r:id="rId2"/>
    <p:sldLayoutId id="2147483663" r:id="rId3"/>
    <p:sldLayoutId id="2147483844" r:id="rId4"/>
    <p:sldLayoutId id="2147483665" r:id="rId5"/>
    <p:sldLayoutId id="2147483845" r:id="rId6"/>
    <p:sldLayoutId id="2147483667" r:id="rId7"/>
    <p:sldLayoutId id="2147483668" r:id="rId8"/>
    <p:sldLayoutId id="2147483846" r:id="rId9"/>
    <p:sldLayoutId id="2147483852" r:id="rId10"/>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43.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107.png"/><Relationship Id="rId1" Type="http://schemas.openxmlformats.org/officeDocument/2006/relationships/slideLayout" Target="../slideLayouts/slideLayout43.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40.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24.jfif"/><Relationship Id="rId2" Type="http://schemas.openxmlformats.org/officeDocument/2006/relationships/image" Target="../media/image120.png"/><Relationship Id="rId1" Type="http://schemas.openxmlformats.org/officeDocument/2006/relationships/slideLayout" Target="../slideLayouts/slideLayout2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55.xml"/><Relationship Id="rId4" Type="http://schemas.openxmlformats.org/officeDocument/2006/relationships/image" Target="../media/image113.jpg"/></Relationships>
</file>

<file path=ppt/slides/_rels/slide23.xml.rels><?xml version="1.0" encoding="UTF-8" standalone="yes"?>
<Relationships xmlns="http://schemas.openxmlformats.org/package/2006/relationships"><Relationship Id="rId3" Type="http://schemas.openxmlformats.org/officeDocument/2006/relationships/hyperlink" Target="https://srmcorp-my.sharepoint.com/personal/kwiddoes_srmcorp_onmicrosoft_com/Documents/Desktop/Misc/SRM-Texans-CU-CaseStudy-2022.pdf" TargetMode="External"/><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1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emf"/><Relationship Id="rId1" Type="http://schemas.openxmlformats.org/officeDocument/2006/relationships/slideLayout" Target="../slideLayouts/slideLayout33.xml"/><Relationship Id="rId4" Type="http://schemas.openxmlformats.org/officeDocument/2006/relationships/image" Target="../media/image113.jpg"/></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png"/><Relationship Id="rId1" Type="http://schemas.openxmlformats.org/officeDocument/2006/relationships/slideLayout" Target="../slideLayouts/slideLayout43.xml"/><Relationship Id="rId6" Type="http://schemas.openxmlformats.org/officeDocument/2006/relationships/image" Target="../media/image113.jpg"/><Relationship Id="rId5" Type="http://schemas.openxmlformats.org/officeDocument/2006/relationships/image" Target="../media/image131.png"/><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png"/><Relationship Id="rId1" Type="http://schemas.openxmlformats.org/officeDocument/2006/relationships/slideLayout" Target="../slideLayouts/slideLayout69.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4.xml"/><Relationship Id="rId4" Type="http://schemas.openxmlformats.org/officeDocument/2006/relationships/image" Target="../media/image134.jp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8.png"/><Relationship Id="rId1" Type="http://schemas.openxmlformats.org/officeDocument/2006/relationships/slideLayout" Target="../slideLayouts/slideLayout64.xml"/><Relationship Id="rId4" Type="http://schemas.openxmlformats.org/officeDocument/2006/relationships/image" Target="../media/image134.jpg"/></Relationships>
</file>

<file path=ppt/slides/_rels/slide3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eg"/><Relationship Id="rId7" Type="http://schemas.openxmlformats.org/officeDocument/2006/relationships/image" Target="../media/image144.JPG"/><Relationship Id="rId2" Type="http://schemas.openxmlformats.org/officeDocument/2006/relationships/image" Target="../media/image139.JPG"/><Relationship Id="rId1" Type="http://schemas.openxmlformats.org/officeDocument/2006/relationships/slideLayout" Target="../slideLayouts/slideLayout6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6.xml.rels><?xml version="1.0" encoding="UTF-8" standalone="yes"?>
<Relationships xmlns="http://schemas.openxmlformats.org/package/2006/relationships"><Relationship Id="rId8" Type="http://schemas.openxmlformats.org/officeDocument/2006/relationships/image" Target="../media/image144.JPG"/><Relationship Id="rId3" Type="http://schemas.openxmlformats.org/officeDocument/2006/relationships/image" Target="../media/image140.jpeg"/><Relationship Id="rId7" Type="http://schemas.openxmlformats.org/officeDocument/2006/relationships/image" Target="../media/image145.png"/><Relationship Id="rId2" Type="http://schemas.openxmlformats.org/officeDocument/2006/relationships/image" Target="../media/image139.JPG"/><Relationship Id="rId1" Type="http://schemas.openxmlformats.org/officeDocument/2006/relationships/slideLayout" Target="../slideLayouts/slideLayout6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64.xml"/><Relationship Id="rId4" Type="http://schemas.openxmlformats.org/officeDocument/2006/relationships/image" Target="../media/image1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xml"/><Relationship Id="rId1" Type="http://schemas.openxmlformats.org/officeDocument/2006/relationships/slideLayout" Target="../slideLayouts/slideLayout64.xml"/><Relationship Id="rId5" Type="http://schemas.openxmlformats.org/officeDocument/2006/relationships/image" Target="../media/image149.png"/><Relationship Id="rId4" Type="http://schemas.openxmlformats.org/officeDocument/2006/relationships/image" Target="../media/image134.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png"/><Relationship Id="rId1" Type="http://schemas.openxmlformats.org/officeDocument/2006/relationships/slideLayout" Target="../slideLayouts/slideLayout69.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4.jpg"/><Relationship Id="rId1" Type="http://schemas.openxmlformats.org/officeDocument/2006/relationships/slideLayout" Target="../slideLayouts/slideLayout57.xml"/><Relationship Id="rId5" Type="http://schemas.openxmlformats.org/officeDocument/2006/relationships/image" Target="../media/image156.png"/><Relationship Id="rId4" Type="http://schemas.openxmlformats.org/officeDocument/2006/relationships/image" Target="../media/image155.png"/></Relationships>
</file>

<file path=ppt/slides/_rels/slide4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hyperlink" Target="mailto:LearnMore@culoansource.com" TargetMode="External"/><Relationship Id="rId2" Type="http://schemas.openxmlformats.org/officeDocument/2006/relationships/hyperlink" Target="mailto:KU@culoansource.com" TargetMode="External"/><Relationship Id="rId1" Type="http://schemas.openxmlformats.org/officeDocument/2006/relationships/slideLayout" Target="../slideLayouts/slideLayout57.xml"/><Relationship Id="rId6" Type="http://schemas.openxmlformats.org/officeDocument/2006/relationships/image" Target="../media/image158.jpg"/><Relationship Id="rId5" Type="http://schemas.openxmlformats.org/officeDocument/2006/relationships/image" Target="../media/image151.png"/><Relationship Id="rId4" Type="http://schemas.openxmlformats.org/officeDocument/2006/relationships/image" Target="../media/image1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mailto:tflorida@cornerstoneresources.coop" TargetMode="External"/><Relationship Id="rId2" Type="http://schemas.openxmlformats.org/officeDocument/2006/relationships/hyperlink" Target="mailto:rdold@cornerstoneresources.coop" TargetMode="External"/><Relationship Id="rId1" Type="http://schemas.openxmlformats.org/officeDocument/2006/relationships/slideLayout" Target="../slideLayouts/slideLayout3.xml"/><Relationship Id="rId6" Type="http://schemas.openxmlformats.org/officeDocument/2006/relationships/hyperlink" Target="mailto:bquattrochi@cornerstoneresources.coop" TargetMode="External"/><Relationship Id="rId5" Type="http://schemas.openxmlformats.org/officeDocument/2006/relationships/hyperlink" Target="mailto:cgonzales@cornerstoneresources.coop" TargetMode="External"/><Relationship Id="rId4" Type="http://schemas.openxmlformats.org/officeDocument/2006/relationships/hyperlink" Target="mailto:ngrigar@cornerstoneresources.coop" TargetMode="External"/></Relationships>
</file>

<file path=ppt/slides/_rels/slide6.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png"/><Relationship Id="rId21" Type="http://schemas.openxmlformats.org/officeDocument/2006/relationships/image" Target="../media/image44.svg"/><Relationship Id="rId34" Type="http://schemas.openxmlformats.org/officeDocument/2006/relationships/image" Target="../media/image57.png"/><Relationship Id="rId42" Type="http://schemas.openxmlformats.org/officeDocument/2006/relationships/image" Target="../media/image65.png"/><Relationship Id="rId7" Type="http://schemas.openxmlformats.org/officeDocument/2006/relationships/image" Target="../media/image30.svg"/><Relationship Id="rId2" Type="http://schemas.openxmlformats.org/officeDocument/2006/relationships/image" Target="../media/image8.jpe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svg"/><Relationship Id="rId41"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svg"/><Relationship Id="rId40" Type="http://schemas.openxmlformats.org/officeDocument/2006/relationships/image" Target="../media/image63.png"/><Relationship Id="rId5" Type="http://schemas.openxmlformats.org/officeDocument/2006/relationships/image" Target="../media/image28.pn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4.svg"/><Relationship Id="rId44" Type="http://schemas.openxmlformats.org/officeDocument/2006/relationships/image" Target="../media/image67.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 Id="rId30" Type="http://schemas.openxmlformats.org/officeDocument/2006/relationships/image" Target="../media/image53.png"/><Relationship Id="rId35" Type="http://schemas.openxmlformats.org/officeDocument/2006/relationships/image" Target="../media/image58.svg"/><Relationship Id="rId43" Type="http://schemas.openxmlformats.org/officeDocument/2006/relationships/image" Target="../media/image66.svg"/><Relationship Id="rId8" Type="http://schemas.openxmlformats.org/officeDocument/2006/relationships/image" Target="../media/image31.png"/><Relationship Id="rId3" Type="http://schemas.openxmlformats.org/officeDocument/2006/relationships/image" Target="../media/image11.pn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6.svg"/><Relationship Id="rId38"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21" Type="http://schemas.openxmlformats.org/officeDocument/2006/relationships/image" Target="../media/image26.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image" Target="../media/image68.png"/><Relationship Id="rId16" Type="http://schemas.openxmlformats.org/officeDocument/2006/relationships/image" Target="../media/image82.jpg"/><Relationship Id="rId20" Type="http://schemas.openxmlformats.org/officeDocument/2006/relationships/image" Target="../media/image86.png"/><Relationship Id="rId1" Type="http://schemas.openxmlformats.org/officeDocument/2006/relationships/slideLayout" Target="../slideLayouts/slideLayout2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gif"/></Relationships>
</file>

<file path=ppt/slides/_rels/slide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68.png"/><Relationship Id="rId1" Type="http://schemas.openxmlformats.org/officeDocument/2006/relationships/slideLayout" Target="../slideLayouts/slideLayout24.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7894-DF07-0143-8FF9-AE92A266DB63}"/>
              </a:ext>
            </a:extLst>
          </p:cNvPr>
          <p:cNvSpPr>
            <a:spLocks noGrp="1"/>
          </p:cNvSpPr>
          <p:nvPr>
            <p:ph type="title"/>
          </p:nvPr>
        </p:nvSpPr>
        <p:spPr/>
        <p:txBody>
          <a:bodyPr>
            <a:noAutofit/>
          </a:bodyPr>
          <a:lstStyle/>
          <a:p>
            <a:r>
              <a:rPr lang="en-US" sz="4800" dirty="0"/>
              <a:t>Explore Efficiencies and </a:t>
            </a:r>
            <a:br>
              <a:rPr lang="en-US" sz="4800" dirty="0"/>
            </a:br>
            <a:r>
              <a:rPr lang="en-US" sz="4800" dirty="0"/>
              <a:t>Uncover Opportunities</a:t>
            </a:r>
          </a:p>
        </p:txBody>
      </p:sp>
      <p:sp>
        <p:nvSpPr>
          <p:cNvPr id="3" name="Text Placeholder 2">
            <a:extLst>
              <a:ext uri="{FF2B5EF4-FFF2-40B4-BE49-F238E27FC236}">
                <a16:creationId xmlns:a16="http://schemas.microsoft.com/office/drawing/2014/main" id="{0B14CAAB-FD36-5547-A690-DDB304169CE4}"/>
              </a:ext>
            </a:extLst>
          </p:cNvPr>
          <p:cNvSpPr>
            <a:spLocks noGrp="1"/>
          </p:cNvSpPr>
          <p:nvPr>
            <p:ph type="body" sz="quarter" idx="10"/>
          </p:nvPr>
        </p:nvSpPr>
        <p:spPr/>
        <p:txBody>
          <a:bodyPr/>
          <a:lstStyle/>
          <a:p>
            <a:r>
              <a:rPr lang="en-US" dirty="0"/>
              <a:t>May 16, 2023</a:t>
            </a:r>
          </a:p>
        </p:txBody>
      </p:sp>
    </p:spTree>
    <p:extLst>
      <p:ext uri="{BB962C8B-B14F-4D97-AF65-F5344CB8AC3E}">
        <p14:creationId xmlns:p14="http://schemas.microsoft.com/office/powerpoint/2010/main" val="1802350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D10DD-9EB9-E9E0-81E5-20B20F24B9DD}"/>
              </a:ext>
            </a:extLst>
          </p:cNvPr>
          <p:cNvSpPr>
            <a:spLocks noGrp="1"/>
          </p:cNvSpPr>
          <p:nvPr>
            <p:ph type="title"/>
          </p:nvPr>
        </p:nvSpPr>
        <p:spPr>
          <a:xfrm>
            <a:off x="1134034" y="1839545"/>
            <a:ext cx="4513731" cy="586530"/>
          </a:xfrm>
        </p:spPr>
        <p:txBody>
          <a:bodyPr/>
          <a:lstStyle/>
          <a:p>
            <a:pPr>
              <a:lnSpc>
                <a:spcPct val="100000"/>
              </a:lnSpc>
            </a:pPr>
            <a:r>
              <a:rPr lang="en-US" dirty="0"/>
              <a:t>Vendor Sourcing</a:t>
            </a:r>
          </a:p>
        </p:txBody>
      </p:sp>
    </p:spTree>
    <p:extLst>
      <p:ext uri="{BB962C8B-B14F-4D97-AF65-F5344CB8AC3E}">
        <p14:creationId xmlns:p14="http://schemas.microsoft.com/office/powerpoint/2010/main" val="4005450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0978425-D104-1D46-80F4-759E47B70C10}"/>
              </a:ext>
            </a:extLst>
          </p:cNvPr>
          <p:cNvSpPr/>
          <p:nvPr/>
        </p:nvSpPr>
        <p:spPr>
          <a:xfrm>
            <a:off x="3069355" y="1723983"/>
            <a:ext cx="3044952" cy="5165994"/>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8D8B444-7A07-7E46-984D-1B7A62AEFAAD}"/>
              </a:ext>
            </a:extLst>
          </p:cNvPr>
          <p:cNvSpPr/>
          <p:nvPr/>
        </p:nvSpPr>
        <p:spPr>
          <a:xfrm>
            <a:off x="9150286" y="1713490"/>
            <a:ext cx="3044952" cy="5165056"/>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2A74868-05C3-9E4B-8AD1-33D2E84575B0}"/>
              </a:ext>
            </a:extLst>
          </p:cNvPr>
          <p:cNvSpPr/>
          <p:nvPr/>
        </p:nvSpPr>
        <p:spPr>
          <a:xfrm>
            <a:off x="-525" y="1790234"/>
            <a:ext cx="3044952" cy="5088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1C6E8C8-22E0-F94B-BBF0-45C12DD1D6E1}"/>
              </a:ext>
            </a:extLst>
          </p:cNvPr>
          <p:cNvSpPr/>
          <p:nvPr/>
        </p:nvSpPr>
        <p:spPr>
          <a:xfrm>
            <a:off x="6109821" y="1790234"/>
            <a:ext cx="3044952" cy="506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vector graphics&#10;&#10;Description automatically generated">
            <a:extLst>
              <a:ext uri="{FF2B5EF4-FFF2-40B4-BE49-F238E27FC236}">
                <a16:creationId xmlns:a16="http://schemas.microsoft.com/office/drawing/2014/main" id="{01CF204D-3F71-414A-B671-FA293F13FE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pic>
        <p:nvPicPr>
          <p:cNvPr id="11" name="Picture 10">
            <a:hlinkClick r:id="" action="ppaction://hlinkshowjump?jump=firstslide"/>
            <a:extLst>
              <a:ext uri="{FF2B5EF4-FFF2-40B4-BE49-F238E27FC236}">
                <a16:creationId xmlns:a16="http://schemas.microsoft.com/office/drawing/2014/main" id="{A00C9D2B-069B-8F43-BE91-813DDBBC39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28" name="TextBox 27">
            <a:extLst>
              <a:ext uri="{FF2B5EF4-FFF2-40B4-BE49-F238E27FC236}">
                <a16:creationId xmlns:a16="http://schemas.microsoft.com/office/drawing/2014/main" id="{34A0481A-4AFB-AB44-AD1D-AC40D9A89B64}"/>
              </a:ext>
            </a:extLst>
          </p:cNvPr>
          <p:cNvSpPr txBox="1"/>
          <p:nvPr/>
        </p:nvSpPr>
        <p:spPr>
          <a:xfrm>
            <a:off x="770986" y="2257856"/>
            <a:ext cx="1535085" cy="461665"/>
          </a:xfrm>
          <a:prstGeom prst="rect">
            <a:avLst/>
          </a:prstGeom>
          <a:noFill/>
          <a:ln>
            <a:noFill/>
          </a:ln>
        </p:spPr>
        <p:txBody>
          <a:bodyPr wrap="square" rtlCol="0">
            <a:spAutoFit/>
          </a:bodyPr>
          <a:lstStyle/>
          <a:p>
            <a:pPr algn="ctr"/>
            <a:r>
              <a:rPr lang="en-US" sz="2400" dirty="0">
                <a:solidFill>
                  <a:srgbClr val="051D2B"/>
                </a:solidFill>
                <a:latin typeface="Georgia" panose="02040502050405020303" pitchFamily="18" charset="0"/>
              </a:rPr>
              <a:t>Payments</a:t>
            </a:r>
          </a:p>
        </p:txBody>
      </p:sp>
      <p:sp>
        <p:nvSpPr>
          <p:cNvPr id="29" name="TextBox 28">
            <a:extLst>
              <a:ext uri="{FF2B5EF4-FFF2-40B4-BE49-F238E27FC236}">
                <a16:creationId xmlns:a16="http://schemas.microsoft.com/office/drawing/2014/main" id="{CD105FEB-BFF7-5046-81EF-31B68B60C162}"/>
              </a:ext>
            </a:extLst>
          </p:cNvPr>
          <p:cNvSpPr txBox="1"/>
          <p:nvPr/>
        </p:nvSpPr>
        <p:spPr>
          <a:xfrm>
            <a:off x="3652626" y="2257856"/>
            <a:ext cx="1883218" cy="461665"/>
          </a:xfrm>
          <a:prstGeom prst="rect">
            <a:avLst/>
          </a:prstGeom>
          <a:noFill/>
          <a:ln>
            <a:noFill/>
          </a:ln>
        </p:spPr>
        <p:txBody>
          <a:bodyPr wrap="square" rtlCol="0">
            <a:spAutoFit/>
          </a:bodyPr>
          <a:lstStyle/>
          <a:p>
            <a:pPr algn="ctr"/>
            <a:r>
              <a:rPr lang="en-US" sz="2400" dirty="0">
                <a:solidFill>
                  <a:srgbClr val="051D2B"/>
                </a:solidFill>
                <a:latin typeface="Georgia" panose="02040502050405020303" pitchFamily="18" charset="0"/>
              </a:rPr>
              <a:t>Technology</a:t>
            </a:r>
          </a:p>
        </p:txBody>
      </p:sp>
      <p:sp>
        <p:nvSpPr>
          <p:cNvPr id="30" name="TextBox 29">
            <a:extLst>
              <a:ext uri="{FF2B5EF4-FFF2-40B4-BE49-F238E27FC236}">
                <a16:creationId xmlns:a16="http://schemas.microsoft.com/office/drawing/2014/main" id="{01C2A2A7-8E9A-A24E-B688-FF8F50EFF5B6}"/>
              </a:ext>
            </a:extLst>
          </p:cNvPr>
          <p:cNvSpPr txBox="1"/>
          <p:nvPr/>
        </p:nvSpPr>
        <p:spPr>
          <a:xfrm>
            <a:off x="6763668" y="2257856"/>
            <a:ext cx="1722612" cy="461665"/>
          </a:xfrm>
          <a:prstGeom prst="rect">
            <a:avLst/>
          </a:prstGeom>
          <a:noFill/>
          <a:ln>
            <a:noFill/>
          </a:ln>
        </p:spPr>
        <p:txBody>
          <a:bodyPr wrap="square" rtlCol="0">
            <a:spAutoFit/>
          </a:bodyPr>
          <a:lstStyle/>
          <a:p>
            <a:pPr algn="ctr"/>
            <a:r>
              <a:rPr lang="en-US" sz="2400" dirty="0">
                <a:solidFill>
                  <a:srgbClr val="051D2B"/>
                </a:solidFill>
                <a:latin typeface="Georgia" panose="02040502050405020303" pitchFamily="18" charset="0"/>
              </a:rPr>
              <a:t>Operations</a:t>
            </a:r>
          </a:p>
        </p:txBody>
      </p:sp>
      <p:sp>
        <p:nvSpPr>
          <p:cNvPr id="31" name="TextBox 30">
            <a:extLst>
              <a:ext uri="{FF2B5EF4-FFF2-40B4-BE49-F238E27FC236}">
                <a16:creationId xmlns:a16="http://schemas.microsoft.com/office/drawing/2014/main" id="{67BBFB09-F0CA-3F44-A7E0-7C5739CB7440}"/>
              </a:ext>
            </a:extLst>
          </p:cNvPr>
          <p:cNvSpPr txBox="1"/>
          <p:nvPr/>
        </p:nvSpPr>
        <p:spPr>
          <a:xfrm>
            <a:off x="9897737" y="1891835"/>
            <a:ext cx="1557236" cy="830997"/>
          </a:xfrm>
          <a:prstGeom prst="rect">
            <a:avLst/>
          </a:prstGeom>
          <a:noFill/>
          <a:ln>
            <a:noFill/>
          </a:ln>
        </p:spPr>
        <p:txBody>
          <a:bodyPr wrap="square" rtlCol="0">
            <a:spAutoFit/>
          </a:bodyPr>
          <a:lstStyle/>
          <a:p>
            <a:pPr algn="ctr"/>
            <a:r>
              <a:rPr lang="en-US" sz="2400" dirty="0">
                <a:solidFill>
                  <a:srgbClr val="051D2B"/>
                </a:solidFill>
                <a:latin typeface="Georgia" panose="02040502050405020303" pitchFamily="18" charset="0"/>
              </a:rPr>
              <a:t>Emerging Tech</a:t>
            </a:r>
          </a:p>
        </p:txBody>
      </p:sp>
      <p:sp>
        <p:nvSpPr>
          <p:cNvPr id="36" name="TextBox 35">
            <a:extLst>
              <a:ext uri="{FF2B5EF4-FFF2-40B4-BE49-F238E27FC236}">
                <a16:creationId xmlns:a16="http://schemas.microsoft.com/office/drawing/2014/main" id="{58A1D103-2ED7-C249-BC5E-16152121E587}"/>
              </a:ext>
            </a:extLst>
          </p:cNvPr>
          <p:cNvSpPr txBox="1"/>
          <p:nvPr/>
        </p:nvSpPr>
        <p:spPr>
          <a:xfrm>
            <a:off x="64761" y="2958692"/>
            <a:ext cx="2376264" cy="461665"/>
          </a:xfrm>
          <a:prstGeom prst="rect">
            <a:avLst/>
          </a:prstGeom>
          <a:noFill/>
          <a:ln>
            <a:noFill/>
          </a:ln>
        </p:spPr>
        <p:txBody>
          <a:bodyPr wrap="square" rtlCol="0">
            <a:spAutoFit/>
          </a:bodyPr>
          <a:lstStyle/>
          <a:p>
            <a:pPr algn="ctr"/>
            <a:endParaRPr lang="en-US" sz="1200" dirty="0">
              <a:solidFill>
                <a:srgbClr val="051D2B"/>
              </a:solidFill>
              <a:latin typeface="DIN" panose="02000503040000020003" pitchFamily="2" charset="0"/>
            </a:endParaRPr>
          </a:p>
          <a:p>
            <a:pPr algn="ctr"/>
            <a:endParaRPr lang="en-US" sz="1200" dirty="0">
              <a:solidFill>
                <a:srgbClr val="051D2B"/>
              </a:solidFill>
              <a:latin typeface="DIN" panose="02000503040000020003" pitchFamily="2" charset="0"/>
            </a:endParaRPr>
          </a:p>
        </p:txBody>
      </p:sp>
      <p:sp>
        <p:nvSpPr>
          <p:cNvPr id="37" name="TextBox 36">
            <a:extLst>
              <a:ext uri="{FF2B5EF4-FFF2-40B4-BE49-F238E27FC236}">
                <a16:creationId xmlns:a16="http://schemas.microsoft.com/office/drawing/2014/main" id="{3A44A492-28C9-0145-A13B-CEDEE92E102C}"/>
              </a:ext>
            </a:extLst>
          </p:cNvPr>
          <p:cNvSpPr txBox="1"/>
          <p:nvPr/>
        </p:nvSpPr>
        <p:spPr>
          <a:xfrm>
            <a:off x="339805" y="3172052"/>
            <a:ext cx="2376264" cy="2800767"/>
          </a:xfrm>
          <a:prstGeom prst="rect">
            <a:avLst/>
          </a:prstGeom>
          <a:noFill/>
          <a:ln>
            <a:noFill/>
          </a:ln>
        </p:spPr>
        <p:txBody>
          <a:bodyPr wrap="square" rtlCol="0">
            <a:spAutoFit/>
          </a:bodyPr>
          <a:lstStyle/>
          <a:p>
            <a:pPr algn="ctr"/>
            <a:r>
              <a:rPr lang="en-US" sz="1600" dirty="0">
                <a:solidFill>
                  <a:srgbClr val="051D2B"/>
                </a:solidFill>
                <a:latin typeface="DIN" panose="02000503040000020003" pitchFamily="2" charset="0"/>
              </a:rPr>
              <a:t>Signature Networks</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PIN/POS Networks</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Card Processing</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Merchant Processing</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Loyalty &amp; Rewards</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Checks</a:t>
            </a:r>
          </a:p>
        </p:txBody>
      </p:sp>
      <p:sp>
        <p:nvSpPr>
          <p:cNvPr id="38" name="TextBox 37">
            <a:extLst>
              <a:ext uri="{FF2B5EF4-FFF2-40B4-BE49-F238E27FC236}">
                <a16:creationId xmlns:a16="http://schemas.microsoft.com/office/drawing/2014/main" id="{755F4A07-2D4F-4643-8CBD-0A18A1434A1F}"/>
              </a:ext>
            </a:extLst>
          </p:cNvPr>
          <p:cNvSpPr txBox="1"/>
          <p:nvPr/>
        </p:nvSpPr>
        <p:spPr>
          <a:xfrm>
            <a:off x="3405253" y="3172052"/>
            <a:ext cx="2376264" cy="3293209"/>
          </a:xfrm>
          <a:prstGeom prst="rect">
            <a:avLst/>
          </a:prstGeom>
          <a:noFill/>
          <a:ln>
            <a:noFill/>
          </a:ln>
        </p:spPr>
        <p:txBody>
          <a:bodyPr wrap="square" rtlCol="0">
            <a:spAutoFit/>
          </a:bodyPr>
          <a:lstStyle/>
          <a:p>
            <a:pPr algn="ctr"/>
            <a:r>
              <a:rPr lang="en-US" sz="1600" dirty="0">
                <a:solidFill>
                  <a:srgbClr val="051D2B"/>
                </a:solidFill>
                <a:latin typeface="DIN" panose="02000503040000020003" pitchFamily="2" charset="0"/>
              </a:rPr>
              <a:t>Core Processing</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Digital Banking</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Account Origination</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ATM &amp; ITM Purchases</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Customer Relationship Management (CRM)</a:t>
            </a:r>
          </a:p>
          <a:p>
            <a:pPr algn="ctr"/>
            <a:endParaRPr lang="en-US" sz="1600" dirty="0">
              <a:solidFill>
                <a:srgbClr val="051D2B"/>
              </a:solidFill>
              <a:latin typeface="DIN" panose="02000503040000020003" pitchFamily="2" charset="0"/>
            </a:endParaRPr>
          </a:p>
          <a:p>
            <a:pPr algn="ctr"/>
            <a:endParaRPr lang="en-US" sz="1600" dirty="0">
              <a:solidFill>
                <a:srgbClr val="051D2B"/>
              </a:solidFill>
              <a:latin typeface="DIN" panose="02000503040000020003" pitchFamily="2" charset="0"/>
            </a:endParaRPr>
          </a:p>
          <a:p>
            <a:pPr algn="ctr"/>
            <a:endParaRPr lang="en-US" sz="1600" dirty="0">
              <a:solidFill>
                <a:srgbClr val="051D2B"/>
              </a:solidFill>
              <a:latin typeface="DIN" panose="02000503040000020003" pitchFamily="2" charset="0"/>
            </a:endParaRPr>
          </a:p>
        </p:txBody>
      </p:sp>
      <p:sp>
        <p:nvSpPr>
          <p:cNvPr id="39" name="TextBox 38">
            <a:extLst>
              <a:ext uri="{FF2B5EF4-FFF2-40B4-BE49-F238E27FC236}">
                <a16:creationId xmlns:a16="http://schemas.microsoft.com/office/drawing/2014/main" id="{54FC96DF-2CBA-9440-953F-6952D32660FE}"/>
              </a:ext>
            </a:extLst>
          </p:cNvPr>
          <p:cNvSpPr txBox="1"/>
          <p:nvPr/>
        </p:nvSpPr>
        <p:spPr>
          <a:xfrm>
            <a:off x="6449005" y="3172052"/>
            <a:ext cx="2376264" cy="3293209"/>
          </a:xfrm>
          <a:prstGeom prst="rect">
            <a:avLst/>
          </a:prstGeom>
          <a:noFill/>
          <a:ln>
            <a:noFill/>
          </a:ln>
        </p:spPr>
        <p:txBody>
          <a:bodyPr wrap="square" rtlCol="0">
            <a:spAutoFit/>
          </a:bodyPr>
          <a:lstStyle/>
          <a:p>
            <a:pPr algn="ctr"/>
            <a:r>
              <a:rPr lang="en-US" sz="1600" dirty="0">
                <a:solidFill>
                  <a:srgbClr val="051D2B"/>
                </a:solidFill>
                <a:latin typeface="DIN" panose="02000503040000020003" pitchFamily="2" charset="0"/>
              </a:rPr>
              <a:t>ATM Maintenance</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Armored Car</a:t>
            </a:r>
          </a:p>
          <a:p>
            <a:pPr algn="ctr"/>
            <a:endParaRPr lang="en-US" sz="1600" dirty="0">
              <a:solidFill>
                <a:srgbClr val="051D2B"/>
              </a:solidFill>
              <a:latin typeface="DIN" panose="02000503040000020003" pitchFamily="2" charset="0"/>
            </a:endParaRPr>
          </a:p>
          <a:p>
            <a:pPr algn="ctr"/>
            <a:r>
              <a:rPr lang="en-US" sz="1600">
                <a:solidFill>
                  <a:srgbClr val="051D2B"/>
                </a:solidFill>
                <a:latin typeface="DIN" panose="02000503040000020003" pitchFamily="2" charset="0"/>
              </a:rPr>
              <a:t>Credit Bureau Data</a:t>
            </a:r>
            <a:endParaRPr lang="en-US" sz="1600" dirty="0">
              <a:solidFill>
                <a:srgbClr val="051D2B"/>
              </a:solidFill>
              <a:latin typeface="DIN" panose="02000503040000020003" pitchFamily="2" charset="0"/>
            </a:endParaRP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Equipment Maintenance</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Telecommunications</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AML/BSA</a:t>
            </a:r>
          </a:p>
          <a:p>
            <a:pPr algn="ctr"/>
            <a:endParaRPr lang="en-US" sz="1600" dirty="0">
              <a:solidFill>
                <a:srgbClr val="051D2B"/>
              </a:solidFill>
              <a:latin typeface="DIN" panose="02000503040000020003" pitchFamily="2" charset="0"/>
            </a:endParaRPr>
          </a:p>
          <a:p>
            <a:pPr algn="ctr"/>
            <a:endParaRPr lang="en-US" sz="1600" dirty="0">
              <a:solidFill>
                <a:srgbClr val="051D2B"/>
              </a:solidFill>
              <a:latin typeface="DIN" panose="02000503040000020003" pitchFamily="2" charset="0"/>
            </a:endParaRPr>
          </a:p>
        </p:txBody>
      </p:sp>
      <p:sp>
        <p:nvSpPr>
          <p:cNvPr id="40" name="TextBox 39">
            <a:extLst>
              <a:ext uri="{FF2B5EF4-FFF2-40B4-BE49-F238E27FC236}">
                <a16:creationId xmlns:a16="http://schemas.microsoft.com/office/drawing/2014/main" id="{CEFAF2B1-8907-8146-932D-286F758EF9C1}"/>
              </a:ext>
            </a:extLst>
          </p:cNvPr>
          <p:cNvSpPr txBox="1"/>
          <p:nvPr/>
        </p:nvSpPr>
        <p:spPr>
          <a:xfrm>
            <a:off x="9488223" y="3172052"/>
            <a:ext cx="2376264" cy="2800767"/>
          </a:xfrm>
          <a:prstGeom prst="rect">
            <a:avLst/>
          </a:prstGeom>
          <a:noFill/>
          <a:ln>
            <a:noFill/>
          </a:ln>
        </p:spPr>
        <p:txBody>
          <a:bodyPr wrap="square" rtlCol="0">
            <a:spAutoFit/>
          </a:bodyPr>
          <a:lstStyle/>
          <a:p>
            <a:pPr algn="ctr"/>
            <a:r>
              <a:rPr lang="en-US" sz="1600" dirty="0">
                <a:solidFill>
                  <a:srgbClr val="051D2B"/>
                </a:solidFill>
                <a:latin typeface="DIN" panose="02000503040000020003" pitchFamily="2" charset="0"/>
              </a:rPr>
              <a:t>Blockchain &amp; Cryptocurrency Solutions</a:t>
            </a:r>
          </a:p>
          <a:p>
            <a:pPr algn="ctr"/>
            <a:endParaRPr lang="en-US" sz="1600" dirty="0">
              <a:solidFill>
                <a:srgbClr val="051D2B"/>
              </a:solidFill>
              <a:latin typeface="DIN" panose="02000503040000020003" pitchFamily="2" charset="0"/>
            </a:endParaRPr>
          </a:p>
          <a:p>
            <a:pPr algn="ctr"/>
            <a:r>
              <a:rPr lang="en-US" sz="1600" dirty="0">
                <a:solidFill>
                  <a:srgbClr val="051D2B"/>
                </a:solidFill>
                <a:latin typeface="DIN" panose="02000503040000020003" pitchFamily="2" charset="0"/>
              </a:rPr>
              <a:t>Conversational AI (Chatbots)</a:t>
            </a:r>
          </a:p>
          <a:p>
            <a:pPr algn="ctr"/>
            <a:br>
              <a:rPr lang="en-US" sz="1600" dirty="0">
                <a:solidFill>
                  <a:srgbClr val="051D2B"/>
                </a:solidFill>
                <a:latin typeface="DIN" panose="02000503040000020003" pitchFamily="2" charset="0"/>
              </a:rPr>
            </a:br>
            <a:r>
              <a:rPr lang="en-US" sz="1600" dirty="0">
                <a:solidFill>
                  <a:srgbClr val="051D2B"/>
                </a:solidFill>
                <a:latin typeface="DIN" panose="02000503040000020003" pitchFamily="2" charset="0"/>
              </a:rPr>
              <a:t>Robotic Process Automation</a:t>
            </a:r>
          </a:p>
          <a:p>
            <a:pPr algn="ctr"/>
            <a:endParaRPr lang="en-US" sz="1600" dirty="0">
              <a:solidFill>
                <a:srgbClr val="051D2B"/>
              </a:solidFill>
              <a:latin typeface="DIN" panose="02000503040000020003" pitchFamily="2" charset="0"/>
            </a:endParaRPr>
          </a:p>
          <a:p>
            <a:pPr algn="ctr"/>
            <a:endParaRPr lang="en-US" sz="1600" dirty="0">
              <a:solidFill>
                <a:srgbClr val="051D2B"/>
              </a:solidFill>
              <a:latin typeface="DIN" panose="02000503040000020003" pitchFamily="2" charset="0"/>
            </a:endParaRPr>
          </a:p>
        </p:txBody>
      </p:sp>
      <p:sp>
        <p:nvSpPr>
          <p:cNvPr id="48" name="Title 1">
            <a:extLst>
              <a:ext uri="{FF2B5EF4-FFF2-40B4-BE49-F238E27FC236}">
                <a16:creationId xmlns:a16="http://schemas.microsoft.com/office/drawing/2014/main" id="{CF8A29C6-A7A3-00DF-3BD8-B3DAA1CF7B82}"/>
              </a:ext>
            </a:extLst>
          </p:cNvPr>
          <p:cNvSpPr>
            <a:spLocks noGrp="1"/>
          </p:cNvSpPr>
          <p:nvPr>
            <p:ph type="title"/>
          </p:nvPr>
        </p:nvSpPr>
        <p:spPr>
          <a:xfrm>
            <a:off x="1124615" y="427608"/>
            <a:ext cx="4460397" cy="586530"/>
          </a:xfrm>
        </p:spPr>
        <p:txBody>
          <a:bodyPr/>
          <a:lstStyle/>
          <a:p>
            <a:r>
              <a:rPr lang="en-US" sz="3600" dirty="0">
                <a:solidFill>
                  <a:schemeClr val="bg1"/>
                </a:solidFill>
                <a:latin typeface="Georgia" panose="02040502050405020303" pitchFamily="18" charset="0"/>
                <a:cs typeface="Poppins Medium" pitchFamily="2" charset="77"/>
              </a:rPr>
              <a:t>Vendor Sourcing Experience</a:t>
            </a:r>
            <a:endParaRPr lang="en-US" sz="3600" dirty="0"/>
          </a:p>
        </p:txBody>
      </p:sp>
      <p:sp>
        <p:nvSpPr>
          <p:cNvPr id="49" name="TextBox 48">
            <a:extLst>
              <a:ext uri="{FF2B5EF4-FFF2-40B4-BE49-F238E27FC236}">
                <a16:creationId xmlns:a16="http://schemas.microsoft.com/office/drawing/2014/main" id="{7D4F6B19-FB00-6660-9015-449EDC418D23}"/>
              </a:ext>
            </a:extLst>
          </p:cNvPr>
          <p:cNvSpPr txBox="1"/>
          <p:nvPr/>
        </p:nvSpPr>
        <p:spPr>
          <a:xfrm>
            <a:off x="6095999" y="420338"/>
            <a:ext cx="5000167" cy="873829"/>
          </a:xfrm>
          <a:prstGeom prst="rect">
            <a:avLst/>
          </a:prstGeom>
          <a:noFill/>
        </p:spPr>
        <p:txBody>
          <a:bodyPr wrap="square" rtlCol="0">
            <a:spAutoFit/>
          </a:bodyPr>
          <a:lstStyle/>
          <a:p>
            <a:pPr>
              <a:lnSpc>
                <a:spcPct val="125000"/>
              </a:lnSpc>
            </a:pPr>
            <a:r>
              <a:rPr lang="en-US" sz="1400" dirty="0">
                <a:solidFill>
                  <a:schemeClr val="bg1"/>
                </a:solidFill>
                <a:latin typeface="DIN" panose="02000503040000020003" pitchFamily="2" charset="0"/>
              </a:rPr>
              <a:t>SRM has more experience managing RFPs and negotiating with third party service providers on behalf of our clients than any other advisory firm.</a:t>
            </a:r>
          </a:p>
        </p:txBody>
      </p:sp>
      <p:cxnSp>
        <p:nvCxnSpPr>
          <p:cNvPr id="6" name="Straight Connector 5">
            <a:extLst>
              <a:ext uri="{FF2B5EF4-FFF2-40B4-BE49-F238E27FC236}">
                <a16:creationId xmlns:a16="http://schemas.microsoft.com/office/drawing/2014/main" id="{E4D4B35E-A5B1-452A-B67E-5B90D6ACA7FF}"/>
              </a:ext>
            </a:extLst>
          </p:cNvPr>
          <p:cNvCxnSpPr>
            <a:cxnSpLocks/>
          </p:cNvCxnSpPr>
          <p:nvPr/>
        </p:nvCxnSpPr>
        <p:spPr>
          <a:xfrm flipV="1">
            <a:off x="864024" y="2924767"/>
            <a:ext cx="1342864" cy="1797"/>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883E696-4963-877A-1183-08B6FDF84015}"/>
              </a:ext>
            </a:extLst>
          </p:cNvPr>
          <p:cNvCxnSpPr>
            <a:cxnSpLocks/>
          </p:cNvCxnSpPr>
          <p:nvPr/>
        </p:nvCxnSpPr>
        <p:spPr>
          <a:xfrm flipV="1">
            <a:off x="3934243" y="2924767"/>
            <a:ext cx="1318284" cy="1052"/>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530569-4257-0A9E-AB53-8522555E9AD6}"/>
              </a:ext>
            </a:extLst>
          </p:cNvPr>
          <p:cNvCxnSpPr>
            <a:cxnSpLocks/>
          </p:cNvCxnSpPr>
          <p:nvPr/>
        </p:nvCxnSpPr>
        <p:spPr>
          <a:xfrm flipV="1">
            <a:off x="6977995" y="2924767"/>
            <a:ext cx="1318284" cy="1052"/>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6AC1EF-A0DD-7099-6D9C-9D378EAB0072}"/>
              </a:ext>
            </a:extLst>
          </p:cNvPr>
          <p:cNvCxnSpPr>
            <a:cxnSpLocks/>
          </p:cNvCxnSpPr>
          <p:nvPr/>
        </p:nvCxnSpPr>
        <p:spPr>
          <a:xfrm flipV="1">
            <a:off x="10017213" y="2924767"/>
            <a:ext cx="1318284" cy="1052"/>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429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C856287-007F-2845-8862-10F605609EC3}"/>
              </a:ext>
            </a:extLst>
          </p:cNvPr>
          <p:cNvSpPr/>
          <p:nvPr/>
        </p:nvSpPr>
        <p:spPr>
          <a:xfrm>
            <a:off x="0" y="0"/>
            <a:ext cx="6619314" cy="6858000"/>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F0D5684-EA23-B345-8CB5-94F470AF7E5C}"/>
              </a:ext>
            </a:extLst>
          </p:cNvPr>
          <p:cNvSpPr/>
          <p:nvPr/>
        </p:nvSpPr>
        <p:spPr>
          <a:xfrm>
            <a:off x="6587314" y="0"/>
            <a:ext cx="5604686" cy="685800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vector graphics&#10;&#10;Description automatically generated">
            <a:extLst>
              <a:ext uri="{FF2B5EF4-FFF2-40B4-BE49-F238E27FC236}">
                <a16:creationId xmlns:a16="http://schemas.microsoft.com/office/drawing/2014/main" id="{01CF204D-3F71-414A-B671-FA293F13FE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
        <p:nvSpPr>
          <p:cNvPr id="21" name="Rectangle 20">
            <a:extLst>
              <a:ext uri="{FF2B5EF4-FFF2-40B4-BE49-F238E27FC236}">
                <a16:creationId xmlns:a16="http://schemas.microsoft.com/office/drawing/2014/main" id="{566A160E-C176-2B40-811F-CFAADF114606}"/>
              </a:ext>
            </a:extLst>
          </p:cNvPr>
          <p:cNvSpPr/>
          <p:nvPr/>
        </p:nvSpPr>
        <p:spPr>
          <a:xfrm>
            <a:off x="5433392" y="856556"/>
            <a:ext cx="5291052" cy="550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1E4"/>
              </a:solidFill>
            </a:endParaRPr>
          </a:p>
        </p:txBody>
      </p:sp>
      <p:pic>
        <p:nvPicPr>
          <p:cNvPr id="11" name="Picture 10">
            <a:hlinkClick r:id="" action="ppaction://hlinkshowjump?jump=firstslide"/>
            <a:extLst>
              <a:ext uri="{FF2B5EF4-FFF2-40B4-BE49-F238E27FC236}">
                <a16:creationId xmlns:a16="http://schemas.microsoft.com/office/drawing/2014/main" id="{A00C9D2B-069B-8F43-BE91-813DDBBC39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7" name="TextBox 16">
            <a:extLst>
              <a:ext uri="{FF2B5EF4-FFF2-40B4-BE49-F238E27FC236}">
                <a16:creationId xmlns:a16="http://schemas.microsoft.com/office/drawing/2014/main" id="{08A5CAAD-5688-1C43-851A-F78FB77C244F}"/>
              </a:ext>
            </a:extLst>
          </p:cNvPr>
          <p:cNvSpPr txBox="1"/>
          <p:nvPr/>
        </p:nvSpPr>
        <p:spPr>
          <a:xfrm>
            <a:off x="733231" y="1883837"/>
            <a:ext cx="4327005" cy="3477875"/>
          </a:xfrm>
          <a:prstGeom prst="rect">
            <a:avLst/>
          </a:prstGeom>
          <a:noFill/>
        </p:spPr>
        <p:txBody>
          <a:bodyPr wrap="square" rtlCol="0">
            <a:spAutoFit/>
          </a:bodyPr>
          <a:lstStyle/>
          <a:p>
            <a:r>
              <a:rPr lang="en-US" sz="4400" dirty="0">
                <a:solidFill>
                  <a:srgbClr val="051D2B"/>
                </a:solidFill>
                <a:latin typeface="Georgia" panose="02060503050505060203" pitchFamily="18" charset="77"/>
                <a:cs typeface="Poppins ExtraBold" pitchFamily="2" charset="77"/>
              </a:rPr>
              <a:t>Vendors Often Have Leverage When Entering Contract Negotiations</a:t>
            </a:r>
          </a:p>
        </p:txBody>
      </p:sp>
      <p:sp>
        <p:nvSpPr>
          <p:cNvPr id="27" name="TextBox 26">
            <a:extLst>
              <a:ext uri="{FF2B5EF4-FFF2-40B4-BE49-F238E27FC236}">
                <a16:creationId xmlns:a16="http://schemas.microsoft.com/office/drawing/2014/main" id="{698A09CD-5DC3-7047-8694-54B3C970BD30}"/>
              </a:ext>
            </a:extLst>
          </p:cNvPr>
          <p:cNvSpPr txBox="1"/>
          <p:nvPr/>
        </p:nvSpPr>
        <p:spPr>
          <a:xfrm>
            <a:off x="5847255" y="2235329"/>
            <a:ext cx="2213111" cy="530658"/>
          </a:xfrm>
          <a:prstGeom prst="rect">
            <a:avLst/>
          </a:prstGeom>
          <a:noFill/>
        </p:spPr>
        <p:txBody>
          <a:bodyPr wrap="square" rtlCol="0" anchor="ctr" anchorCtr="0">
            <a:spAutoFit/>
          </a:bodyPr>
          <a:lstStyle/>
          <a:p>
            <a:pPr marL="150702" algn="ctr">
              <a:lnSpc>
                <a:spcPct val="125000"/>
              </a:lnSpc>
            </a:pPr>
            <a:r>
              <a:rPr lang="en-US" sz="1200" dirty="0">
                <a:solidFill>
                  <a:srgbClr val="051D2B"/>
                </a:solidFill>
                <a:latin typeface="DIN" panose="02020500000000000000" pitchFamily="18" charset="0"/>
              </a:rPr>
              <a:t>Negotiate Agreements</a:t>
            </a:r>
          </a:p>
          <a:p>
            <a:pPr marL="150702" algn="ctr">
              <a:lnSpc>
                <a:spcPct val="125000"/>
              </a:lnSpc>
            </a:pPr>
            <a:r>
              <a:rPr lang="en-US" sz="1200" dirty="0">
                <a:solidFill>
                  <a:srgbClr val="051D2B"/>
                </a:solidFill>
                <a:latin typeface="DIN" panose="02020500000000000000" pitchFamily="18" charset="0"/>
              </a:rPr>
              <a:t>Every 3-5 Years</a:t>
            </a:r>
          </a:p>
        </p:txBody>
      </p:sp>
      <p:cxnSp>
        <p:nvCxnSpPr>
          <p:cNvPr id="28" name="Straight Connector 27">
            <a:extLst>
              <a:ext uri="{FF2B5EF4-FFF2-40B4-BE49-F238E27FC236}">
                <a16:creationId xmlns:a16="http://schemas.microsoft.com/office/drawing/2014/main" id="{820D895D-6627-A24E-888F-DF2565476A2C}"/>
              </a:ext>
            </a:extLst>
          </p:cNvPr>
          <p:cNvCxnSpPr>
            <a:cxnSpLocks/>
          </p:cNvCxnSpPr>
          <p:nvPr/>
        </p:nvCxnSpPr>
        <p:spPr>
          <a:xfrm>
            <a:off x="8086870" y="1383626"/>
            <a:ext cx="0" cy="4530157"/>
          </a:xfrm>
          <a:prstGeom prst="line">
            <a:avLst/>
          </a:prstGeom>
          <a:ln w="22225" cap="rnd">
            <a:solidFill>
              <a:srgbClr val="06243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D3630A-49C2-1747-BDE3-370B3EBFA4B2}"/>
              </a:ext>
            </a:extLst>
          </p:cNvPr>
          <p:cNvGrpSpPr/>
          <p:nvPr/>
        </p:nvGrpSpPr>
        <p:grpSpPr>
          <a:xfrm>
            <a:off x="5873760" y="2023111"/>
            <a:ext cx="4426221" cy="3024757"/>
            <a:chOff x="5677058" y="2023111"/>
            <a:chExt cx="5261324" cy="3024757"/>
          </a:xfrm>
        </p:grpSpPr>
        <p:cxnSp>
          <p:nvCxnSpPr>
            <p:cNvPr id="29" name="Straight Connector 28">
              <a:extLst>
                <a:ext uri="{FF2B5EF4-FFF2-40B4-BE49-F238E27FC236}">
                  <a16:creationId xmlns:a16="http://schemas.microsoft.com/office/drawing/2014/main" id="{FB38446F-17C2-124F-89A9-A1DF8B7A1404}"/>
                </a:ext>
              </a:extLst>
            </p:cNvPr>
            <p:cNvCxnSpPr>
              <a:cxnSpLocks/>
            </p:cNvCxnSpPr>
            <p:nvPr/>
          </p:nvCxnSpPr>
          <p:spPr>
            <a:xfrm flipH="1">
              <a:off x="5677058" y="2967604"/>
              <a:ext cx="5261324" cy="0"/>
            </a:xfrm>
            <a:prstGeom prst="line">
              <a:avLst/>
            </a:prstGeom>
            <a:ln w="22225" cap="rnd">
              <a:solidFill>
                <a:srgbClr val="0624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8FADBEA-FD15-064A-96E8-1DD946EAED27}"/>
                </a:ext>
              </a:extLst>
            </p:cNvPr>
            <p:cNvCxnSpPr>
              <a:cxnSpLocks/>
            </p:cNvCxnSpPr>
            <p:nvPr/>
          </p:nvCxnSpPr>
          <p:spPr>
            <a:xfrm flipH="1">
              <a:off x="5677058" y="4007736"/>
              <a:ext cx="5261324" cy="0"/>
            </a:xfrm>
            <a:prstGeom prst="line">
              <a:avLst/>
            </a:prstGeom>
            <a:ln w="22225" cap="rnd">
              <a:solidFill>
                <a:srgbClr val="06243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F90F35-B950-BF4B-8F3A-242BC0BC867A}"/>
                </a:ext>
              </a:extLst>
            </p:cNvPr>
            <p:cNvCxnSpPr>
              <a:cxnSpLocks/>
            </p:cNvCxnSpPr>
            <p:nvPr/>
          </p:nvCxnSpPr>
          <p:spPr>
            <a:xfrm flipH="1">
              <a:off x="5677058" y="5047868"/>
              <a:ext cx="5261324" cy="0"/>
            </a:xfrm>
            <a:prstGeom prst="line">
              <a:avLst/>
            </a:prstGeom>
            <a:ln w="22225" cap="rnd">
              <a:solidFill>
                <a:srgbClr val="06243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0A718FE-C87E-6D45-A06E-977D4D0F2E9E}"/>
                </a:ext>
              </a:extLst>
            </p:cNvPr>
            <p:cNvCxnSpPr>
              <a:cxnSpLocks/>
            </p:cNvCxnSpPr>
            <p:nvPr/>
          </p:nvCxnSpPr>
          <p:spPr>
            <a:xfrm flipH="1">
              <a:off x="5677058" y="2023111"/>
              <a:ext cx="5261324" cy="0"/>
            </a:xfrm>
            <a:prstGeom prst="line">
              <a:avLst/>
            </a:prstGeom>
            <a:ln w="22225" cap="rnd">
              <a:solidFill>
                <a:srgbClr val="062436"/>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905672F3-71E3-9145-9D28-CDCBF8E8CF4C}"/>
              </a:ext>
            </a:extLst>
          </p:cNvPr>
          <p:cNvSpPr txBox="1"/>
          <p:nvPr/>
        </p:nvSpPr>
        <p:spPr>
          <a:xfrm>
            <a:off x="8141035" y="2207353"/>
            <a:ext cx="2091337" cy="530658"/>
          </a:xfrm>
          <a:prstGeom prst="rect">
            <a:avLst/>
          </a:prstGeom>
          <a:noFill/>
        </p:spPr>
        <p:txBody>
          <a:bodyPr wrap="square" rtlCol="0" anchor="ctr" anchorCtr="0">
            <a:spAutoFit/>
          </a:bodyPr>
          <a:lstStyle/>
          <a:p>
            <a:pPr marL="150702" algn="ctr">
              <a:lnSpc>
                <a:spcPct val="125000"/>
              </a:lnSpc>
            </a:pPr>
            <a:r>
              <a:rPr lang="en-US" sz="1200" dirty="0">
                <a:solidFill>
                  <a:srgbClr val="051D2B"/>
                </a:solidFill>
                <a:latin typeface="DIN" panose="02020500000000000000" pitchFamily="18" charset="0"/>
              </a:rPr>
              <a:t>Negotiate Dozens of</a:t>
            </a:r>
          </a:p>
          <a:p>
            <a:pPr marL="150702" algn="ctr">
              <a:lnSpc>
                <a:spcPct val="125000"/>
              </a:lnSpc>
            </a:pPr>
            <a:r>
              <a:rPr lang="en-US" sz="1200" dirty="0">
                <a:solidFill>
                  <a:srgbClr val="051D2B"/>
                </a:solidFill>
                <a:latin typeface="DIN" panose="02020500000000000000" pitchFamily="18" charset="0"/>
              </a:rPr>
              <a:t>Agreements Each Year</a:t>
            </a:r>
          </a:p>
        </p:txBody>
      </p:sp>
      <p:sp>
        <p:nvSpPr>
          <p:cNvPr id="34" name="TextBox 33">
            <a:extLst>
              <a:ext uri="{FF2B5EF4-FFF2-40B4-BE49-F238E27FC236}">
                <a16:creationId xmlns:a16="http://schemas.microsoft.com/office/drawing/2014/main" id="{81858E27-DFC8-A24B-BCA7-71A87BFD16EC}"/>
              </a:ext>
            </a:extLst>
          </p:cNvPr>
          <p:cNvSpPr txBox="1"/>
          <p:nvPr/>
        </p:nvSpPr>
        <p:spPr>
          <a:xfrm>
            <a:off x="5847255" y="3202761"/>
            <a:ext cx="2213111" cy="530658"/>
          </a:xfrm>
          <a:prstGeom prst="rect">
            <a:avLst/>
          </a:prstGeom>
          <a:noFill/>
        </p:spPr>
        <p:txBody>
          <a:bodyPr wrap="square" rtlCol="0" anchor="ctr" anchorCtr="0">
            <a:spAutoFit/>
          </a:bodyPr>
          <a:lstStyle/>
          <a:p>
            <a:pPr marL="150702" algn="ctr">
              <a:lnSpc>
                <a:spcPct val="125000"/>
              </a:lnSpc>
            </a:pPr>
            <a:r>
              <a:rPr lang="en-US" sz="1200" dirty="0">
                <a:solidFill>
                  <a:srgbClr val="051D2B"/>
                </a:solidFill>
                <a:latin typeface="DIN" panose="02020500000000000000" pitchFamily="18" charset="0"/>
              </a:rPr>
              <a:t>Resources Focused on</a:t>
            </a:r>
          </a:p>
          <a:p>
            <a:pPr marL="150702" algn="ctr">
              <a:lnSpc>
                <a:spcPct val="125000"/>
              </a:lnSpc>
            </a:pPr>
            <a:r>
              <a:rPr lang="en-US" sz="1200" dirty="0">
                <a:solidFill>
                  <a:srgbClr val="051D2B"/>
                </a:solidFill>
                <a:latin typeface="DIN" panose="02020500000000000000" pitchFamily="18" charset="0"/>
              </a:rPr>
              <a:t>Business Growth</a:t>
            </a:r>
          </a:p>
        </p:txBody>
      </p:sp>
      <p:sp>
        <p:nvSpPr>
          <p:cNvPr id="35" name="TextBox 34">
            <a:extLst>
              <a:ext uri="{FF2B5EF4-FFF2-40B4-BE49-F238E27FC236}">
                <a16:creationId xmlns:a16="http://schemas.microsoft.com/office/drawing/2014/main" id="{D565CCC1-2E25-6947-B530-E6028C0A74DE}"/>
              </a:ext>
            </a:extLst>
          </p:cNvPr>
          <p:cNvSpPr txBox="1"/>
          <p:nvPr/>
        </p:nvSpPr>
        <p:spPr>
          <a:xfrm>
            <a:off x="8141035" y="3202762"/>
            <a:ext cx="2091337" cy="530658"/>
          </a:xfrm>
          <a:prstGeom prst="rect">
            <a:avLst/>
          </a:prstGeom>
          <a:noFill/>
        </p:spPr>
        <p:txBody>
          <a:bodyPr wrap="square" rtlCol="0" anchor="ctr" anchorCtr="0">
            <a:spAutoFit/>
          </a:bodyPr>
          <a:lstStyle/>
          <a:p>
            <a:pPr marL="150702" algn="ctr">
              <a:lnSpc>
                <a:spcPct val="125000"/>
              </a:lnSpc>
            </a:pPr>
            <a:r>
              <a:rPr lang="en-US" sz="1200" dirty="0">
                <a:solidFill>
                  <a:srgbClr val="051D2B"/>
                </a:solidFill>
                <a:latin typeface="DIN" panose="02020500000000000000" pitchFamily="18" charset="0"/>
              </a:rPr>
              <a:t>Resources Dedicated to</a:t>
            </a:r>
          </a:p>
          <a:p>
            <a:pPr marL="150702" algn="ctr">
              <a:lnSpc>
                <a:spcPct val="125000"/>
              </a:lnSpc>
            </a:pPr>
            <a:r>
              <a:rPr lang="en-US" sz="1200" dirty="0">
                <a:solidFill>
                  <a:srgbClr val="051D2B"/>
                </a:solidFill>
                <a:latin typeface="DIN" panose="02020500000000000000" pitchFamily="18" charset="0"/>
              </a:rPr>
              <a:t>Negotiating Contracts</a:t>
            </a:r>
          </a:p>
        </p:txBody>
      </p:sp>
      <p:sp>
        <p:nvSpPr>
          <p:cNvPr id="36" name="TextBox 35">
            <a:extLst>
              <a:ext uri="{FF2B5EF4-FFF2-40B4-BE49-F238E27FC236}">
                <a16:creationId xmlns:a16="http://schemas.microsoft.com/office/drawing/2014/main" id="{B715F6FD-AC2D-2845-A596-ECFDD49CAC4D}"/>
              </a:ext>
            </a:extLst>
          </p:cNvPr>
          <p:cNvSpPr txBox="1"/>
          <p:nvPr/>
        </p:nvSpPr>
        <p:spPr>
          <a:xfrm>
            <a:off x="5847255" y="4384187"/>
            <a:ext cx="2213111" cy="299826"/>
          </a:xfrm>
          <a:prstGeom prst="rect">
            <a:avLst/>
          </a:prstGeom>
          <a:noFill/>
        </p:spPr>
        <p:txBody>
          <a:bodyPr wrap="square" rtlCol="0" anchor="ctr" anchorCtr="0">
            <a:spAutoFit/>
          </a:bodyPr>
          <a:lstStyle/>
          <a:p>
            <a:pPr marL="150702" algn="ctr">
              <a:lnSpc>
                <a:spcPct val="125000"/>
              </a:lnSpc>
            </a:pPr>
            <a:r>
              <a:rPr lang="en-US" sz="1200" dirty="0">
                <a:solidFill>
                  <a:srgbClr val="051D2B"/>
                </a:solidFill>
                <a:latin typeface="DIN" panose="02020500000000000000" pitchFamily="18" charset="0"/>
              </a:rPr>
              <a:t>High Transition Costs</a:t>
            </a:r>
          </a:p>
        </p:txBody>
      </p:sp>
      <p:sp>
        <p:nvSpPr>
          <p:cNvPr id="37" name="TextBox 36">
            <a:extLst>
              <a:ext uri="{FF2B5EF4-FFF2-40B4-BE49-F238E27FC236}">
                <a16:creationId xmlns:a16="http://schemas.microsoft.com/office/drawing/2014/main" id="{86F76539-7649-374D-8175-42C16148AF44}"/>
              </a:ext>
            </a:extLst>
          </p:cNvPr>
          <p:cNvSpPr txBox="1"/>
          <p:nvPr/>
        </p:nvSpPr>
        <p:spPr>
          <a:xfrm>
            <a:off x="8141035" y="4268770"/>
            <a:ext cx="2091337" cy="530658"/>
          </a:xfrm>
          <a:prstGeom prst="rect">
            <a:avLst/>
          </a:prstGeom>
          <a:noFill/>
        </p:spPr>
        <p:txBody>
          <a:bodyPr wrap="square" rtlCol="0" anchor="ctr" anchorCtr="0">
            <a:spAutoFit/>
          </a:bodyPr>
          <a:lstStyle/>
          <a:p>
            <a:pPr marL="150702" algn="ctr">
              <a:lnSpc>
                <a:spcPct val="125000"/>
              </a:lnSpc>
            </a:pPr>
            <a:r>
              <a:rPr lang="en-US" sz="1200" dirty="0">
                <a:solidFill>
                  <a:srgbClr val="051D2B"/>
                </a:solidFill>
                <a:latin typeface="DIN" panose="02020500000000000000" pitchFamily="18" charset="0"/>
              </a:rPr>
              <a:t>Limited Threat of</a:t>
            </a:r>
          </a:p>
          <a:p>
            <a:pPr marL="150702" algn="ctr">
              <a:lnSpc>
                <a:spcPct val="125000"/>
              </a:lnSpc>
            </a:pPr>
            <a:r>
              <a:rPr lang="en-US" sz="1200" dirty="0">
                <a:solidFill>
                  <a:srgbClr val="051D2B"/>
                </a:solidFill>
                <a:latin typeface="DIN" panose="02020500000000000000" pitchFamily="18" charset="0"/>
              </a:rPr>
              <a:t>Client Attrition</a:t>
            </a:r>
          </a:p>
        </p:txBody>
      </p:sp>
      <p:sp>
        <p:nvSpPr>
          <p:cNvPr id="38" name="TextBox 37">
            <a:extLst>
              <a:ext uri="{FF2B5EF4-FFF2-40B4-BE49-F238E27FC236}">
                <a16:creationId xmlns:a16="http://schemas.microsoft.com/office/drawing/2014/main" id="{EBE346AA-FBB1-CD44-992E-7BC459CE0A6F}"/>
              </a:ext>
            </a:extLst>
          </p:cNvPr>
          <p:cNvSpPr txBox="1"/>
          <p:nvPr/>
        </p:nvSpPr>
        <p:spPr>
          <a:xfrm>
            <a:off x="6126139" y="5205487"/>
            <a:ext cx="1655342" cy="530658"/>
          </a:xfrm>
          <a:prstGeom prst="rect">
            <a:avLst/>
          </a:prstGeom>
          <a:noFill/>
        </p:spPr>
        <p:txBody>
          <a:bodyPr wrap="square" rtlCol="0" anchor="ctr" anchorCtr="0">
            <a:spAutoFit/>
          </a:bodyPr>
          <a:lstStyle/>
          <a:p>
            <a:pPr marL="150702" algn="ctr">
              <a:lnSpc>
                <a:spcPct val="125000"/>
              </a:lnSpc>
            </a:pPr>
            <a:r>
              <a:rPr lang="en-US" sz="1200" dirty="0">
                <a:solidFill>
                  <a:srgbClr val="051D2B"/>
                </a:solidFill>
                <a:latin typeface="DIN" panose="02020500000000000000" pitchFamily="18" charset="0"/>
              </a:rPr>
              <a:t>Limited View of Market Terms</a:t>
            </a:r>
          </a:p>
        </p:txBody>
      </p:sp>
      <p:sp>
        <p:nvSpPr>
          <p:cNvPr id="39" name="TextBox 38">
            <a:extLst>
              <a:ext uri="{FF2B5EF4-FFF2-40B4-BE49-F238E27FC236}">
                <a16:creationId xmlns:a16="http://schemas.microsoft.com/office/drawing/2014/main" id="{6770380D-3FEF-924F-85CB-6F8B125006DC}"/>
              </a:ext>
            </a:extLst>
          </p:cNvPr>
          <p:cNvSpPr txBox="1"/>
          <p:nvPr/>
        </p:nvSpPr>
        <p:spPr>
          <a:xfrm>
            <a:off x="8370309" y="5205487"/>
            <a:ext cx="1632788" cy="530658"/>
          </a:xfrm>
          <a:prstGeom prst="rect">
            <a:avLst/>
          </a:prstGeom>
          <a:noFill/>
        </p:spPr>
        <p:txBody>
          <a:bodyPr wrap="square" rtlCol="0" anchor="ctr" anchorCtr="0">
            <a:spAutoFit/>
          </a:bodyPr>
          <a:lstStyle/>
          <a:p>
            <a:pPr marL="150702" algn="ctr">
              <a:lnSpc>
                <a:spcPct val="125000"/>
              </a:lnSpc>
            </a:pPr>
            <a:r>
              <a:rPr lang="en-US" sz="1200" dirty="0">
                <a:solidFill>
                  <a:srgbClr val="051D2B"/>
                </a:solidFill>
                <a:latin typeface="DIN" panose="02020500000000000000" pitchFamily="18" charset="0"/>
              </a:rPr>
              <a:t>Broad View of Market Terms</a:t>
            </a:r>
          </a:p>
        </p:txBody>
      </p:sp>
      <p:sp>
        <p:nvSpPr>
          <p:cNvPr id="40" name="TextBox 39">
            <a:extLst>
              <a:ext uri="{FF2B5EF4-FFF2-40B4-BE49-F238E27FC236}">
                <a16:creationId xmlns:a16="http://schemas.microsoft.com/office/drawing/2014/main" id="{59CF60B5-D08C-8148-88CC-700EC155FC39}"/>
              </a:ext>
            </a:extLst>
          </p:cNvPr>
          <p:cNvSpPr txBox="1"/>
          <p:nvPr/>
        </p:nvSpPr>
        <p:spPr>
          <a:xfrm>
            <a:off x="6497596" y="1383626"/>
            <a:ext cx="995785" cy="461665"/>
          </a:xfrm>
          <a:prstGeom prst="rect">
            <a:avLst/>
          </a:prstGeom>
          <a:noFill/>
        </p:spPr>
        <p:txBody>
          <a:bodyPr wrap="none" rtlCol="0">
            <a:spAutoFit/>
          </a:bodyPr>
          <a:lstStyle/>
          <a:p>
            <a:r>
              <a:rPr lang="en-US" sz="2400" dirty="0">
                <a:solidFill>
                  <a:srgbClr val="051D2B"/>
                </a:solidFill>
                <a:latin typeface="Georgia" panose="02060503050505060203" pitchFamily="18" charset="77"/>
                <a:cs typeface="Poppins Medium" pitchFamily="2" charset="77"/>
              </a:rPr>
              <a:t>Client</a:t>
            </a:r>
          </a:p>
        </p:txBody>
      </p:sp>
      <p:sp>
        <p:nvSpPr>
          <p:cNvPr id="41" name="TextBox 40">
            <a:extLst>
              <a:ext uri="{FF2B5EF4-FFF2-40B4-BE49-F238E27FC236}">
                <a16:creationId xmlns:a16="http://schemas.microsoft.com/office/drawing/2014/main" id="{10949511-13DA-284C-83C0-2367F751284A}"/>
              </a:ext>
            </a:extLst>
          </p:cNvPr>
          <p:cNvSpPr txBox="1"/>
          <p:nvPr/>
        </p:nvSpPr>
        <p:spPr>
          <a:xfrm>
            <a:off x="8637514" y="1410130"/>
            <a:ext cx="1189749" cy="461665"/>
          </a:xfrm>
          <a:prstGeom prst="rect">
            <a:avLst/>
          </a:prstGeom>
          <a:noFill/>
        </p:spPr>
        <p:txBody>
          <a:bodyPr wrap="none" rtlCol="0">
            <a:spAutoFit/>
          </a:bodyPr>
          <a:lstStyle/>
          <a:p>
            <a:r>
              <a:rPr lang="en-US" sz="2400" dirty="0">
                <a:solidFill>
                  <a:srgbClr val="051D2B"/>
                </a:solidFill>
                <a:latin typeface="Georgia" panose="02060503050505060203" pitchFamily="18" charset="77"/>
                <a:cs typeface="Poppins Medium" pitchFamily="2" charset="77"/>
              </a:rPr>
              <a:t>Vendor</a:t>
            </a:r>
          </a:p>
        </p:txBody>
      </p:sp>
    </p:spTree>
    <p:extLst>
      <p:ext uri="{BB962C8B-B14F-4D97-AF65-F5344CB8AC3E}">
        <p14:creationId xmlns:p14="http://schemas.microsoft.com/office/powerpoint/2010/main" val="2883074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vector graphics&#10;&#10;Description automatically generated">
            <a:extLst>
              <a:ext uri="{FF2B5EF4-FFF2-40B4-BE49-F238E27FC236}">
                <a16:creationId xmlns:a16="http://schemas.microsoft.com/office/drawing/2014/main" id="{01CF204D-3F71-414A-B671-FA293F13FE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
        <p:nvSpPr>
          <p:cNvPr id="23" name="Rectangle 22">
            <a:extLst>
              <a:ext uri="{FF2B5EF4-FFF2-40B4-BE49-F238E27FC236}">
                <a16:creationId xmlns:a16="http://schemas.microsoft.com/office/drawing/2014/main" id="{BF0D5684-EA23-B345-8CB5-94F470AF7E5C}"/>
              </a:ext>
            </a:extLst>
          </p:cNvPr>
          <p:cNvSpPr/>
          <p:nvPr/>
        </p:nvSpPr>
        <p:spPr>
          <a:xfrm>
            <a:off x="8081682" y="0"/>
            <a:ext cx="4110318" cy="685800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66A160E-C176-2B40-811F-CFAADF114606}"/>
              </a:ext>
            </a:extLst>
          </p:cNvPr>
          <p:cNvSpPr/>
          <p:nvPr/>
        </p:nvSpPr>
        <p:spPr>
          <a:xfrm>
            <a:off x="5337544" y="856556"/>
            <a:ext cx="4954772" cy="5503903"/>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hlinkClick r:id="" action="ppaction://hlinkshowjump?jump=firstslide"/>
            <a:extLst>
              <a:ext uri="{FF2B5EF4-FFF2-40B4-BE49-F238E27FC236}">
                <a16:creationId xmlns:a16="http://schemas.microsoft.com/office/drawing/2014/main" id="{A00C9D2B-069B-8F43-BE91-813DDBBC39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7" name="TextBox 16">
            <a:extLst>
              <a:ext uri="{FF2B5EF4-FFF2-40B4-BE49-F238E27FC236}">
                <a16:creationId xmlns:a16="http://schemas.microsoft.com/office/drawing/2014/main" id="{60473161-CF01-CB4D-B5CE-FCCE48EE97B6}"/>
              </a:ext>
            </a:extLst>
          </p:cNvPr>
          <p:cNvSpPr txBox="1"/>
          <p:nvPr/>
        </p:nvSpPr>
        <p:spPr>
          <a:xfrm>
            <a:off x="1047453" y="3486359"/>
            <a:ext cx="3475924" cy="221964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25000"/>
              </a:lnSpc>
            </a:pPr>
            <a:r>
              <a:rPr lang="en-US" sz="1400" dirty="0">
                <a:solidFill>
                  <a:srgbClr val="051D2B"/>
                </a:solidFill>
                <a:latin typeface="DIN" panose="02000503040000020003" pitchFamily="2" charset="0"/>
              </a:rPr>
              <a:t>Optimization is the key word </a:t>
            </a:r>
            <a:br>
              <a:rPr lang="en-US" sz="1400" dirty="0">
                <a:solidFill>
                  <a:srgbClr val="051D2B"/>
                </a:solidFill>
                <a:latin typeface="DIN" panose="02000503040000020003" pitchFamily="2" charset="0"/>
              </a:rPr>
            </a:br>
            <a:r>
              <a:rPr lang="en-US" sz="1400" dirty="0">
                <a:solidFill>
                  <a:srgbClr val="051D2B"/>
                </a:solidFill>
                <a:latin typeface="DIN" panose="02000503040000020003" pitchFamily="2" charset="0"/>
              </a:rPr>
              <a:t>for what we do. </a:t>
            </a:r>
          </a:p>
          <a:p>
            <a:pPr>
              <a:lnSpc>
                <a:spcPct val="125000"/>
              </a:lnSpc>
            </a:pPr>
            <a:endParaRPr lang="en-US" sz="1400" dirty="0">
              <a:solidFill>
                <a:srgbClr val="051D2B"/>
              </a:solidFill>
              <a:latin typeface="DIN" panose="02000503040000020003" pitchFamily="2" charset="0"/>
            </a:endParaRPr>
          </a:p>
          <a:p>
            <a:pPr>
              <a:lnSpc>
                <a:spcPct val="125000"/>
              </a:lnSpc>
            </a:pPr>
            <a:r>
              <a:rPr lang="en-US" sz="1400" dirty="0">
                <a:solidFill>
                  <a:srgbClr val="051D2B"/>
                </a:solidFill>
                <a:latin typeface="DIN" panose="02000503040000020003" pitchFamily="2" charset="0"/>
              </a:rPr>
              <a:t>At SRM, we don’t just look at our work with you as one negotiation – we want to understand the complete picture and help you build on your bottom-line savings </a:t>
            </a:r>
            <a:br>
              <a:rPr lang="en-US" sz="1400" dirty="0">
                <a:solidFill>
                  <a:srgbClr val="051D2B"/>
                </a:solidFill>
                <a:latin typeface="DIN" panose="02000503040000020003" pitchFamily="2" charset="0"/>
              </a:rPr>
            </a:br>
            <a:r>
              <a:rPr lang="en-US" sz="1400" dirty="0">
                <a:solidFill>
                  <a:srgbClr val="051D2B"/>
                </a:solidFill>
                <a:latin typeface="DIN" panose="02000503040000020003" pitchFamily="2" charset="0"/>
              </a:rPr>
              <a:t>and performance. </a:t>
            </a:r>
          </a:p>
        </p:txBody>
      </p:sp>
      <p:sp>
        <p:nvSpPr>
          <p:cNvPr id="27" name="TextBox 26">
            <a:extLst>
              <a:ext uri="{FF2B5EF4-FFF2-40B4-BE49-F238E27FC236}">
                <a16:creationId xmlns:a16="http://schemas.microsoft.com/office/drawing/2014/main" id="{030E0C00-B08C-614B-9204-3F634691190A}"/>
              </a:ext>
            </a:extLst>
          </p:cNvPr>
          <p:cNvSpPr txBox="1"/>
          <p:nvPr/>
        </p:nvSpPr>
        <p:spPr>
          <a:xfrm>
            <a:off x="1047453" y="1208241"/>
            <a:ext cx="4001180" cy="2772106"/>
          </a:xfrm>
          <a:prstGeom prst="rect">
            <a:avLst/>
          </a:prstGeom>
          <a:noFill/>
        </p:spPr>
        <p:txBody>
          <a:bodyPr wrap="square" rtlCol="0">
            <a:noAutofit/>
          </a:bodyPr>
          <a:lstStyle/>
          <a:p>
            <a:r>
              <a:rPr lang="en-US" sz="4400" dirty="0">
                <a:solidFill>
                  <a:srgbClr val="051D2B"/>
                </a:solidFill>
                <a:latin typeface="Georgia" panose="02060503050505060203" pitchFamily="18" charset="77"/>
                <a:cs typeface="Poppins ExtraBold" pitchFamily="2" charset="77"/>
              </a:rPr>
              <a:t>Holistic</a:t>
            </a:r>
          </a:p>
          <a:p>
            <a:r>
              <a:rPr lang="en-US" sz="4400" dirty="0">
                <a:solidFill>
                  <a:srgbClr val="051D2B"/>
                </a:solidFill>
                <a:latin typeface="Georgia" panose="02060503050505060203" pitchFamily="18" charset="77"/>
                <a:cs typeface="Poppins ExtraBold" pitchFamily="2" charset="77"/>
              </a:rPr>
              <a:t>Approach,</a:t>
            </a:r>
          </a:p>
          <a:p>
            <a:r>
              <a:rPr lang="en-US" sz="4400" dirty="0">
                <a:solidFill>
                  <a:srgbClr val="051D2B"/>
                </a:solidFill>
                <a:latin typeface="Georgia" panose="02060503050505060203" pitchFamily="18" charset="77"/>
                <a:cs typeface="Poppins ExtraBold" pitchFamily="2" charset="77"/>
              </a:rPr>
              <a:t>Simple Process</a:t>
            </a:r>
          </a:p>
        </p:txBody>
      </p:sp>
      <p:sp>
        <p:nvSpPr>
          <p:cNvPr id="37" name="TextBox 36">
            <a:extLst>
              <a:ext uri="{FF2B5EF4-FFF2-40B4-BE49-F238E27FC236}">
                <a16:creationId xmlns:a16="http://schemas.microsoft.com/office/drawing/2014/main" id="{D2313AC5-DB3F-D74C-9076-6E6459B71931}"/>
              </a:ext>
            </a:extLst>
          </p:cNvPr>
          <p:cNvSpPr txBox="1"/>
          <p:nvPr/>
        </p:nvSpPr>
        <p:spPr>
          <a:xfrm>
            <a:off x="5879317" y="1466273"/>
            <a:ext cx="487634" cy="646331"/>
          </a:xfrm>
          <a:prstGeom prst="rect">
            <a:avLst/>
          </a:prstGeom>
          <a:noFill/>
        </p:spPr>
        <p:txBody>
          <a:bodyPr wrap="none" rtlCol="0">
            <a:spAutoFit/>
          </a:bodyPr>
          <a:lstStyle/>
          <a:p>
            <a:r>
              <a:rPr lang="en-US" sz="3600" dirty="0">
                <a:solidFill>
                  <a:srgbClr val="051D2B"/>
                </a:solidFill>
                <a:latin typeface="Georgia" panose="02060503050505060203" pitchFamily="18" charset="77"/>
                <a:cs typeface="Poppins Medium" pitchFamily="2" charset="77"/>
              </a:rPr>
              <a:t>1.</a:t>
            </a:r>
          </a:p>
        </p:txBody>
      </p:sp>
      <p:sp>
        <p:nvSpPr>
          <p:cNvPr id="38" name="TextBox 37">
            <a:extLst>
              <a:ext uri="{FF2B5EF4-FFF2-40B4-BE49-F238E27FC236}">
                <a16:creationId xmlns:a16="http://schemas.microsoft.com/office/drawing/2014/main" id="{106DFCAE-1896-984A-98CF-58A1CD72758B}"/>
              </a:ext>
            </a:extLst>
          </p:cNvPr>
          <p:cNvSpPr txBox="1"/>
          <p:nvPr/>
        </p:nvSpPr>
        <p:spPr>
          <a:xfrm>
            <a:off x="6436403" y="1638235"/>
            <a:ext cx="3567001" cy="646331"/>
          </a:xfrm>
          <a:prstGeom prst="rect">
            <a:avLst/>
          </a:prstGeom>
          <a:noFill/>
        </p:spPr>
        <p:txBody>
          <a:bodyPr wrap="square" rtlCol="0">
            <a:spAutoFit/>
          </a:bodyPr>
          <a:lstStyle/>
          <a:p>
            <a:r>
              <a:rPr lang="en-US" sz="1200" dirty="0">
                <a:solidFill>
                  <a:srgbClr val="051D2B"/>
                </a:solidFill>
                <a:latin typeface="DIN" panose="02000503040000020003" pitchFamily="2" charset="0"/>
              </a:rPr>
              <a:t>After onboarding a new client, SRM will collect copies of contracts and invoices for the selected project areas. </a:t>
            </a:r>
            <a:endParaRPr lang="en-US" sz="1000" dirty="0">
              <a:solidFill>
                <a:srgbClr val="051D2B"/>
              </a:solidFill>
              <a:effectLst/>
              <a:latin typeface="DIN" panose="02000503040000020003" pitchFamily="2" charset="0"/>
            </a:endParaRPr>
          </a:p>
        </p:txBody>
      </p:sp>
      <p:sp>
        <p:nvSpPr>
          <p:cNvPr id="39" name="TextBox 38">
            <a:extLst>
              <a:ext uri="{FF2B5EF4-FFF2-40B4-BE49-F238E27FC236}">
                <a16:creationId xmlns:a16="http://schemas.microsoft.com/office/drawing/2014/main" id="{D70F4CC5-1A2C-DC4C-B2AD-B6693B2C4016}"/>
              </a:ext>
            </a:extLst>
          </p:cNvPr>
          <p:cNvSpPr txBox="1"/>
          <p:nvPr/>
        </p:nvSpPr>
        <p:spPr>
          <a:xfrm>
            <a:off x="5879317" y="2522542"/>
            <a:ext cx="518091" cy="646331"/>
          </a:xfrm>
          <a:prstGeom prst="rect">
            <a:avLst/>
          </a:prstGeom>
          <a:noFill/>
        </p:spPr>
        <p:txBody>
          <a:bodyPr wrap="none" rtlCol="0">
            <a:spAutoFit/>
          </a:bodyPr>
          <a:lstStyle/>
          <a:p>
            <a:r>
              <a:rPr lang="en-US" sz="3600" dirty="0">
                <a:solidFill>
                  <a:srgbClr val="051D2B"/>
                </a:solidFill>
                <a:latin typeface="Georgia" panose="02060503050505060203" pitchFamily="18" charset="77"/>
                <a:cs typeface="Poppins Medium" pitchFamily="2" charset="77"/>
              </a:rPr>
              <a:t>2.</a:t>
            </a:r>
          </a:p>
        </p:txBody>
      </p:sp>
      <p:sp>
        <p:nvSpPr>
          <p:cNvPr id="40" name="TextBox 39">
            <a:extLst>
              <a:ext uri="{FF2B5EF4-FFF2-40B4-BE49-F238E27FC236}">
                <a16:creationId xmlns:a16="http://schemas.microsoft.com/office/drawing/2014/main" id="{6E989702-C1BE-A64C-B32F-276186DF326E}"/>
              </a:ext>
            </a:extLst>
          </p:cNvPr>
          <p:cNvSpPr txBox="1"/>
          <p:nvPr/>
        </p:nvSpPr>
        <p:spPr>
          <a:xfrm>
            <a:off x="6436403" y="2694504"/>
            <a:ext cx="3330186" cy="646331"/>
          </a:xfrm>
          <a:prstGeom prst="rect">
            <a:avLst/>
          </a:prstGeom>
          <a:noFill/>
        </p:spPr>
        <p:txBody>
          <a:bodyPr wrap="square" rtlCol="0">
            <a:spAutoFit/>
          </a:bodyPr>
          <a:lstStyle/>
          <a:p>
            <a:r>
              <a:rPr lang="en-US" sz="1200" dirty="0">
                <a:solidFill>
                  <a:srgbClr val="051D2B"/>
                </a:solidFill>
                <a:latin typeface="DIN" panose="02000503040000020003" pitchFamily="2" charset="0"/>
              </a:rPr>
              <a:t>Within two weeks SRM will present the results of the assessment, demonstrate what the benchmarks indicate, and agree on a strategy. </a:t>
            </a:r>
            <a:endParaRPr lang="en-US" sz="1200" dirty="0">
              <a:solidFill>
                <a:srgbClr val="051D2B"/>
              </a:solidFill>
              <a:effectLst/>
              <a:latin typeface="DIN" panose="02000503040000020003" pitchFamily="2" charset="0"/>
            </a:endParaRPr>
          </a:p>
        </p:txBody>
      </p:sp>
      <p:sp>
        <p:nvSpPr>
          <p:cNvPr id="41" name="TextBox 40">
            <a:extLst>
              <a:ext uri="{FF2B5EF4-FFF2-40B4-BE49-F238E27FC236}">
                <a16:creationId xmlns:a16="http://schemas.microsoft.com/office/drawing/2014/main" id="{863F6645-6349-8B4B-A544-50A0ADD7326C}"/>
              </a:ext>
            </a:extLst>
          </p:cNvPr>
          <p:cNvSpPr txBox="1"/>
          <p:nvPr/>
        </p:nvSpPr>
        <p:spPr>
          <a:xfrm>
            <a:off x="5889950" y="3696910"/>
            <a:ext cx="514885" cy="646331"/>
          </a:xfrm>
          <a:prstGeom prst="rect">
            <a:avLst/>
          </a:prstGeom>
          <a:noFill/>
        </p:spPr>
        <p:txBody>
          <a:bodyPr wrap="none" rtlCol="0">
            <a:spAutoFit/>
          </a:bodyPr>
          <a:lstStyle/>
          <a:p>
            <a:r>
              <a:rPr lang="en-US" sz="3600" dirty="0">
                <a:solidFill>
                  <a:srgbClr val="051D2B"/>
                </a:solidFill>
                <a:latin typeface="Georgia" panose="02060503050505060203" pitchFamily="18" charset="77"/>
                <a:cs typeface="Poppins Medium" pitchFamily="2" charset="77"/>
              </a:rPr>
              <a:t>3.</a:t>
            </a:r>
          </a:p>
        </p:txBody>
      </p:sp>
      <p:sp>
        <p:nvSpPr>
          <p:cNvPr id="42" name="TextBox 41">
            <a:extLst>
              <a:ext uri="{FF2B5EF4-FFF2-40B4-BE49-F238E27FC236}">
                <a16:creationId xmlns:a16="http://schemas.microsoft.com/office/drawing/2014/main" id="{FFF6F1AA-C10C-AE41-A890-64B1262239C0}"/>
              </a:ext>
            </a:extLst>
          </p:cNvPr>
          <p:cNvSpPr txBox="1"/>
          <p:nvPr/>
        </p:nvSpPr>
        <p:spPr>
          <a:xfrm>
            <a:off x="6436403" y="3868872"/>
            <a:ext cx="2979312" cy="646331"/>
          </a:xfrm>
          <a:prstGeom prst="rect">
            <a:avLst/>
          </a:prstGeom>
          <a:noFill/>
        </p:spPr>
        <p:txBody>
          <a:bodyPr wrap="square" rtlCol="0">
            <a:spAutoFit/>
          </a:bodyPr>
          <a:lstStyle/>
          <a:p>
            <a:r>
              <a:rPr lang="en-US" sz="1200" dirty="0">
                <a:solidFill>
                  <a:srgbClr val="051D2B"/>
                </a:solidFill>
                <a:latin typeface="DIN" panose="02000503040000020003" pitchFamily="2" charset="0"/>
              </a:rPr>
              <a:t>We’ll begin to conduct productive, diplomatic negotiations with the vendor(s) until market conditions are reached. </a:t>
            </a:r>
            <a:endParaRPr lang="en-US" sz="1200" dirty="0">
              <a:solidFill>
                <a:srgbClr val="051D2B"/>
              </a:solidFill>
              <a:effectLst/>
              <a:latin typeface="DIN" panose="02000503040000020003" pitchFamily="2" charset="0"/>
            </a:endParaRPr>
          </a:p>
        </p:txBody>
      </p:sp>
      <p:sp>
        <p:nvSpPr>
          <p:cNvPr id="43" name="TextBox 42">
            <a:extLst>
              <a:ext uri="{FF2B5EF4-FFF2-40B4-BE49-F238E27FC236}">
                <a16:creationId xmlns:a16="http://schemas.microsoft.com/office/drawing/2014/main" id="{C315B4DA-EB2B-2D43-9B1A-346E21D71C98}"/>
              </a:ext>
            </a:extLst>
          </p:cNvPr>
          <p:cNvSpPr txBox="1"/>
          <p:nvPr/>
        </p:nvSpPr>
        <p:spPr>
          <a:xfrm>
            <a:off x="5879317" y="4926551"/>
            <a:ext cx="548548" cy="646331"/>
          </a:xfrm>
          <a:prstGeom prst="rect">
            <a:avLst/>
          </a:prstGeom>
          <a:noFill/>
        </p:spPr>
        <p:txBody>
          <a:bodyPr wrap="none" rtlCol="0">
            <a:spAutoFit/>
          </a:bodyPr>
          <a:lstStyle/>
          <a:p>
            <a:r>
              <a:rPr lang="en-US" sz="3600" dirty="0">
                <a:solidFill>
                  <a:srgbClr val="051D2B"/>
                </a:solidFill>
                <a:latin typeface="Georgia" panose="02060503050505060203" pitchFamily="18" charset="77"/>
                <a:cs typeface="Poppins Medium" pitchFamily="2" charset="77"/>
              </a:rPr>
              <a:t>4.</a:t>
            </a:r>
          </a:p>
        </p:txBody>
      </p:sp>
      <p:sp>
        <p:nvSpPr>
          <p:cNvPr id="44" name="TextBox 43">
            <a:extLst>
              <a:ext uri="{FF2B5EF4-FFF2-40B4-BE49-F238E27FC236}">
                <a16:creationId xmlns:a16="http://schemas.microsoft.com/office/drawing/2014/main" id="{19B7DCDC-2C32-4E40-A810-D899284C30D4}"/>
              </a:ext>
            </a:extLst>
          </p:cNvPr>
          <p:cNvSpPr txBox="1"/>
          <p:nvPr/>
        </p:nvSpPr>
        <p:spPr>
          <a:xfrm>
            <a:off x="6436403" y="5098513"/>
            <a:ext cx="3154163" cy="646331"/>
          </a:xfrm>
          <a:prstGeom prst="rect">
            <a:avLst/>
          </a:prstGeom>
          <a:noFill/>
        </p:spPr>
        <p:txBody>
          <a:bodyPr wrap="square" rtlCol="0">
            <a:spAutoFit/>
          </a:bodyPr>
          <a:lstStyle/>
          <a:p>
            <a:r>
              <a:rPr lang="en-US" sz="1200" dirty="0">
                <a:solidFill>
                  <a:srgbClr val="051D2B"/>
                </a:solidFill>
                <a:latin typeface="DIN" panose="02000503040000020003" pitchFamily="2" charset="0"/>
              </a:rPr>
              <a:t>SRM will audit invoices and track savings &amp; contract enhancements. In most cases, our compensation is based on performance. </a:t>
            </a:r>
            <a:endParaRPr lang="en-US" sz="1200" dirty="0">
              <a:solidFill>
                <a:srgbClr val="051D2B"/>
              </a:solidFill>
              <a:effectLst/>
              <a:latin typeface="DIN" panose="02000503040000020003" pitchFamily="2" charset="0"/>
            </a:endParaRPr>
          </a:p>
        </p:txBody>
      </p:sp>
    </p:spTree>
    <p:extLst>
      <p:ext uri="{BB962C8B-B14F-4D97-AF65-F5344CB8AC3E}">
        <p14:creationId xmlns:p14="http://schemas.microsoft.com/office/powerpoint/2010/main" val="604193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09B398-3BB0-4E05-CC04-375E2158C312}"/>
              </a:ext>
            </a:extLst>
          </p:cNvPr>
          <p:cNvSpPr>
            <a:spLocks noGrp="1"/>
          </p:cNvSpPr>
          <p:nvPr>
            <p:ph type="title"/>
          </p:nvPr>
        </p:nvSpPr>
        <p:spPr>
          <a:xfrm>
            <a:off x="1124614" y="316372"/>
            <a:ext cx="8863447" cy="586530"/>
          </a:xfrm>
        </p:spPr>
        <p:txBody>
          <a:bodyPr/>
          <a:lstStyle/>
          <a:p>
            <a:pPr>
              <a:lnSpc>
                <a:spcPct val="100000"/>
              </a:lnSpc>
            </a:pPr>
            <a:r>
              <a:rPr lang="en-US" sz="3600" dirty="0"/>
              <a:t>2022 Project Snapshot</a:t>
            </a:r>
          </a:p>
        </p:txBody>
      </p:sp>
      <p:grpSp>
        <p:nvGrpSpPr>
          <p:cNvPr id="46" name="Group 45">
            <a:extLst>
              <a:ext uri="{FF2B5EF4-FFF2-40B4-BE49-F238E27FC236}">
                <a16:creationId xmlns:a16="http://schemas.microsoft.com/office/drawing/2014/main" id="{22D3B912-0B35-F096-9D1D-2E8CF78611FA}"/>
              </a:ext>
            </a:extLst>
          </p:cNvPr>
          <p:cNvGrpSpPr/>
          <p:nvPr/>
        </p:nvGrpSpPr>
        <p:grpSpPr>
          <a:xfrm>
            <a:off x="1587997" y="1702454"/>
            <a:ext cx="9380023" cy="4992582"/>
            <a:chOff x="784801" y="1467674"/>
            <a:chExt cx="9380023" cy="4992582"/>
          </a:xfrm>
        </p:grpSpPr>
        <p:sp>
          <p:nvSpPr>
            <p:cNvPr id="2" name="Oval 1">
              <a:extLst>
                <a:ext uri="{FF2B5EF4-FFF2-40B4-BE49-F238E27FC236}">
                  <a16:creationId xmlns:a16="http://schemas.microsoft.com/office/drawing/2014/main" id="{83DF0D9C-DDEB-FB92-8216-D7AF855E76E9}"/>
                </a:ext>
              </a:extLst>
            </p:cNvPr>
            <p:cNvSpPr/>
            <p:nvPr/>
          </p:nvSpPr>
          <p:spPr>
            <a:xfrm>
              <a:off x="1124614" y="1467674"/>
              <a:ext cx="1828800" cy="1828800"/>
            </a:xfrm>
            <a:prstGeom prst="ellipse">
              <a:avLst/>
            </a:prstGeom>
            <a:solidFill>
              <a:schemeClr val="bg1"/>
            </a:solidFill>
            <a:ln w="98425">
              <a:solidFill>
                <a:srgbClr val="00A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0708C8-4828-BB4C-51D3-11A67880BAFB}"/>
                </a:ext>
              </a:extLst>
            </p:cNvPr>
            <p:cNvSpPr/>
            <p:nvPr/>
          </p:nvSpPr>
          <p:spPr>
            <a:xfrm>
              <a:off x="1353214" y="1696274"/>
              <a:ext cx="1371600" cy="1371600"/>
            </a:xfrm>
            <a:prstGeom prst="ellipse">
              <a:avLst/>
            </a:prstGeom>
            <a:blipFill>
              <a:blip r:embed="rId2">
                <a:extLst>
                  <a:ext uri="{96DAC541-7B7A-43D3-8B79-37D633B846F1}">
                    <asvg:svgBlip xmlns:asvg="http://schemas.microsoft.com/office/drawing/2016/SVG/main" r:embed="rId3"/>
                  </a:ext>
                </a:extLst>
              </a:blip>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0DB52FD-F725-9EA9-451D-2A8C3AEA7F17}"/>
                </a:ext>
              </a:extLst>
            </p:cNvPr>
            <p:cNvSpPr/>
            <p:nvPr/>
          </p:nvSpPr>
          <p:spPr>
            <a:xfrm>
              <a:off x="4457700" y="1467674"/>
              <a:ext cx="1828800" cy="1828800"/>
            </a:xfrm>
            <a:prstGeom prst="ellipse">
              <a:avLst/>
            </a:prstGeom>
            <a:solidFill>
              <a:schemeClr val="bg1"/>
            </a:solidFill>
            <a:ln w="98425">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715D578-CFD2-1900-0EFD-304916A9F7C8}"/>
                </a:ext>
              </a:extLst>
            </p:cNvPr>
            <p:cNvSpPr/>
            <p:nvPr/>
          </p:nvSpPr>
          <p:spPr>
            <a:xfrm>
              <a:off x="7790786" y="1467674"/>
              <a:ext cx="1828800" cy="1828800"/>
            </a:xfrm>
            <a:prstGeom prst="ellipse">
              <a:avLst/>
            </a:prstGeom>
            <a:solidFill>
              <a:schemeClr val="bg1"/>
            </a:solidFill>
            <a:ln w="984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0209E30-AFF9-3463-5033-2C0CA7BEE7EF}"/>
                </a:ext>
              </a:extLst>
            </p:cNvPr>
            <p:cNvSpPr/>
            <p:nvPr/>
          </p:nvSpPr>
          <p:spPr>
            <a:xfrm>
              <a:off x="4686300" y="1696274"/>
              <a:ext cx="1371600" cy="1371600"/>
            </a:xfrm>
            <a:prstGeom prst="ellipse">
              <a:avLst/>
            </a:prstGeom>
            <a:blipFill>
              <a:blip r:embed="rId4">
                <a:extLs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56B076A9-5BBB-26AE-3963-43D13CFDCBA3}"/>
                </a:ext>
              </a:extLst>
            </p:cNvPr>
            <p:cNvSpPr/>
            <p:nvPr/>
          </p:nvSpPr>
          <p:spPr>
            <a:xfrm>
              <a:off x="8019386" y="1696274"/>
              <a:ext cx="1371600" cy="1371600"/>
            </a:xfrm>
            <a:prstGeom prst="ellipse">
              <a:avLst/>
            </a:prstGeom>
            <a:blipFill>
              <a:blip r:embed="rId6">
                <a:extLs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31E673B-C445-84A9-A671-1D4F5798D1A8}"/>
                </a:ext>
              </a:extLst>
            </p:cNvPr>
            <p:cNvSpPr/>
            <p:nvPr/>
          </p:nvSpPr>
          <p:spPr>
            <a:xfrm>
              <a:off x="1795505" y="3793336"/>
              <a:ext cx="487017" cy="487017"/>
            </a:xfrm>
            <a:prstGeom prst="ellipse">
              <a:avLst/>
            </a:prstGeom>
            <a:noFill/>
            <a:ln w="127000">
              <a:solidFill>
                <a:srgbClr val="00A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6F28DDF-CE88-FFC2-561E-C8FCBDA153E7}"/>
                </a:ext>
              </a:extLst>
            </p:cNvPr>
            <p:cNvSpPr/>
            <p:nvPr/>
          </p:nvSpPr>
          <p:spPr>
            <a:xfrm>
              <a:off x="5128591" y="3793336"/>
              <a:ext cx="487017" cy="487017"/>
            </a:xfrm>
            <a:prstGeom prst="ellipse">
              <a:avLst/>
            </a:prstGeom>
            <a:noFill/>
            <a:ln w="127000">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79AFC55-042B-D41A-8F9A-B515F04B733F}"/>
                </a:ext>
              </a:extLst>
            </p:cNvPr>
            <p:cNvSpPr/>
            <p:nvPr/>
          </p:nvSpPr>
          <p:spPr>
            <a:xfrm>
              <a:off x="8461677" y="3793336"/>
              <a:ext cx="487017" cy="487017"/>
            </a:xfrm>
            <a:prstGeom prst="ellipse">
              <a:avLst/>
            </a:prstGeom>
            <a:noFill/>
            <a:ln w="1270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B8802A-6FF0-D823-BCB2-FA31635F03CD}"/>
                </a:ext>
              </a:extLst>
            </p:cNvPr>
            <p:cNvCxnSpPr>
              <a:stCxn id="2" idx="4"/>
              <a:endCxn id="3" idx="0"/>
            </p:cNvCxnSpPr>
            <p:nvPr/>
          </p:nvCxnSpPr>
          <p:spPr>
            <a:xfrm>
              <a:off x="2039014" y="3296474"/>
              <a:ext cx="0" cy="496862"/>
            </a:xfrm>
            <a:prstGeom prst="line">
              <a:avLst/>
            </a:prstGeom>
            <a:ln w="63500">
              <a:solidFill>
                <a:srgbClr val="00AAAD"/>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059AA9-3CF3-763B-95A2-419807AD7AC0}"/>
                </a:ext>
              </a:extLst>
            </p:cNvPr>
            <p:cNvCxnSpPr>
              <a:stCxn id="36" idx="4"/>
              <a:endCxn id="38" idx="0"/>
            </p:cNvCxnSpPr>
            <p:nvPr/>
          </p:nvCxnSpPr>
          <p:spPr>
            <a:xfrm>
              <a:off x="5372100" y="3296474"/>
              <a:ext cx="0" cy="496862"/>
            </a:xfrm>
            <a:prstGeom prst="line">
              <a:avLst/>
            </a:prstGeom>
            <a:ln w="63500">
              <a:solidFill>
                <a:srgbClr val="80C34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61D425-CCC5-ACCC-61BB-868440BDFAEB}"/>
                </a:ext>
              </a:extLst>
            </p:cNvPr>
            <p:cNvCxnSpPr>
              <a:stCxn id="37" idx="4"/>
              <a:endCxn id="39" idx="0"/>
            </p:cNvCxnSpPr>
            <p:nvPr/>
          </p:nvCxnSpPr>
          <p:spPr>
            <a:xfrm>
              <a:off x="8705186" y="3296474"/>
              <a:ext cx="0" cy="49686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4F556A6-3B6F-AC01-FA3F-ABC77324DBD6}"/>
                </a:ext>
              </a:extLst>
            </p:cNvPr>
            <p:cNvSpPr txBox="1"/>
            <p:nvPr/>
          </p:nvSpPr>
          <p:spPr>
            <a:xfrm>
              <a:off x="1285251" y="4416513"/>
              <a:ext cx="1507525" cy="707886"/>
            </a:xfrm>
            <a:prstGeom prst="rect">
              <a:avLst/>
            </a:prstGeom>
            <a:noFill/>
          </p:spPr>
          <p:txBody>
            <a:bodyPr wrap="square" rtlCol="0">
              <a:spAutoFit/>
            </a:bodyPr>
            <a:lstStyle/>
            <a:p>
              <a:pPr algn="ctr"/>
              <a:r>
                <a:rPr lang="en-US" sz="4000" dirty="0">
                  <a:solidFill>
                    <a:srgbClr val="00AAAD"/>
                  </a:solidFill>
                  <a:latin typeface="+mj-lt"/>
                  <a:cs typeface="Poppins Medium" pitchFamily="2" charset="77"/>
                </a:rPr>
                <a:t>570</a:t>
              </a:r>
            </a:p>
          </p:txBody>
        </p:sp>
        <p:sp>
          <p:nvSpPr>
            <p:cNvPr id="41" name="TextBox 40">
              <a:extLst>
                <a:ext uri="{FF2B5EF4-FFF2-40B4-BE49-F238E27FC236}">
                  <a16:creationId xmlns:a16="http://schemas.microsoft.com/office/drawing/2014/main" id="{9BA98903-D5CD-B8CA-A88D-F034AADD4E11}"/>
                </a:ext>
              </a:extLst>
            </p:cNvPr>
            <p:cNvSpPr txBox="1"/>
            <p:nvPr/>
          </p:nvSpPr>
          <p:spPr>
            <a:xfrm>
              <a:off x="4618337" y="4416513"/>
              <a:ext cx="1507525" cy="707886"/>
            </a:xfrm>
            <a:prstGeom prst="rect">
              <a:avLst/>
            </a:prstGeom>
            <a:noFill/>
          </p:spPr>
          <p:txBody>
            <a:bodyPr wrap="square" rtlCol="0">
              <a:spAutoFit/>
            </a:bodyPr>
            <a:lstStyle/>
            <a:p>
              <a:pPr algn="ctr"/>
              <a:r>
                <a:rPr lang="en-US" sz="4000" dirty="0">
                  <a:solidFill>
                    <a:srgbClr val="80C342"/>
                  </a:solidFill>
                  <a:latin typeface="+mj-lt"/>
                  <a:cs typeface="Poppins Medium" pitchFamily="2" charset="77"/>
                </a:rPr>
                <a:t>161</a:t>
              </a:r>
            </a:p>
          </p:txBody>
        </p:sp>
        <p:sp>
          <p:nvSpPr>
            <p:cNvPr id="42" name="TextBox 41">
              <a:extLst>
                <a:ext uri="{FF2B5EF4-FFF2-40B4-BE49-F238E27FC236}">
                  <a16:creationId xmlns:a16="http://schemas.microsoft.com/office/drawing/2014/main" id="{F66DE368-1D81-4860-E4F1-F3BB83522666}"/>
                </a:ext>
              </a:extLst>
            </p:cNvPr>
            <p:cNvSpPr txBox="1"/>
            <p:nvPr/>
          </p:nvSpPr>
          <p:spPr>
            <a:xfrm>
              <a:off x="7951423" y="4416513"/>
              <a:ext cx="1507525" cy="707886"/>
            </a:xfrm>
            <a:prstGeom prst="rect">
              <a:avLst/>
            </a:prstGeom>
            <a:noFill/>
          </p:spPr>
          <p:txBody>
            <a:bodyPr wrap="square" rtlCol="0">
              <a:spAutoFit/>
            </a:bodyPr>
            <a:lstStyle/>
            <a:p>
              <a:pPr algn="ctr"/>
              <a:r>
                <a:rPr lang="en-US" sz="4000">
                  <a:solidFill>
                    <a:schemeClr val="bg1">
                      <a:lumMod val="50000"/>
                    </a:schemeClr>
                  </a:solidFill>
                  <a:latin typeface="+mj-lt"/>
                  <a:cs typeface="Poppins Medium" pitchFamily="2" charset="77"/>
                </a:rPr>
                <a:t>77</a:t>
              </a:r>
              <a:endParaRPr lang="en-US" sz="4000" dirty="0">
                <a:solidFill>
                  <a:schemeClr val="bg1">
                    <a:lumMod val="50000"/>
                  </a:schemeClr>
                </a:solidFill>
                <a:latin typeface="+mj-lt"/>
                <a:cs typeface="Poppins Medium" pitchFamily="2" charset="77"/>
              </a:endParaRPr>
            </a:p>
          </p:txBody>
        </p:sp>
        <p:sp>
          <p:nvSpPr>
            <p:cNvPr id="43" name="TextBox 42">
              <a:extLst>
                <a:ext uri="{FF2B5EF4-FFF2-40B4-BE49-F238E27FC236}">
                  <a16:creationId xmlns:a16="http://schemas.microsoft.com/office/drawing/2014/main" id="{3DCCC01F-F630-9261-225B-576BEB926046}"/>
                </a:ext>
              </a:extLst>
            </p:cNvPr>
            <p:cNvSpPr txBox="1"/>
            <p:nvPr/>
          </p:nvSpPr>
          <p:spPr>
            <a:xfrm>
              <a:off x="784801" y="5259927"/>
              <a:ext cx="2508422" cy="830997"/>
            </a:xfrm>
            <a:prstGeom prst="rect">
              <a:avLst/>
            </a:prstGeom>
            <a:noFill/>
          </p:spPr>
          <p:txBody>
            <a:bodyPr wrap="square" rtlCol="0">
              <a:spAutoFit/>
            </a:bodyPr>
            <a:lstStyle/>
            <a:p>
              <a:pPr algn="ctr"/>
              <a:r>
                <a:rPr lang="en-US" sz="2400" dirty="0">
                  <a:solidFill>
                    <a:srgbClr val="062436"/>
                  </a:solidFill>
                  <a:latin typeface="DIN" pitchFamily="50" charset="0"/>
                  <a:cs typeface="Poppins Medium" pitchFamily="2" charset="77"/>
                </a:rPr>
                <a:t>Projects Initiated</a:t>
              </a:r>
              <a:endParaRPr lang="en-US" sz="2400" dirty="0">
                <a:solidFill>
                  <a:srgbClr val="062436"/>
                </a:solidFill>
                <a:latin typeface="DIN" pitchFamily="50" charset="0"/>
              </a:endParaRPr>
            </a:p>
            <a:p>
              <a:pPr algn="ctr"/>
              <a:endParaRPr lang="en-US" sz="2400" dirty="0">
                <a:solidFill>
                  <a:srgbClr val="062436"/>
                </a:solidFill>
                <a:latin typeface="DIN" panose="02020500000000000000" pitchFamily="18" charset="0"/>
                <a:cs typeface="Poppins Medium" pitchFamily="2" charset="77"/>
              </a:endParaRPr>
            </a:p>
          </p:txBody>
        </p:sp>
        <p:sp>
          <p:nvSpPr>
            <p:cNvPr id="44" name="TextBox 43">
              <a:extLst>
                <a:ext uri="{FF2B5EF4-FFF2-40B4-BE49-F238E27FC236}">
                  <a16:creationId xmlns:a16="http://schemas.microsoft.com/office/drawing/2014/main" id="{3C982B25-D431-35FF-7CEF-F8F5688B7815}"/>
                </a:ext>
              </a:extLst>
            </p:cNvPr>
            <p:cNvSpPr txBox="1"/>
            <p:nvPr/>
          </p:nvSpPr>
          <p:spPr>
            <a:xfrm>
              <a:off x="3912457" y="5259927"/>
              <a:ext cx="2919282" cy="830997"/>
            </a:xfrm>
            <a:prstGeom prst="rect">
              <a:avLst/>
            </a:prstGeom>
            <a:noFill/>
          </p:spPr>
          <p:txBody>
            <a:bodyPr wrap="square" rtlCol="0">
              <a:spAutoFit/>
            </a:bodyPr>
            <a:lstStyle/>
            <a:p>
              <a:pPr algn="ctr"/>
              <a:r>
                <a:rPr lang="en-US" sz="2400" dirty="0">
                  <a:solidFill>
                    <a:srgbClr val="062436"/>
                  </a:solidFill>
                  <a:latin typeface="DIN" pitchFamily="50" charset="0"/>
                  <a:cs typeface="Poppins Medium" pitchFamily="2" charset="77"/>
                </a:rPr>
                <a:t>Projects Completed</a:t>
              </a:r>
            </a:p>
            <a:p>
              <a:pPr algn="ctr"/>
              <a:endParaRPr lang="en-US" sz="2400" dirty="0">
                <a:solidFill>
                  <a:srgbClr val="062436"/>
                </a:solidFill>
                <a:latin typeface="DIN" panose="02020500000000000000" pitchFamily="18" charset="0"/>
                <a:cs typeface="Poppins Medium" pitchFamily="2" charset="77"/>
              </a:endParaRPr>
            </a:p>
          </p:txBody>
        </p:sp>
        <p:sp>
          <p:nvSpPr>
            <p:cNvPr id="45" name="TextBox 44">
              <a:extLst>
                <a:ext uri="{FF2B5EF4-FFF2-40B4-BE49-F238E27FC236}">
                  <a16:creationId xmlns:a16="http://schemas.microsoft.com/office/drawing/2014/main" id="{93B130A1-F939-FCB6-EA62-DD3655A4D3CC}"/>
                </a:ext>
              </a:extLst>
            </p:cNvPr>
            <p:cNvSpPr txBox="1"/>
            <p:nvPr/>
          </p:nvSpPr>
          <p:spPr>
            <a:xfrm>
              <a:off x="7245543" y="5259927"/>
              <a:ext cx="2919281" cy="1200329"/>
            </a:xfrm>
            <a:prstGeom prst="rect">
              <a:avLst/>
            </a:prstGeom>
            <a:noFill/>
          </p:spPr>
          <p:txBody>
            <a:bodyPr wrap="square" rtlCol="0">
              <a:spAutoFit/>
            </a:bodyPr>
            <a:lstStyle/>
            <a:p>
              <a:pPr algn="ctr"/>
              <a:r>
                <a:rPr lang="en-US" sz="2400" dirty="0">
                  <a:solidFill>
                    <a:srgbClr val="062436"/>
                  </a:solidFill>
                  <a:latin typeface="DIN" pitchFamily="50" charset="0"/>
                  <a:cs typeface="Poppins Medium" pitchFamily="2" charset="77"/>
                </a:rPr>
                <a:t>Competitive Vendor RFPs Supported</a:t>
              </a:r>
            </a:p>
            <a:p>
              <a:pPr algn="ctr"/>
              <a:endParaRPr lang="en-US" sz="2400" dirty="0">
                <a:solidFill>
                  <a:srgbClr val="062436"/>
                </a:solidFill>
                <a:latin typeface="DIN" panose="02020500000000000000" pitchFamily="18" charset="0"/>
                <a:cs typeface="Poppins Medium" pitchFamily="2" charset="77"/>
              </a:endParaRPr>
            </a:p>
          </p:txBody>
        </p:sp>
      </p:grpSp>
    </p:spTree>
    <p:extLst>
      <p:ext uri="{BB962C8B-B14F-4D97-AF65-F5344CB8AC3E}">
        <p14:creationId xmlns:p14="http://schemas.microsoft.com/office/powerpoint/2010/main" val="2791900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D10DD-9EB9-E9E0-81E5-20B20F24B9DD}"/>
              </a:ext>
            </a:extLst>
          </p:cNvPr>
          <p:cNvSpPr>
            <a:spLocks noGrp="1"/>
          </p:cNvSpPr>
          <p:nvPr>
            <p:ph type="title"/>
          </p:nvPr>
        </p:nvSpPr>
        <p:spPr>
          <a:xfrm>
            <a:off x="1134034" y="1909879"/>
            <a:ext cx="7191819" cy="2565868"/>
          </a:xfrm>
        </p:spPr>
        <p:txBody>
          <a:bodyPr/>
          <a:lstStyle/>
          <a:p>
            <a:r>
              <a:rPr lang="en-US" dirty="0"/>
              <a:t>Sievewright &amp; Associates, an SRM Company</a:t>
            </a:r>
          </a:p>
        </p:txBody>
      </p:sp>
      <p:pic>
        <p:nvPicPr>
          <p:cNvPr id="4" name="Picture 3" descr="Logo, company name&#10;&#10;Description automatically generated">
            <a:extLst>
              <a:ext uri="{FF2B5EF4-FFF2-40B4-BE49-F238E27FC236}">
                <a16:creationId xmlns:a16="http://schemas.microsoft.com/office/drawing/2014/main" id="{C0A15891-4036-D76A-4655-5D61D669DC1A}"/>
              </a:ext>
            </a:extLst>
          </p:cNvPr>
          <p:cNvPicPr>
            <a:picLocks noChangeAspect="1"/>
          </p:cNvPicPr>
          <p:nvPr/>
        </p:nvPicPr>
        <p:blipFill rotWithShape="1">
          <a:blip r:embed="rId2"/>
          <a:srcRect l="23862" t="13903" r="23697" b="13689"/>
          <a:stretch/>
        </p:blipFill>
        <p:spPr>
          <a:xfrm>
            <a:off x="7607808" y="3694176"/>
            <a:ext cx="2913888" cy="2414016"/>
          </a:xfrm>
          <a:prstGeom prst="rect">
            <a:avLst/>
          </a:prstGeom>
        </p:spPr>
      </p:pic>
    </p:spTree>
    <p:extLst>
      <p:ext uri="{BB962C8B-B14F-4D97-AF65-F5344CB8AC3E}">
        <p14:creationId xmlns:p14="http://schemas.microsoft.com/office/powerpoint/2010/main" val="3734447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D41833-CF76-6519-974D-9DEFB96113BA}"/>
              </a:ext>
            </a:extLst>
          </p:cNvPr>
          <p:cNvSpPr/>
          <p:nvPr/>
        </p:nvSpPr>
        <p:spPr>
          <a:xfrm>
            <a:off x="0" y="1175657"/>
            <a:ext cx="4059936" cy="5682343"/>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D4E1C14-2A70-DE2A-9F11-7FC0EE602DEE}"/>
              </a:ext>
            </a:extLst>
          </p:cNvPr>
          <p:cNvSpPr/>
          <p:nvPr/>
        </p:nvSpPr>
        <p:spPr>
          <a:xfrm>
            <a:off x="4072130" y="1175656"/>
            <a:ext cx="4059936" cy="5682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187EEB-D043-1973-0F88-6DAD661524A2}"/>
              </a:ext>
            </a:extLst>
          </p:cNvPr>
          <p:cNvSpPr/>
          <p:nvPr/>
        </p:nvSpPr>
        <p:spPr>
          <a:xfrm>
            <a:off x="8132064" y="1175655"/>
            <a:ext cx="4059936" cy="5682343"/>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62C2E5-C72D-3D44-AE64-2AAED60F1625}"/>
              </a:ext>
            </a:extLst>
          </p:cNvPr>
          <p:cNvSpPr txBox="1"/>
          <p:nvPr/>
        </p:nvSpPr>
        <p:spPr>
          <a:xfrm>
            <a:off x="1114567" y="2575760"/>
            <a:ext cx="1815911" cy="1200329"/>
          </a:xfrm>
          <a:prstGeom prst="rect">
            <a:avLst/>
          </a:prstGeom>
          <a:noFill/>
          <a:ln>
            <a:noFill/>
          </a:ln>
        </p:spPr>
        <p:txBody>
          <a:bodyPr wrap="square" rtlCol="0">
            <a:spAutoFit/>
          </a:bodyPr>
          <a:lstStyle/>
          <a:p>
            <a:pPr algn="ctr"/>
            <a:r>
              <a:rPr lang="en-US" sz="2400" dirty="0">
                <a:solidFill>
                  <a:srgbClr val="051D2B"/>
                </a:solidFill>
                <a:latin typeface="Georgia" panose="02040502050405020303" pitchFamily="18" charset="0"/>
              </a:rPr>
              <a:t>Strategic Planning Services</a:t>
            </a:r>
          </a:p>
        </p:txBody>
      </p:sp>
      <p:sp>
        <p:nvSpPr>
          <p:cNvPr id="8" name="TextBox 7">
            <a:extLst>
              <a:ext uri="{FF2B5EF4-FFF2-40B4-BE49-F238E27FC236}">
                <a16:creationId xmlns:a16="http://schemas.microsoft.com/office/drawing/2014/main" id="{51F98526-069B-7D6C-3B2F-F5E01DE6FA32}"/>
              </a:ext>
            </a:extLst>
          </p:cNvPr>
          <p:cNvSpPr txBox="1"/>
          <p:nvPr/>
        </p:nvSpPr>
        <p:spPr>
          <a:xfrm>
            <a:off x="504931" y="4219340"/>
            <a:ext cx="3052186" cy="2000548"/>
          </a:xfrm>
          <a:prstGeom prst="rect">
            <a:avLst/>
          </a:prstGeom>
          <a:noFill/>
          <a:ln>
            <a:noFill/>
          </a:ln>
        </p:spPr>
        <p:txBody>
          <a:bodyPr wrap="square" rtlCol="0">
            <a:spAutoFit/>
          </a:bodyPr>
          <a:lstStyle/>
          <a:p>
            <a:pPr>
              <a:spcAft>
                <a:spcPts val="1200"/>
              </a:spcAft>
            </a:pPr>
            <a:r>
              <a:rPr lang="en-US" sz="1600" dirty="0">
                <a:solidFill>
                  <a:srgbClr val="051D2B"/>
                </a:solidFill>
                <a:latin typeface="DIN" panose="02000503040000020003" pitchFamily="2" charset="0"/>
              </a:rPr>
              <a:t>Trends Presentations</a:t>
            </a:r>
          </a:p>
          <a:p>
            <a:pPr>
              <a:spcAft>
                <a:spcPts val="1200"/>
              </a:spcAft>
            </a:pPr>
            <a:r>
              <a:rPr lang="en-US" sz="1600" dirty="0">
                <a:solidFill>
                  <a:srgbClr val="051D2B"/>
                </a:solidFill>
                <a:latin typeface="DIN" panose="02000503040000020003" pitchFamily="2" charset="0"/>
              </a:rPr>
              <a:t>Meeting Facilitation</a:t>
            </a:r>
          </a:p>
          <a:p>
            <a:pPr>
              <a:spcAft>
                <a:spcPts val="1200"/>
              </a:spcAft>
            </a:pPr>
            <a:r>
              <a:rPr lang="en-US" sz="1600" dirty="0">
                <a:solidFill>
                  <a:srgbClr val="051D2B"/>
                </a:solidFill>
                <a:latin typeface="DIN" panose="02000503040000020003" pitchFamily="2" charset="0"/>
              </a:rPr>
              <a:t>Strategic Plan Development</a:t>
            </a:r>
          </a:p>
          <a:p>
            <a:pPr>
              <a:spcAft>
                <a:spcPts val="1200"/>
              </a:spcAft>
            </a:pPr>
            <a:r>
              <a:rPr lang="en-US" sz="1600" dirty="0">
                <a:solidFill>
                  <a:srgbClr val="051D2B"/>
                </a:solidFill>
                <a:latin typeface="DIN" panose="02000503040000020003" pitchFamily="2" charset="0"/>
              </a:rPr>
              <a:t>Strategic Dialogue Sessions</a:t>
            </a:r>
          </a:p>
          <a:p>
            <a:pPr>
              <a:spcAft>
                <a:spcPts val="1200"/>
              </a:spcAft>
            </a:pPr>
            <a:r>
              <a:rPr lang="en-US" sz="1600" dirty="0">
                <a:solidFill>
                  <a:srgbClr val="051D2B"/>
                </a:solidFill>
                <a:latin typeface="DIN" panose="02000503040000020003" pitchFamily="2" charset="0"/>
              </a:rPr>
              <a:t>Education Sessions</a:t>
            </a:r>
          </a:p>
        </p:txBody>
      </p:sp>
      <p:cxnSp>
        <p:nvCxnSpPr>
          <p:cNvPr id="9" name="Straight Connector 8">
            <a:extLst>
              <a:ext uri="{FF2B5EF4-FFF2-40B4-BE49-F238E27FC236}">
                <a16:creationId xmlns:a16="http://schemas.microsoft.com/office/drawing/2014/main" id="{4CFF22BA-DEC4-E8AE-520F-8234D2A651B5}"/>
              </a:ext>
            </a:extLst>
          </p:cNvPr>
          <p:cNvCxnSpPr>
            <a:cxnSpLocks/>
          </p:cNvCxnSpPr>
          <p:nvPr/>
        </p:nvCxnSpPr>
        <p:spPr>
          <a:xfrm flipV="1">
            <a:off x="1348601" y="3949651"/>
            <a:ext cx="1318284" cy="1797"/>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A4AB577-D330-F3DD-AB54-0895EE34E78D}"/>
              </a:ext>
            </a:extLst>
          </p:cNvPr>
          <p:cNvSpPr txBox="1"/>
          <p:nvPr/>
        </p:nvSpPr>
        <p:spPr>
          <a:xfrm>
            <a:off x="5131945" y="2575760"/>
            <a:ext cx="1952145" cy="1200329"/>
          </a:xfrm>
          <a:prstGeom prst="rect">
            <a:avLst/>
          </a:prstGeom>
          <a:noFill/>
          <a:ln>
            <a:noFill/>
          </a:ln>
        </p:spPr>
        <p:txBody>
          <a:bodyPr wrap="square" rtlCol="0">
            <a:spAutoFit/>
          </a:bodyPr>
          <a:lstStyle/>
          <a:p>
            <a:pPr algn="ctr"/>
            <a:r>
              <a:rPr lang="en-US" sz="2400" dirty="0">
                <a:solidFill>
                  <a:srgbClr val="051D2B"/>
                </a:solidFill>
                <a:latin typeface="Georgia" panose="02040502050405020303" pitchFamily="18" charset="0"/>
              </a:rPr>
              <a:t>Strategic Leadership Series</a:t>
            </a:r>
          </a:p>
        </p:txBody>
      </p:sp>
      <p:sp>
        <p:nvSpPr>
          <p:cNvPr id="11" name="TextBox 10">
            <a:extLst>
              <a:ext uri="{FF2B5EF4-FFF2-40B4-BE49-F238E27FC236}">
                <a16:creationId xmlns:a16="http://schemas.microsoft.com/office/drawing/2014/main" id="{7C2A1D2F-4B7D-A26B-7046-644481A909EF}"/>
              </a:ext>
            </a:extLst>
          </p:cNvPr>
          <p:cNvSpPr txBox="1"/>
          <p:nvPr/>
        </p:nvSpPr>
        <p:spPr>
          <a:xfrm>
            <a:off x="4582597" y="4219340"/>
            <a:ext cx="3052186" cy="2369880"/>
          </a:xfrm>
          <a:prstGeom prst="rect">
            <a:avLst/>
          </a:prstGeom>
          <a:noFill/>
          <a:ln>
            <a:noFill/>
          </a:ln>
        </p:spPr>
        <p:txBody>
          <a:bodyPr wrap="square" rtlCol="0">
            <a:spAutoFit/>
          </a:bodyPr>
          <a:lstStyle/>
          <a:p>
            <a:pPr>
              <a:spcAft>
                <a:spcPts val="1200"/>
              </a:spcAft>
            </a:pPr>
            <a:r>
              <a:rPr lang="en-US" sz="1600" dirty="0">
                <a:solidFill>
                  <a:srgbClr val="051D2B"/>
                </a:solidFill>
                <a:latin typeface="DIN" panose="02000503040000020003" pitchFamily="2" charset="0"/>
              </a:rPr>
              <a:t>Thought-Leadership Program</a:t>
            </a:r>
          </a:p>
          <a:p>
            <a:pPr>
              <a:spcAft>
                <a:spcPts val="1200"/>
              </a:spcAft>
            </a:pPr>
            <a:r>
              <a:rPr lang="en-US" sz="1600" dirty="0">
                <a:solidFill>
                  <a:srgbClr val="051D2B"/>
                </a:solidFill>
                <a:latin typeface="DIN" panose="02000503040000020003" pitchFamily="2" charset="0"/>
              </a:rPr>
              <a:t>Targeted at Board &amp; C-Level</a:t>
            </a:r>
          </a:p>
          <a:p>
            <a:pPr>
              <a:spcAft>
                <a:spcPts val="1200"/>
              </a:spcAft>
            </a:pPr>
            <a:r>
              <a:rPr lang="en-US" sz="1600" dirty="0">
                <a:solidFill>
                  <a:srgbClr val="051D2B"/>
                </a:solidFill>
                <a:latin typeface="DIN" panose="02000503040000020003" pitchFamily="2" charset="0"/>
              </a:rPr>
              <a:t>Perspectives Reports</a:t>
            </a:r>
          </a:p>
          <a:p>
            <a:pPr>
              <a:spcAft>
                <a:spcPts val="1200"/>
              </a:spcAft>
            </a:pPr>
            <a:r>
              <a:rPr lang="en-US" sz="1600" dirty="0">
                <a:solidFill>
                  <a:srgbClr val="051D2B"/>
                </a:solidFill>
                <a:latin typeface="DIN" panose="02000503040000020003" pitchFamily="2" charset="0"/>
              </a:rPr>
              <a:t>Web Portal Access</a:t>
            </a:r>
          </a:p>
          <a:p>
            <a:pPr>
              <a:spcAft>
                <a:spcPts val="1200"/>
              </a:spcAft>
            </a:pPr>
            <a:r>
              <a:rPr lang="en-US" sz="1600" dirty="0">
                <a:solidFill>
                  <a:srgbClr val="051D2B"/>
                </a:solidFill>
                <a:latin typeface="DIN" panose="02000503040000020003" pitchFamily="2" charset="0"/>
              </a:rPr>
              <a:t>Annual Membership Fee</a:t>
            </a:r>
          </a:p>
          <a:p>
            <a:pPr>
              <a:spcAft>
                <a:spcPts val="1200"/>
              </a:spcAft>
            </a:pPr>
            <a:r>
              <a:rPr lang="en-US" sz="1600" dirty="0">
                <a:solidFill>
                  <a:srgbClr val="051D2B"/>
                </a:solidFill>
                <a:latin typeface="DIN" panose="02000503040000020003" pitchFamily="2" charset="0"/>
              </a:rPr>
              <a:t>Strategic Leadership Forum</a:t>
            </a:r>
          </a:p>
        </p:txBody>
      </p:sp>
      <p:cxnSp>
        <p:nvCxnSpPr>
          <p:cNvPr id="12" name="Straight Connector 11">
            <a:extLst>
              <a:ext uri="{FF2B5EF4-FFF2-40B4-BE49-F238E27FC236}">
                <a16:creationId xmlns:a16="http://schemas.microsoft.com/office/drawing/2014/main" id="{E5CB2763-FEB4-2FDA-1A4A-DA4B280F4143}"/>
              </a:ext>
            </a:extLst>
          </p:cNvPr>
          <p:cNvCxnSpPr>
            <a:cxnSpLocks/>
          </p:cNvCxnSpPr>
          <p:nvPr/>
        </p:nvCxnSpPr>
        <p:spPr>
          <a:xfrm flipV="1">
            <a:off x="5426267" y="3949651"/>
            <a:ext cx="1318284" cy="1797"/>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380E462-0661-4738-66D3-A1FA0FA7B09C}"/>
              </a:ext>
            </a:extLst>
          </p:cNvPr>
          <p:cNvSpPr txBox="1"/>
          <p:nvPr/>
        </p:nvSpPr>
        <p:spPr>
          <a:xfrm>
            <a:off x="8802355" y="2575760"/>
            <a:ext cx="2731218" cy="1200329"/>
          </a:xfrm>
          <a:prstGeom prst="rect">
            <a:avLst/>
          </a:prstGeom>
          <a:noFill/>
          <a:ln>
            <a:noFill/>
          </a:ln>
        </p:spPr>
        <p:txBody>
          <a:bodyPr wrap="square" rtlCol="0">
            <a:spAutoFit/>
          </a:bodyPr>
          <a:lstStyle/>
          <a:p>
            <a:pPr algn="ctr"/>
            <a:endParaRPr lang="en-US" sz="2400" dirty="0">
              <a:solidFill>
                <a:srgbClr val="051D2B"/>
              </a:solidFill>
              <a:latin typeface="Georgia" panose="02040502050405020303" pitchFamily="18" charset="0"/>
            </a:endParaRPr>
          </a:p>
          <a:p>
            <a:pPr algn="ctr"/>
            <a:r>
              <a:rPr lang="en-US" sz="2400" dirty="0">
                <a:solidFill>
                  <a:srgbClr val="051D2B"/>
                </a:solidFill>
                <a:latin typeface="Georgia" panose="02040502050405020303" pitchFamily="18" charset="0"/>
              </a:rPr>
              <a:t>Digital Transformation</a:t>
            </a:r>
          </a:p>
        </p:txBody>
      </p:sp>
      <p:sp>
        <p:nvSpPr>
          <p:cNvPr id="14" name="TextBox 13">
            <a:extLst>
              <a:ext uri="{FF2B5EF4-FFF2-40B4-BE49-F238E27FC236}">
                <a16:creationId xmlns:a16="http://schemas.microsoft.com/office/drawing/2014/main" id="{47E0AC11-8C0B-3EF6-B823-0CB8E9178096}"/>
              </a:ext>
            </a:extLst>
          </p:cNvPr>
          <p:cNvSpPr txBox="1"/>
          <p:nvPr/>
        </p:nvSpPr>
        <p:spPr>
          <a:xfrm>
            <a:off x="8645803" y="4219340"/>
            <a:ext cx="3052186" cy="1569660"/>
          </a:xfrm>
          <a:prstGeom prst="rect">
            <a:avLst/>
          </a:prstGeom>
          <a:noFill/>
          <a:ln>
            <a:noFill/>
          </a:ln>
        </p:spPr>
        <p:txBody>
          <a:bodyPr wrap="square" rtlCol="0">
            <a:spAutoFit/>
          </a:bodyPr>
          <a:lstStyle/>
          <a:p>
            <a:pPr>
              <a:spcAft>
                <a:spcPts val="1200"/>
              </a:spcAft>
            </a:pPr>
            <a:r>
              <a:rPr lang="en-US" sz="1600" dirty="0">
                <a:solidFill>
                  <a:srgbClr val="051D2B"/>
                </a:solidFill>
                <a:latin typeface="DIN" panose="02000503040000020003" pitchFamily="2" charset="0"/>
              </a:rPr>
              <a:t>DigitalMAP</a:t>
            </a:r>
            <a:r>
              <a:rPr lang="en-US" sz="1600" baseline="30000" dirty="0">
                <a:solidFill>
                  <a:srgbClr val="051D2B"/>
                </a:solidFill>
                <a:latin typeface="DIN" panose="02000503040000020003" pitchFamily="2" charset="0"/>
              </a:rPr>
              <a:t>SM</a:t>
            </a:r>
          </a:p>
          <a:p>
            <a:pPr>
              <a:spcAft>
                <a:spcPts val="1200"/>
              </a:spcAft>
            </a:pPr>
            <a:r>
              <a:rPr lang="en-US" sz="1600" dirty="0">
                <a:solidFill>
                  <a:srgbClr val="051D2B"/>
                </a:solidFill>
                <a:latin typeface="DIN" panose="02000503040000020003" pitchFamily="2" charset="0"/>
              </a:rPr>
              <a:t>Digital Assessments</a:t>
            </a:r>
          </a:p>
          <a:p>
            <a:pPr>
              <a:spcAft>
                <a:spcPts val="1200"/>
              </a:spcAft>
            </a:pPr>
            <a:r>
              <a:rPr lang="en-US" sz="1600" dirty="0">
                <a:solidFill>
                  <a:srgbClr val="051D2B"/>
                </a:solidFill>
                <a:latin typeface="DIN" panose="02000503040000020003" pitchFamily="2" charset="0"/>
              </a:rPr>
              <a:t>Digital Strategy Development</a:t>
            </a:r>
          </a:p>
          <a:p>
            <a:pPr>
              <a:spcAft>
                <a:spcPts val="1200"/>
              </a:spcAft>
            </a:pPr>
            <a:r>
              <a:rPr lang="en-US" sz="1600" dirty="0">
                <a:solidFill>
                  <a:srgbClr val="051D2B"/>
                </a:solidFill>
                <a:latin typeface="DIN" panose="02000503040000020003" pitchFamily="2" charset="0"/>
              </a:rPr>
              <a:t>Keynote Presentations</a:t>
            </a:r>
          </a:p>
        </p:txBody>
      </p:sp>
      <p:cxnSp>
        <p:nvCxnSpPr>
          <p:cNvPr id="15" name="Straight Connector 14">
            <a:extLst>
              <a:ext uri="{FF2B5EF4-FFF2-40B4-BE49-F238E27FC236}">
                <a16:creationId xmlns:a16="http://schemas.microsoft.com/office/drawing/2014/main" id="{FF9C3BAD-1762-BA81-32C5-019B8637F283}"/>
              </a:ext>
            </a:extLst>
          </p:cNvPr>
          <p:cNvCxnSpPr>
            <a:cxnSpLocks/>
          </p:cNvCxnSpPr>
          <p:nvPr/>
        </p:nvCxnSpPr>
        <p:spPr>
          <a:xfrm flipV="1">
            <a:off x="9489473" y="3949651"/>
            <a:ext cx="1318284" cy="1797"/>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98CB067-CDE0-E5D7-3EB5-1475F930D573}"/>
              </a:ext>
            </a:extLst>
          </p:cNvPr>
          <p:cNvSpPr>
            <a:spLocks noGrp="1"/>
          </p:cNvSpPr>
          <p:nvPr>
            <p:ph type="title"/>
          </p:nvPr>
        </p:nvSpPr>
        <p:spPr>
          <a:xfrm>
            <a:off x="1124615" y="122030"/>
            <a:ext cx="8340931" cy="586530"/>
          </a:xfrm>
        </p:spPr>
        <p:txBody>
          <a:bodyPr/>
          <a:lstStyle/>
          <a:p>
            <a:r>
              <a:rPr lang="en-US" sz="3200" dirty="0"/>
              <a:t>Sievewright &amp; Associates</a:t>
            </a:r>
            <a:br>
              <a:rPr lang="en-US" sz="3200" dirty="0"/>
            </a:br>
            <a:r>
              <a:rPr lang="en-US" sz="3200" dirty="0"/>
              <a:t>Key Services</a:t>
            </a:r>
          </a:p>
        </p:txBody>
      </p:sp>
      <p:pic>
        <p:nvPicPr>
          <p:cNvPr id="3" name="Graphic 2" descr="Globe outline">
            <a:extLst>
              <a:ext uri="{FF2B5EF4-FFF2-40B4-BE49-F238E27FC236}">
                <a16:creationId xmlns:a16="http://schemas.microsoft.com/office/drawing/2014/main" id="{B8F23955-AF5B-D6DB-0A56-25CDB2BB6B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5613" y="1485899"/>
            <a:ext cx="943707" cy="943707"/>
          </a:xfrm>
          <a:prstGeom prst="rect">
            <a:avLst/>
          </a:prstGeom>
        </p:spPr>
      </p:pic>
      <p:pic>
        <p:nvPicPr>
          <p:cNvPr id="20" name="Graphic 19" descr="Lightbulb outline">
            <a:extLst>
              <a:ext uri="{FF2B5EF4-FFF2-40B4-BE49-F238E27FC236}">
                <a16:creationId xmlns:a16="http://schemas.microsoft.com/office/drawing/2014/main" id="{EE6FEFE1-E98F-9B3E-74E9-291DBA9036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7101" y="1491017"/>
            <a:ext cx="941832" cy="941832"/>
          </a:xfrm>
          <a:prstGeom prst="rect">
            <a:avLst/>
          </a:prstGeom>
        </p:spPr>
      </p:pic>
      <p:pic>
        <p:nvPicPr>
          <p:cNvPr id="22" name="Graphic 21" descr="Internet outline">
            <a:extLst>
              <a:ext uri="{FF2B5EF4-FFF2-40B4-BE49-F238E27FC236}">
                <a16:creationId xmlns:a16="http://schemas.microsoft.com/office/drawing/2014/main" id="{D755B20B-F81E-0086-214E-A82180DC49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23533" y="1431177"/>
            <a:ext cx="1076999" cy="1076999"/>
          </a:xfrm>
          <a:prstGeom prst="rect">
            <a:avLst/>
          </a:prstGeom>
        </p:spPr>
      </p:pic>
      <p:pic>
        <p:nvPicPr>
          <p:cNvPr id="2" name="object 16">
            <a:extLst>
              <a:ext uri="{FF2B5EF4-FFF2-40B4-BE49-F238E27FC236}">
                <a16:creationId xmlns:a16="http://schemas.microsoft.com/office/drawing/2014/main" id="{FBF0C932-DBCA-06D9-81B0-06C81DCC9D4C}"/>
              </a:ext>
            </a:extLst>
          </p:cNvPr>
          <p:cNvPicPr/>
          <p:nvPr/>
        </p:nvPicPr>
        <p:blipFill>
          <a:blip r:embed="rId8" cstate="print"/>
          <a:stretch>
            <a:fillRect/>
          </a:stretch>
        </p:blipFill>
        <p:spPr>
          <a:xfrm>
            <a:off x="10465908" y="340915"/>
            <a:ext cx="597407" cy="542544"/>
          </a:xfrm>
          <a:prstGeom prst="rect">
            <a:avLst/>
          </a:prstGeom>
        </p:spPr>
      </p:pic>
    </p:spTree>
    <p:extLst>
      <p:ext uri="{BB962C8B-B14F-4D97-AF65-F5344CB8AC3E}">
        <p14:creationId xmlns:p14="http://schemas.microsoft.com/office/powerpoint/2010/main" val="3023350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D10DD-9EB9-E9E0-81E5-20B20F24B9DD}"/>
              </a:ext>
            </a:extLst>
          </p:cNvPr>
          <p:cNvSpPr>
            <a:spLocks noGrp="1"/>
          </p:cNvSpPr>
          <p:nvPr>
            <p:ph type="title"/>
          </p:nvPr>
        </p:nvSpPr>
        <p:spPr>
          <a:xfrm>
            <a:off x="1134034" y="1909879"/>
            <a:ext cx="4513731" cy="586530"/>
          </a:xfrm>
        </p:spPr>
        <p:txBody>
          <a:bodyPr/>
          <a:lstStyle/>
          <a:p>
            <a:r>
              <a:rPr lang="en-US" dirty="0"/>
              <a:t>Account </a:t>
            </a:r>
            <a:br>
              <a:rPr lang="en-US" dirty="0"/>
            </a:br>
            <a:r>
              <a:rPr lang="en-US" dirty="0"/>
              <a:t>Boost</a:t>
            </a:r>
          </a:p>
        </p:txBody>
      </p:sp>
    </p:spTree>
    <p:extLst>
      <p:ext uri="{BB962C8B-B14F-4D97-AF65-F5344CB8AC3E}">
        <p14:creationId xmlns:p14="http://schemas.microsoft.com/office/powerpoint/2010/main" val="3122034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24481-DBF4-E569-2714-E9654D439689}"/>
              </a:ext>
            </a:extLst>
          </p:cNvPr>
          <p:cNvSpPr>
            <a:spLocks noGrp="1"/>
          </p:cNvSpPr>
          <p:nvPr>
            <p:ph type="title"/>
          </p:nvPr>
        </p:nvSpPr>
        <p:spPr>
          <a:xfrm>
            <a:off x="568802" y="477513"/>
            <a:ext cx="4460397" cy="586530"/>
          </a:xfrm>
        </p:spPr>
        <p:txBody>
          <a:bodyPr/>
          <a:lstStyle/>
          <a:p>
            <a:r>
              <a:rPr lang="en-US" sz="3200" dirty="0"/>
              <a:t>Performance Based Marketing</a:t>
            </a:r>
          </a:p>
        </p:txBody>
      </p:sp>
      <p:sp>
        <p:nvSpPr>
          <p:cNvPr id="4" name="Text Placeholder 3">
            <a:extLst>
              <a:ext uri="{FF2B5EF4-FFF2-40B4-BE49-F238E27FC236}">
                <a16:creationId xmlns:a16="http://schemas.microsoft.com/office/drawing/2014/main" id="{293CE08F-EF5A-1AD0-20C9-62EEDA9BB8F2}"/>
              </a:ext>
            </a:extLst>
          </p:cNvPr>
          <p:cNvSpPr>
            <a:spLocks noGrp="1"/>
          </p:cNvSpPr>
          <p:nvPr>
            <p:ph type="body" sz="quarter" idx="22"/>
          </p:nvPr>
        </p:nvSpPr>
        <p:spPr/>
        <p:txBody>
          <a:bodyPr/>
          <a:lstStyle/>
          <a:p>
            <a:r>
              <a:rPr lang="en-US" sz="1400" dirty="0"/>
              <a:t>Account Boost programs have generated nearly $4 billion in deposits and loans for community-based financial institutions. Member data reaches its full potential with SRM’s custom offering.</a:t>
            </a:r>
          </a:p>
        </p:txBody>
      </p:sp>
      <p:sp>
        <p:nvSpPr>
          <p:cNvPr id="11" name="Text Placeholder 10">
            <a:extLst>
              <a:ext uri="{FF2B5EF4-FFF2-40B4-BE49-F238E27FC236}">
                <a16:creationId xmlns:a16="http://schemas.microsoft.com/office/drawing/2014/main" id="{17C93A8A-1674-3109-1FD0-46878693AE5B}"/>
              </a:ext>
            </a:extLst>
          </p:cNvPr>
          <p:cNvSpPr txBox="1">
            <a:spLocks noGrp="1"/>
          </p:cNvSpPr>
          <p:nvPr>
            <p:ph type="body" sz="quarter" idx="15"/>
          </p:nvPr>
        </p:nvSpPr>
        <p:spPr>
          <a:xfrm>
            <a:off x="568324" y="3706056"/>
            <a:ext cx="2743199" cy="1006429"/>
          </a:xfrm>
          <a:prstGeom prst="rect">
            <a:avLst/>
          </a:prstGeom>
          <a:noFill/>
          <a:ln>
            <a:noFill/>
          </a:ln>
        </p:spPr>
        <p:txBody>
          <a:bodyPr wrap="square" rtlCol="0">
            <a:spAutoFit/>
          </a:bodyPr>
          <a:lstStyle/>
          <a:p>
            <a:pPr algn="ctr"/>
            <a:r>
              <a:rPr lang="en-US" sz="2200" dirty="0">
                <a:solidFill>
                  <a:schemeClr val="accent4"/>
                </a:solidFill>
                <a:latin typeface="Georgia" panose="02040502050405020303" pitchFamily="18" charset="0"/>
              </a:rPr>
              <a:t>Pay for Performance Member Cross-Sell</a:t>
            </a:r>
            <a:br>
              <a:rPr lang="en-US" sz="2200" dirty="0">
                <a:solidFill>
                  <a:schemeClr val="accent4"/>
                </a:solidFill>
                <a:latin typeface="Georgia" panose="02040502050405020303" pitchFamily="18" charset="0"/>
              </a:rPr>
            </a:br>
            <a:endParaRPr lang="en-US" sz="2200" dirty="0">
              <a:solidFill>
                <a:schemeClr val="accent4"/>
              </a:solidFill>
              <a:latin typeface="Georgia" panose="02040502050405020303" pitchFamily="18" charset="0"/>
            </a:endParaRPr>
          </a:p>
        </p:txBody>
      </p:sp>
      <p:sp>
        <p:nvSpPr>
          <p:cNvPr id="12" name="Text Placeholder 10">
            <a:extLst>
              <a:ext uri="{FF2B5EF4-FFF2-40B4-BE49-F238E27FC236}">
                <a16:creationId xmlns:a16="http://schemas.microsoft.com/office/drawing/2014/main" id="{BFD41003-97AE-3A90-8795-B4638BD66B9A}"/>
              </a:ext>
            </a:extLst>
          </p:cNvPr>
          <p:cNvSpPr txBox="1">
            <a:spLocks/>
          </p:cNvSpPr>
          <p:nvPr/>
        </p:nvSpPr>
        <p:spPr>
          <a:xfrm>
            <a:off x="4629854" y="3700296"/>
            <a:ext cx="2470150" cy="701731"/>
          </a:xfrm>
          <a:prstGeom prst="rect">
            <a:avLst/>
          </a:prstGeom>
          <a:noFill/>
          <a:ln>
            <a:noFill/>
          </a:ln>
        </p:spPr>
        <p:txBody>
          <a:bodyPr wrap="square" rtlCol="0">
            <a:spAutoFit/>
          </a:bodyPr>
          <a:lstStyle>
            <a:lvl1pPr marL="0" indent="0" algn="ctr" defTabSz="914400" rtl="0" eaLnBrk="1" latinLnBrk="0" hangingPunct="1">
              <a:lnSpc>
                <a:spcPct val="90000"/>
              </a:lnSpc>
              <a:spcBef>
                <a:spcPts val="1000"/>
              </a:spcBef>
              <a:buFontTx/>
              <a:buNone/>
              <a:defRPr sz="1200" b="0" i="0" kern="1200">
                <a:solidFill>
                  <a:schemeClr val="tx1"/>
                </a:solidFill>
                <a:latin typeface="DIN" panose="02000503040000020003" pitchFamily="2" charset="0"/>
                <a:ea typeface="+mn-ea"/>
                <a:cs typeface="+mn-cs"/>
              </a:defRPr>
            </a:lvl1pPr>
            <a:lvl2pPr marL="457200" indent="0" algn="l" defTabSz="914400" rtl="0" eaLnBrk="1" latinLnBrk="0" hangingPunct="1">
              <a:lnSpc>
                <a:spcPct val="90000"/>
              </a:lnSpc>
              <a:spcBef>
                <a:spcPts val="500"/>
              </a:spcBef>
              <a:buFontTx/>
              <a:buNone/>
              <a:defRPr sz="1200" b="0" i="0" kern="1200">
                <a:solidFill>
                  <a:schemeClr val="tx1"/>
                </a:solidFill>
                <a:latin typeface="DIN" panose="02000503040000020003" pitchFamily="2"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DIN" panose="02000503040000020003" pitchFamily="2" charset="0"/>
                <a:ea typeface="+mn-ea"/>
                <a:cs typeface="+mn-cs"/>
              </a:defRPr>
            </a:lvl3pPr>
            <a:lvl4pPr marL="1371600" indent="0" algn="l" defTabSz="914400" rtl="0" eaLnBrk="1" latinLnBrk="0" hangingPunct="1">
              <a:lnSpc>
                <a:spcPct val="90000"/>
              </a:lnSpc>
              <a:spcBef>
                <a:spcPts val="500"/>
              </a:spcBef>
              <a:buFontTx/>
              <a:buNone/>
              <a:defRPr sz="1200" b="0" i="0" kern="1200">
                <a:solidFill>
                  <a:schemeClr val="tx1"/>
                </a:solidFill>
                <a:latin typeface="DIN" panose="02000503040000020003" pitchFamily="2" charset="0"/>
                <a:ea typeface="+mn-ea"/>
                <a:cs typeface="+mn-cs"/>
              </a:defRPr>
            </a:lvl4pPr>
            <a:lvl5pPr marL="1828800" indent="0" algn="l" defTabSz="914400" rtl="0" eaLnBrk="1" latinLnBrk="0" hangingPunct="1">
              <a:lnSpc>
                <a:spcPct val="90000"/>
              </a:lnSpc>
              <a:spcBef>
                <a:spcPts val="500"/>
              </a:spcBef>
              <a:buFontTx/>
              <a:buNone/>
              <a:defRPr sz="12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9pPr>
          </a:lstStyle>
          <a:p>
            <a:r>
              <a:rPr lang="en-US" sz="2200" dirty="0">
                <a:solidFill>
                  <a:schemeClr val="accent4"/>
                </a:solidFill>
                <a:latin typeface="Georgia" panose="02040502050405020303" pitchFamily="18" charset="0"/>
              </a:rPr>
              <a:t>New Member Onboarding</a:t>
            </a:r>
          </a:p>
        </p:txBody>
      </p:sp>
      <p:sp>
        <p:nvSpPr>
          <p:cNvPr id="13" name="Text Placeholder 10">
            <a:extLst>
              <a:ext uri="{FF2B5EF4-FFF2-40B4-BE49-F238E27FC236}">
                <a16:creationId xmlns:a16="http://schemas.microsoft.com/office/drawing/2014/main" id="{FB7C54C2-30A0-EF7D-ED42-0DD332A931F1}"/>
              </a:ext>
            </a:extLst>
          </p:cNvPr>
          <p:cNvSpPr txBox="1">
            <a:spLocks/>
          </p:cNvSpPr>
          <p:nvPr/>
        </p:nvSpPr>
        <p:spPr>
          <a:xfrm>
            <a:off x="8859143" y="3706056"/>
            <a:ext cx="2470150" cy="701731"/>
          </a:xfrm>
          <a:prstGeom prst="rect">
            <a:avLst/>
          </a:prstGeom>
          <a:noFill/>
          <a:ln>
            <a:noFill/>
          </a:ln>
        </p:spPr>
        <p:txBody>
          <a:bodyPr wrap="square" rtlCol="0">
            <a:spAutoFit/>
          </a:bodyPr>
          <a:lstStyle>
            <a:lvl1pPr marL="0" indent="0" algn="ctr" defTabSz="914400" rtl="0" eaLnBrk="1" latinLnBrk="0" hangingPunct="1">
              <a:lnSpc>
                <a:spcPct val="90000"/>
              </a:lnSpc>
              <a:spcBef>
                <a:spcPts val="1000"/>
              </a:spcBef>
              <a:buFontTx/>
              <a:buNone/>
              <a:defRPr sz="1200" b="0" i="0" kern="1200">
                <a:solidFill>
                  <a:schemeClr val="tx1"/>
                </a:solidFill>
                <a:latin typeface="DIN" panose="02000503040000020003" pitchFamily="2" charset="0"/>
                <a:ea typeface="+mn-ea"/>
                <a:cs typeface="+mn-cs"/>
              </a:defRPr>
            </a:lvl1pPr>
            <a:lvl2pPr marL="457200" indent="0" algn="l" defTabSz="914400" rtl="0" eaLnBrk="1" latinLnBrk="0" hangingPunct="1">
              <a:lnSpc>
                <a:spcPct val="90000"/>
              </a:lnSpc>
              <a:spcBef>
                <a:spcPts val="500"/>
              </a:spcBef>
              <a:buFontTx/>
              <a:buNone/>
              <a:defRPr sz="1200" b="0" i="0" kern="1200">
                <a:solidFill>
                  <a:schemeClr val="tx1"/>
                </a:solidFill>
                <a:latin typeface="DIN" panose="02000503040000020003" pitchFamily="2"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DIN" panose="02000503040000020003" pitchFamily="2" charset="0"/>
                <a:ea typeface="+mn-ea"/>
                <a:cs typeface="+mn-cs"/>
              </a:defRPr>
            </a:lvl3pPr>
            <a:lvl4pPr marL="1371600" indent="0" algn="l" defTabSz="914400" rtl="0" eaLnBrk="1" latinLnBrk="0" hangingPunct="1">
              <a:lnSpc>
                <a:spcPct val="90000"/>
              </a:lnSpc>
              <a:spcBef>
                <a:spcPts val="500"/>
              </a:spcBef>
              <a:buFontTx/>
              <a:buNone/>
              <a:defRPr sz="1200" b="0" i="0" kern="1200">
                <a:solidFill>
                  <a:schemeClr val="tx1"/>
                </a:solidFill>
                <a:latin typeface="DIN" panose="02000503040000020003" pitchFamily="2" charset="0"/>
                <a:ea typeface="+mn-ea"/>
                <a:cs typeface="+mn-cs"/>
              </a:defRPr>
            </a:lvl4pPr>
            <a:lvl5pPr marL="1828800" indent="0" algn="l" defTabSz="914400" rtl="0" eaLnBrk="1" latinLnBrk="0" hangingPunct="1">
              <a:lnSpc>
                <a:spcPct val="90000"/>
              </a:lnSpc>
              <a:spcBef>
                <a:spcPts val="500"/>
              </a:spcBef>
              <a:buFontTx/>
              <a:buNone/>
              <a:defRPr sz="12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9pPr>
          </a:lstStyle>
          <a:p>
            <a:r>
              <a:rPr lang="en-US" sz="2200" dirty="0">
                <a:solidFill>
                  <a:schemeClr val="accent4"/>
                </a:solidFill>
                <a:latin typeface="Georgia" panose="02040502050405020303" pitchFamily="18" charset="0"/>
              </a:rPr>
              <a:t>New Member Acquisition</a:t>
            </a:r>
          </a:p>
        </p:txBody>
      </p:sp>
      <p:pic>
        <p:nvPicPr>
          <p:cNvPr id="6" name="Graphic 5">
            <a:extLst>
              <a:ext uri="{FF2B5EF4-FFF2-40B4-BE49-F238E27FC236}">
                <a16:creationId xmlns:a16="http://schemas.microsoft.com/office/drawing/2014/main" id="{E4F0156D-92DE-793B-BD37-6C04AFC818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5178" y="2199616"/>
            <a:ext cx="929489" cy="966669"/>
          </a:xfrm>
          <a:prstGeom prst="rect">
            <a:avLst/>
          </a:prstGeom>
        </p:spPr>
      </p:pic>
      <p:pic>
        <p:nvPicPr>
          <p:cNvPr id="18" name="Graphic 17">
            <a:extLst>
              <a:ext uri="{FF2B5EF4-FFF2-40B4-BE49-F238E27FC236}">
                <a16:creationId xmlns:a16="http://schemas.microsoft.com/office/drawing/2014/main" id="{A5BFC957-4327-C058-140C-C2F304F068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6518" y="2147020"/>
            <a:ext cx="915399" cy="1023093"/>
          </a:xfrm>
          <a:prstGeom prst="rect">
            <a:avLst/>
          </a:prstGeom>
        </p:spPr>
      </p:pic>
      <p:pic>
        <p:nvPicPr>
          <p:cNvPr id="22" name="Graphic 21">
            <a:extLst>
              <a:ext uri="{FF2B5EF4-FFF2-40B4-BE49-F238E27FC236}">
                <a16:creationId xmlns:a16="http://schemas.microsoft.com/office/drawing/2014/main" id="{D1247633-EB8E-000B-5C69-16F95488C9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42886" y="2259534"/>
            <a:ext cx="1444085" cy="906751"/>
          </a:xfrm>
          <a:prstGeom prst="rect">
            <a:avLst/>
          </a:prstGeom>
        </p:spPr>
      </p:pic>
      <p:sp>
        <p:nvSpPr>
          <p:cNvPr id="24" name="TextBox 23">
            <a:extLst>
              <a:ext uri="{FF2B5EF4-FFF2-40B4-BE49-F238E27FC236}">
                <a16:creationId xmlns:a16="http://schemas.microsoft.com/office/drawing/2014/main" id="{7586AD6E-EEF7-EAD8-D914-F2C6512956A5}"/>
              </a:ext>
            </a:extLst>
          </p:cNvPr>
          <p:cNvSpPr txBox="1"/>
          <p:nvPr/>
        </p:nvSpPr>
        <p:spPr>
          <a:xfrm>
            <a:off x="557655" y="4571813"/>
            <a:ext cx="2764534" cy="1785104"/>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sz="1600" dirty="0">
                <a:solidFill>
                  <a:srgbClr val="051D2B"/>
                </a:solidFill>
                <a:latin typeface="DIN" panose="02020500000000000000" pitchFamily="18" charset="0"/>
                <a:cs typeface="Poppins Medium" pitchFamily="2" charset="77"/>
              </a:rPr>
              <a:t>Checking</a:t>
            </a:r>
          </a:p>
          <a:p>
            <a:pPr marL="285750" indent="-285750" algn="l">
              <a:spcAft>
                <a:spcPts val="1200"/>
              </a:spcAft>
              <a:buFont typeface="Arial" panose="020B0604020202020204" pitchFamily="34" charset="0"/>
              <a:buChar char="•"/>
            </a:pPr>
            <a:r>
              <a:rPr lang="en-US" sz="1600" dirty="0">
                <a:solidFill>
                  <a:srgbClr val="051D2B"/>
                </a:solidFill>
                <a:latin typeface="DIN" panose="02020500000000000000" pitchFamily="18" charset="0"/>
                <a:cs typeface="Poppins Medium" pitchFamily="2" charset="77"/>
              </a:rPr>
              <a:t>Loan Generation</a:t>
            </a:r>
          </a:p>
          <a:p>
            <a:pPr marL="285750" indent="-285750" algn="l">
              <a:spcAft>
                <a:spcPts val="1200"/>
              </a:spcAft>
              <a:buFont typeface="Arial" panose="020B0604020202020204" pitchFamily="34" charset="0"/>
              <a:buChar char="•"/>
            </a:pPr>
            <a:r>
              <a:rPr lang="en-US" sz="1600" dirty="0">
                <a:solidFill>
                  <a:srgbClr val="051D2B"/>
                </a:solidFill>
                <a:latin typeface="DIN" panose="02020500000000000000" pitchFamily="18" charset="0"/>
                <a:cs typeface="Poppins Medium" pitchFamily="2" charset="77"/>
              </a:rPr>
              <a:t>Deposits Gathering</a:t>
            </a:r>
          </a:p>
          <a:p>
            <a:pPr marL="285750" indent="-285750" algn="l">
              <a:spcAft>
                <a:spcPts val="1200"/>
              </a:spcAft>
              <a:buFont typeface="Arial" panose="020B0604020202020204" pitchFamily="34" charset="0"/>
              <a:buChar char="•"/>
            </a:pPr>
            <a:r>
              <a:rPr lang="en-US" sz="1600" dirty="0">
                <a:solidFill>
                  <a:srgbClr val="051D2B"/>
                </a:solidFill>
                <a:latin typeface="DIN" panose="02020500000000000000" pitchFamily="18" charset="0"/>
                <a:cs typeface="Poppins Medium" pitchFamily="2" charset="77"/>
              </a:rPr>
              <a:t>Transactional (Debit, Online Banking, Mobile)</a:t>
            </a:r>
          </a:p>
        </p:txBody>
      </p:sp>
      <p:sp>
        <p:nvSpPr>
          <p:cNvPr id="25" name="TextBox 24">
            <a:extLst>
              <a:ext uri="{FF2B5EF4-FFF2-40B4-BE49-F238E27FC236}">
                <a16:creationId xmlns:a16="http://schemas.microsoft.com/office/drawing/2014/main" id="{E6640B30-8928-61F7-3D62-A0631601FC2F}"/>
              </a:ext>
            </a:extLst>
          </p:cNvPr>
          <p:cNvSpPr txBox="1"/>
          <p:nvPr/>
        </p:nvSpPr>
        <p:spPr>
          <a:xfrm>
            <a:off x="4482661" y="4571621"/>
            <a:ext cx="2764534" cy="738664"/>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sz="1600" dirty="0">
                <a:solidFill>
                  <a:srgbClr val="051D2B"/>
                </a:solidFill>
                <a:latin typeface="DIN" panose="02020500000000000000" pitchFamily="18" charset="0"/>
                <a:cs typeface="Poppins Medium" pitchFamily="2" charset="77"/>
              </a:rPr>
              <a:t>Optimize Retention</a:t>
            </a:r>
          </a:p>
          <a:p>
            <a:pPr marL="285750" indent="-285750" algn="l">
              <a:spcAft>
                <a:spcPts val="1200"/>
              </a:spcAft>
              <a:buFont typeface="Arial" panose="020B0604020202020204" pitchFamily="34" charset="0"/>
              <a:buChar char="•"/>
            </a:pPr>
            <a:r>
              <a:rPr lang="en-US" sz="1600" dirty="0">
                <a:solidFill>
                  <a:srgbClr val="051D2B"/>
                </a:solidFill>
                <a:latin typeface="DIN" panose="02020500000000000000" pitchFamily="18" charset="0"/>
                <a:cs typeface="Poppins Medium" pitchFamily="2" charset="77"/>
              </a:rPr>
              <a:t>Accelerate Profitability</a:t>
            </a:r>
          </a:p>
        </p:txBody>
      </p:sp>
      <p:sp>
        <p:nvSpPr>
          <p:cNvPr id="26" name="TextBox 25">
            <a:extLst>
              <a:ext uri="{FF2B5EF4-FFF2-40B4-BE49-F238E27FC236}">
                <a16:creationId xmlns:a16="http://schemas.microsoft.com/office/drawing/2014/main" id="{C577E58A-D002-4717-10DD-2E3DC7F65110}"/>
              </a:ext>
            </a:extLst>
          </p:cNvPr>
          <p:cNvSpPr txBox="1"/>
          <p:nvPr/>
        </p:nvSpPr>
        <p:spPr>
          <a:xfrm>
            <a:off x="8711950" y="4571813"/>
            <a:ext cx="2764534" cy="984885"/>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sz="1600" dirty="0">
                <a:solidFill>
                  <a:srgbClr val="051D2B"/>
                </a:solidFill>
                <a:latin typeface="DIN" panose="02020500000000000000" pitchFamily="18" charset="0"/>
                <a:cs typeface="Poppins Medium" pitchFamily="2" charset="77"/>
              </a:rPr>
              <a:t>Lead with Checking</a:t>
            </a:r>
          </a:p>
          <a:p>
            <a:pPr marL="285750" indent="-285750" algn="l">
              <a:spcAft>
                <a:spcPts val="1200"/>
              </a:spcAft>
              <a:buFont typeface="Arial" panose="020B0604020202020204" pitchFamily="34" charset="0"/>
              <a:buChar char="•"/>
            </a:pPr>
            <a:r>
              <a:rPr lang="en-US" sz="1600" dirty="0">
                <a:solidFill>
                  <a:srgbClr val="051D2B"/>
                </a:solidFill>
                <a:latin typeface="DIN" panose="02020500000000000000" pitchFamily="18" charset="0"/>
                <a:cs typeface="Poppins Medium" pitchFamily="2" charset="77"/>
              </a:rPr>
              <a:t>Align Segments with Objectives</a:t>
            </a:r>
          </a:p>
        </p:txBody>
      </p:sp>
    </p:spTree>
    <p:extLst>
      <p:ext uri="{BB962C8B-B14F-4D97-AF65-F5344CB8AC3E}">
        <p14:creationId xmlns:p14="http://schemas.microsoft.com/office/powerpoint/2010/main" val="2853641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vector graphics&#10;&#10;Description automatically generated">
            <a:extLst>
              <a:ext uri="{FF2B5EF4-FFF2-40B4-BE49-F238E27FC236}">
                <a16:creationId xmlns:a16="http://schemas.microsoft.com/office/drawing/2014/main" id="{01CF204D-3F71-414A-B671-FA293F13FE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
        <p:nvSpPr>
          <p:cNvPr id="23" name="Rectangle 22">
            <a:extLst>
              <a:ext uri="{FF2B5EF4-FFF2-40B4-BE49-F238E27FC236}">
                <a16:creationId xmlns:a16="http://schemas.microsoft.com/office/drawing/2014/main" id="{BF0D5684-EA23-B345-8CB5-94F470AF7E5C}"/>
              </a:ext>
            </a:extLst>
          </p:cNvPr>
          <p:cNvSpPr/>
          <p:nvPr/>
        </p:nvSpPr>
        <p:spPr>
          <a:xfrm>
            <a:off x="8081682" y="0"/>
            <a:ext cx="4110318" cy="685800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66A160E-C176-2B40-811F-CFAADF114606}"/>
              </a:ext>
            </a:extLst>
          </p:cNvPr>
          <p:cNvSpPr/>
          <p:nvPr/>
        </p:nvSpPr>
        <p:spPr>
          <a:xfrm>
            <a:off x="5337544" y="856556"/>
            <a:ext cx="4954772" cy="5503903"/>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hlinkClick r:id="" action="ppaction://hlinkshowjump?jump=firstslide"/>
            <a:extLst>
              <a:ext uri="{FF2B5EF4-FFF2-40B4-BE49-F238E27FC236}">
                <a16:creationId xmlns:a16="http://schemas.microsoft.com/office/drawing/2014/main" id="{A00C9D2B-069B-8F43-BE91-813DDBBC39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7" name="TextBox 16">
            <a:extLst>
              <a:ext uri="{FF2B5EF4-FFF2-40B4-BE49-F238E27FC236}">
                <a16:creationId xmlns:a16="http://schemas.microsoft.com/office/drawing/2014/main" id="{60473161-CF01-CB4D-B5CE-FCCE48EE97B6}"/>
              </a:ext>
            </a:extLst>
          </p:cNvPr>
          <p:cNvSpPr txBox="1"/>
          <p:nvPr/>
        </p:nvSpPr>
        <p:spPr>
          <a:xfrm>
            <a:off x="1047453" y="3486359"/>
            <a:ext cx="3475924" cy="2147191"/>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25000"/>
              </a:lnSpc>
            </a:pPr>
            <a:r>
              <a:rPr lang="en-US" dirty="0">
                <a:solidFill>
                  <a:srgbClr val="051D2B"/>
                </a:solidFill>
                <a:latin typeface="DIN" panose="02000503040000020003" pitchFamily="2" charset="0"/>
              </a:rPr>
              <a:t>Clients receive an Opportunity Assessment that lays out key member data findings, as well as the data-driven growth opportunities that lie ahead. </a:t>
            </a:r>
          </a:p>
          <a:p>
            <a:pPr>
              <a:lnSpc>
                <a:spcPct val="125000"/>
              </a:lnSpc>
            </a:pPr>
            <a:endParaRPr lang="en-US" dirty="0">
              <a:solidFill>
                <a:srgbClr val="051D2B"/>
              </a:solidFill>
              <a:effectLst/>
              <a:latin typeface="DIN" panose="02000503040000020003" pitchFamily="2" charset="0"/>
            </a:endParaRPr>
          </a:p>
          <a:p>
            <a:pPr>
              <a:lnSpc>
                <a:spcPct val="125000"/>
              </a:lnSpc>
            </a:pPr>
            <a:r>
              <a:rPr lang="en-US" b="1" dirty="0">
                <a:solidFill>
                  <a:schemeClr val="accent4"/>
                </a:solidFill>
                <a:latin typeface="DIN" panose="02000503040000020003" pitchFamily="2" charset="0"/>
              </a:rPr>
              <a:t>The Opportunity Assessment provides the “aha” moment for clients </a:t>
            </a:r>
            <a:r>
              <a:rPr lang="en-US" dirty="0">
                <a:solidFill>
                  <a:srgbClr val="051D2B"/>
                </a:solidFill>
                <a:latin typeface="DIN" panose="02000503040000020003" pitchFamily="2" charset="0"/>
              </a:rPr>
              <a:t>to see how </a:t>
            </a:r>
            <a:br>
              <a:rPr lang="en-US" dirty="0">
                <a:solidFill>
                  <a:srgbClr val="051D2B"/>
                </a:solidFill>
                <a:latin typeface="DIN" panose="02000503040000020003" pitchFamily="2" charset="0"/>
              </a:rPr>
            </a:br>
            <a:r>
              <a:rPr lang="en-US" dirty="0">
                <a:solidFill>
                  <a:srgbClr val="051D2B"/>
                </a:solidFill>
                <a:latin typeface="DIN" panose="02000503040000020003" pitchFamily="2" charset="0"/>
              </a:rPr>
              <a:t>Account Boost can help them meet cross-sell, utilization, and acquisition growth goals.</a:t>
            </a:r>
            <a:endParaRPr lang="en-US" dirty="0">
              <a:solidFill>
                <a:srgbClr val="051D2B"/>
              </a:solidFill>
              <a:effectLst/>
              <a:latin typeface="DIN" panose="02000503040000020003" pitchFamily="2" charset="0"/>
            </a:endParaRPr>
          </a:p>
        </p:txBody>
      </p:sp>
      <p:sp>
        <p:nvSpPr>
          <p:cNvPr id="27" name="TextBox 26">
            <a:extLst>
              <a:ext uri="{FF2B5EF4-FFF2-40B4-BE49-F238E27FC236}">
                <a16:creationId xmlns:a16="http://schemas.microsoft.com/office/drawing/2014/main" id="{030E0C00-B08C-614B-9204-3F634691190A}"/>
              </a:ext>
            </a:extLst>
          </p:cNvPr>
          <p:cNvSpPr txBox="1"/>
          <p:nvPr/>
        </p:nvSpPr>
        <p:spPr>
          <a:xfrm>
            <a:off x="1047453" y="1208241"/>
            <a:ext cx="4001180" cy="2772106"/>
          </a:xfrm>
          <a:prstGeom prst="rect">
            <a:avLst/>
          </a:prstGeom>
          <a:noFill/>
        </p:spPr>
        <p:txBody>
          <a:bodyPr wrap="square" rtlCol="0">
            <a:noAutofit/>
          </a:bodyPr>
          <a:lstStyle/>
          <a:p>
            <a:r>
              <a:rPr lang="en-US" sz="4400" dirty="0">
                <a:solidFill>
                  <a:srgbClr val="051D2B"/>
                </a:solidFill>
                <a:latin typeface="Georgia" panose="02060503050505060203" pitchFamily="18" charset="77"/>
                <a:cs typeface="Poppins ExtraBold" pitchFamily="2" charset="77"/>
              </a:rPr>
              <a:t>Boost Opportunity Assessment</a:t>
            </a:r>
          </a:p>
        </p:txBody>
      </p:sp>
      <p:sp>
        <p:nvSpPr>
          <p:cNvPr id="37" name="TextBox 36">
            <a:extLst>
              <a:ext uri="{FF2B5EF4-FFF2-40B4-BE49-F238E27FC236}">
                <a16:creationId xmlns:a16="http://schemas.microsoft.com/office/drawing/2014/main" id="{D2313AC5-DB3F-D74C-9076-6E6459B71931}"/>
              </a:ext>
            </a:extLst>
          </p:cNvPr>
          <p:cNvSpPr txBox="1"/>
          <p:nvPr/>
        </p:nvSpPr>
        <p:spPr>
          <a:xfrm>
            <a:off x="5879317" y="1466273"/>
            <a:ext cx="487634" cy="646331"/>
          </a:xfrm>
          <a:prstGeom prst="rect">
            <a:avLst/>
          </a:prstGeom>
          <a:noFill/>
        </p:spPr>
        <p:txBody>
          <a:bodyPr wrap="none" rtlCol="0">
            <a:spAutoFit/>
          </a:bodyPr>
          <a:lstStyle/>
          <a:p>
            <a:r>
              <a:rPr lang="en-US" sz="3600" dirty="0">
                <a:solidFill>
                  <a:srgbClr val="051D2B"/>
                </a:solidFill>
                <a:latin typeface="Georgia" panose="02060503050505060203" pitchFamily="18" charset="77"/>
                <a:cs typeface="Poppins Medium" pitchFamily="2" charset="77"/>
              </a:rPr>
              <a:t>1.</a:t>
            </a:r>
          </a:p>
        </p:txBody>
      </p:sp>
      <p:sp>
        <p:nvSpPr>
          <p:cNvPr id="38" name="TextBox 37">
            <a:extLst>
              <a:ext uri="{FF2B5EF4-FFF2-40B4-BE49-F238E27FC236}">
                <a16:creationId xmlns:a16="http://schemas.microsoft.com/office/drawing/2014/main" id="{106DFCAE-1896-984A-98CF-58A1CD72758B}"/>
              </a:ext>
            </a:extLst>
          </p:cNvPr>
          <p:cNvSpPr txBox="1"/>
          <p:nvPr/>
        </p:nvSpPr>
        <p:spPr>
          <a:xfrm>
            <a:off x="6436403" y="1638235"/>
            <a:ext cx="3567001" cy="461665"/>
          </a:xfrm>
          <a:prstGeom prst="rect">
            <a:avLst/>
          </a:prstGeom>
          <a:noFill/>
        </p:spPr>
        <p:txBody>
          <a:bodyPr wrap="square" rtlCol="0">
            <a:spAutoFit/>
          </a:bodyPr>
          <a:lstStyle/>
          <a:p>
            <a:r>
              <a:rPr lang="en-US" sz="1200" dirty="0">
                <a:solidFill>
                  <a:srgbClr val="051D2B"/>
                </a:solidFill>
                <a:latin typeface="DIN" panose="02000503040000020003" pitchFamily="2" charset="0"/>
              </a:rPr>
              <a:t>Presented in person annually to help assess if programs are moving the needle.</a:t>
            </a:r>
          </a:p>
        </p:txBody>
      </p:sp>
      <p:sp>
        <p:nvSpPr>
          <p:cNvPr id="39" name="TextBox 38">
            <a:extLst>
              <a:ext uri="{FF2B5EF4-FFF2-40B4-BE49-F238E27FC236}">
                <a16:creationId xmlns:a16="http://schemas.microsoft.com/office/drawing/2014/main" id="{D70F4CC5-1A2C-DC4C-B2AD-B6693B2C4016}"/>
              </a:ext>
            </a:extLst>
          </p:cNvPr>
          <p:cNvSpPr txBox="1"/>
          <p:nvPr/>
        </p:nvSpPr>
        <p:spPr>
          <a:xfrm>
            <a:off x="5879317" y="2522542"/>
            <a:ext cx="518091" cy="646331"/>
          </a:xfrm>
          <a:prstGeom prst="rect">
            <a:avLst/>
          </a:prstGeom>
          <a:noFill/>
        </p:spPr>
        <p:txBody>
          <a:bodyPr wrap="none" rtlCol="0">
            <a:spAutoFit/>
          </a:bodyPr>
          <a:lstStyle/>
          <a:p>
            <a:r>
              <a:rPr lang="en-US" sz="3600" dirty="0">
                <a:solidFill>
                  <a:srgbClr val="051D2B"/>
                </a:solidFill>
                <a:latin typeface="Georgia" panose="02060503050505060203" pitchFamily="18" charset="77"/>
                <a:cs typeface="Poppins Medium" pitchFamily="2" charset="77"/>
              </a:rPr>
              <a:t>2.</a:t>
            </a:r>
          </a:p>
        </p:txBody>
      </p:sp>
      <p:sp>
        <p:nvSpPr>
          <p:cNvPr id="40" name="TextBox 39">
            <a:extLst>
              <a:ext uri="{FF2B5EF4-FFF2-40B4-BE49-F238E27FC236}">
                <a16:creationId xmlns:a16="http://schemas.microsoft.com/office/drawing/2014/main" id="{6E989702-C1BE-A64C-B32F-276186DF326E}"/>
              </a:ext>
            </a:extLst>
          </p:cNvPr>
          <p:cNvSpPr txBox="1"/>
          <p:nvPr/>
        </p:nvSpPr>
        <p:spPr>
          <a:xfrm>
            <a:off x="6436403" y="2694504"/>
            <a:ext cx="3330186" cy="461665"/>
          </a:xfrm>
          <a:prstGeom prst="rect">
            <a:avLst/>
          </a:prstGeom>
          <a:noFill/>
        </p:spPr>
        <p:txBody>
          <a:bodyPr wrap="square" rtlCol="0">
            <a:spAutoFit/>
          </a:bodyPr>
          <a:lstStyle/>
          <a:p>
            <a:r>
              <a:rPr lang="en-US" sz="1200" dirty="0">
                <a:solidFill>
                  <a:srgbClr val="051D2B"/>
                </a:solidFill>
                <a:latin typeface="DIN" panose="02000503040000020003" pitchFamily="2" charset="0"/>
              </a:rPr>
              <a:t>Includes detailed recommendations and associated proforma. </a:t>
            </a:r>
            <a:endParaRPr lang="en-US" sz="1200" dirty="0">
              <a:solidFill>
                <a:srgbClr val="051D2B"/>
              </a:solidFill>
              <a:effectLst/>
              <a:latin typeface="DIN" panose="02000503040000020003" pitchFamily="2" charset="0"/>
            </a:endParaRPr>
          </a:p>
        </p:txBody>
      </p:sp>
      <p:sp>
        <p:nvSpPr>
          <p:cNvPr id="41" name="TextBox 40">
            <a:extLst>
              <a:ext uri="{FF2B5EF4-FFF2-40B4-BE49-F238E27FC236}">
                <a16:creationId xmlns:a16="http://schemas.microsoft.com/office/drawing/2014/main" id="{863F6645-6349-8B4B-A544-50A0ADD7326C}"/>
              </a:ext>
            </a:extLst>
          </p:cNvPr>
          <p:cNvSpPr txBox="1"/>
          <p:nvPr/>
        </p:nvSpPr>
        <p:spPr>
          <a:xfrm>
            <a:off x="5889950" y="3696910"/>
            <a:ext cx="514885" cy="646331"/>
          </a:xfrm>
          <a:prstGeom prst="rect">
            <a:avLst/>
          </a:prstGeom>
          <a:noFill/>
        </p:spPr>
        <p:txBody>
          <a:bodyPr wrap="none" rtlCol="0">
            <a:spAutoFit/>
          </a:bodyPr>
          <a:lstStyle/>
          <a:p>
            <a:r>
              <a:rPr lang="en-US" sz="3600" dirty="0">
                <a:solidFill>
                  <a:srgbClr val="051D2B"/>
                </a:solidFill>
                <a:latin typeface="Georgia" panose="02060503050505060203" pitchFamily="18" charset="77"/>
                <a:cs typeface="Poppins Medium" pitchFamily="2" charset="77"/>
              </a:rPr>
              <a:t>3.</a:t>
            </a:r>
          </a:p>
        </p:txBody>
      </p:sp>
      <p:sp>
        <p:nvSpPr>
          <p:cNvPr id="42" name="TextBox 41">
            <a:extLst>
              <a:ext uri="{FF2B5EF4-FFF2-40B4-BE49-F238E27FC236}">
                <a16:creationId xmlns:a16="http://schemas.microsoft.com/office/drawing/2014/main" id="{FFF6F1AA-C10C-AE41-A890-64B1262239C0}"/>
              </a:ext>
            </a:extLst>
          </p:cNvPr>
          <p:cNvSpPr txBox="1"/>
          <p:nvPr/>
        </p:nvSpPr>
        <p:spPr>
          <a:xfrm>
            <a:off x="6436403" y="3868872"/>
            <a:ext cx="2979312" cy="646331"/>
          </a:xfrm>
          <a:prstGeom prst="rect">
            <a:avLst/>
          </a:prstGeom>
          <a:noFill/>
        </p:spPr>
        <p:txBody>
          <a:bodyPr wrap="square" rtlCol="0">
            <a:spAutoFit/>
          </a:bodyPr>
          <a:lstStyle/>
          <a:p>
            <a:r>
              <a:rPr lang="en-US" sz="1200" dirty="0">
                <a:solidFill>
                  <a:srgbClr val="051D2B"/>
                </a:solidFill>
                <a:latin typeface="DIN" panose="02000503040000020003" pitchFamily="2" charset="0"/>
              </a:rPr>
              <a:t>Presentation includes what peers are saying about how their strategies drive performance.</a:t>
            </a:r>
          </a:p>
        </p:txBody>
      </p:sp>
      <p:sp>
        <p:nvSpPr>
          <p:cNvPr id="43" name="TextBox 42">
            <a:extLst>
              <a:ext uri="{FF2B5EF4-FFF2-40B4-BE49-F238E27FC236}">
                <a16:creationId xmlns:a16="http://schemas.microsoft.com/office/drawing/2014/main" id="{C315B4DA-EB2B-2D43-9B1A-346E21D71C98}"/>
              </a:ext>
            </a:extLst>
          </p:cNvPr>
          <p:cNvSpPr txBox="1"/>
          <p:nvPr/>
        </p:nvSpPr>
        <p:spPr>
          <a:xfrm>
            <a:off x="5879317" y="4926551"/>
            <a:ext cx="548548" cy="646331"/>
          </a:xfrm>
          <a:prstGeom prst="rect">
            <a:avLst/>
          </a:prstGeom>
          <a:noFill/>
        </p:spPr>
        <p:txBody>
          <a:bodyPr wrap="none" rtlCol="0">
            <a:spAutoFit/>
          </a:bodyPr>
          <a:lstStyle/>
          <a:p>
            <a:r>
              <a:rPr lang="en-US" sz="3600" dirty="0">
                <a:solidFill>
                  <a:srgbClr val="051D2B"/>
                </a:solidFill>
                <a:latin typeface="Georgia" panose="02060503050505060203" pitchFamily="18" charset="77"/>
                <a:cs typeface="Poppins Medium" pitchFamily="2" charset="77"/>
              </a:rPr>
              <a:t>4.</a:t>
            </a:r>
          </a:p>
        </p:txBody>
      </p:sp>
      <p:sp>
        <p:nvSpPr>
          <p:cNvPr id="44" name="TextBox 43">
            <a:extLst>
              <a:ext uri="{FF2B5EF4-FFF2-40B4-BE49-F238E27FC236}">
                <a16:creationId xmlns:a16="http://schemas.microsoft.com/office/drawing/2014/main" id="{19B7DCDC-2C32-4E40-A810-D899284C30D4}"/>
              </a:ext>
            </a:extLst>
          </p:cNvPr>
          <p:cNvSpPr txBox="1"/>
          <p:nvPr/>
        </p:nvSpPr>
        <p:spPr>
          <a:xfrm>
            <a:off x="6436403" y="5098513"/>
            <a:ext cx="3154163" cy="646331"/>
          </a:xfrm>
          <a:prstGeom prst="rect">
            <a:avLst/>
          </a:prstGeom>
          <a:noFill/>
        </p:spPr>
        <p:txBody>
          <a:bodyPr wrap="square" rtlCol="0">
            <a:spAutoFit/>
          </a:bodyPr>
          <a:lstStyle/>
          <a:p>
            <a:r>
              <a:rPr lang="en-US" sz="1200" dirty="0">
                <a:solidFill>
                  <a:srgbClr val="051D2B"/>
                </a:solidFill>
                <a:latin typeface="DIN" panose="02000503040000020003" pitchFamily="2" charset="0"/>
              </a:rPr>
              <a:t>SRM will audit invoices and track savings &amp; contract enhancements. Our compensation is based on performance. </a:t>
            </a:r>
            <a:endParaRPr lang="en-US" sz="1200" dirty="0">
              <a:solidFill>
                <a:srgbClr val="051D2B"/>
              </a:solidFill>
              <a:effectLst/>
              <a:latin typeface="DIN" panose="02000503040000020003" pitchFamily="2" charset="0"/>
            </a:endParaRPr>
          </a:p>
        </p:txBody>
      </p:sp>
    </p:spTree>
    <p:extLst>
      <p:ext uri="{BB962C8B-B14F-4D97-AF65-F5344CB8AC3E}">
        <p14:creationId xmlns:p14="http://schemas.microsoft.com/office/powerpoint/2010/main" val="48822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639C-2AA3-41DD-A54B-67B252E86BBF}"/>
              </a:ext>
            </a:extLst>
          </p:cNvPr>
          <p:cNvSpPr>
            <a:spLocks noGrp="1"/>
          </p:cNvSpPr>
          <p:nvPr>
            <p:ph type="title"/>
          </p:nvPr>
        </p:nvSpPr>
        <p:spPr>
          <a:xfrm>
            <a:off x="6970204" y="3558731"/>
            <a:ext cx="4301359" cy="1329669"/>
          </a:xfrm>
        </p:spPr>
        <p:txBody>
          <a:bodyPr>
            <a:normAutofit/>
          </a:bodyPr>
          <a:lstStyle/>
          <a:p>
            <a:r>
              <a:rPr lang="en-US" sz="2000" b="1" dirty="0">
                <a:solidFill>
                  <a:srgbClr val="3F6B30"/>
                </a:solidFill>
                <a:latin typeface="+mj-lt"/>
              </a:rPr>
              <a:t>Richard </a:t>
            </a:r>
            <a:r>
              <a:rPr lang="en-US" sz="2000" b="1" dirty="0" err="1">
                <a:solidFill>
                  <a:srgbClr val="3F6B30"/>
                </a:solidFill>
                <a:latin typeface="+mj-lt"/>
              </a:rPr>
              <a:t>Widdon</a:t>
            </a:r>
            <a:br>
              <a:rPr lang="en-US" sz="2000" b="1" dirty="0">
                <a:solidFill>
                  <a:srgbClr val="3F6B30"/>
                </a:solidFill>
                <a:latin typeface="+mj-lt"/>
              </a:rPr>
            </a:br>
            <a:r>
              <a:rPr lang="en-US" sz="2000" b="1" dirty="0">
                <a:solidFill>
                  <a:srgbClr val="3F6B30"/>
                </a:solidFill>
                <a:latin typeface="+mj-lt"/>
              </a:rPr>
              <a:t> SVP Business Development</a:t>
            </a:r>
          </a:p>
        </p:txBody>
      </p:sp>
      <p:pic>
        <p:nvPicPr>
          <p:cNvPr id="4" name="Picture 3">
            <a:extLst>
              <a:ext uri="{FF2B5EF4-FFF2-40B4-BE49-F238E27FC236}">
                <a16:creationId xmlns:a16="http://schemas.microsoft.com/office/drawing/2014/main" id="{ED4C8A5E-CAFA-1940-4E0A-07A6868A680F}"/>
              </a:ext>
            </a:extLst>
          </p:cNvPr>
          <p:cNvPicPr>
            <a:picLocks noChangeAspect="1"/>
          </p:cNvPicPr>
          <p:nvPr/>
        </p:nvPicPr>
        <p:blipFill>
          <a:blip r:embed="rId2"/>
          <a:srcRect/>
          <a:stretch/>
        </p:blipFill>
        <p:spPr>
          <a:xfrm>
            <a:off x="6838950" y="1695451"/>
            <a:ext cx="4325465" cy="1730186"/>
          </a:xfrm>
          <a:prstGeom prst="rect">
            <a:avLst/>
          </a:prstGeom>
        </p:spPr>
      </p:pic>
    </p:spTree>
    <p:extLst>
      <p:ext uri="{BB962C8B-B14F-4D97-AF65-F5344CB8AC3E}">
        <p14:creationId xmlns:p14="http://schemas.microsoft.com/office/powerpoint/2010/main" val="2213967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78A25F-BC3A-8A48-942A-0820DB80D138}"/>
              </a:ext>
            </a:extLst>
          </p:cNvPr>
          <p:cNvSpPr txBox="1"/>
          <p:nvPr/>
        </p:nvSpPr>
        <p:spPr>
          <a:xfrm>
            <a:off x="889127" y="2195029"/>
            <a:ext cx="500478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80C342"/>
                </a:solidFill>
                <a:effectLst/>
                <a:uLnTx/>
                <a:uFillTx/>
                <a:latin typeface="DIN" panose="02020500000000000000" pitchFamily="18" charset="0"/>
                <a:ea typeface="+mn-ea"/>
                <a:cs typeface="Poppins Medium" pitchFamily="2" charset="77"/>
              </a:rPr>
              <a:t>SRM Key Contacts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80C342"/>
              </a:solidFill>
              <a:effectLst/>
              <a:uLnTx/>
              <a:uFillTx/>
              <a:latin typeface="DIN" panose="02020500000000000000" pitchFamily="18" charset="0"/>
              <a:ea typeface="+mn-ea"/>
              <a:cs typeface="Poppi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80C342"/>
                </a:solidFill>
                <a:effectLst/>
                <a:uLnTx/>
                <a:uFillTx/>
                <a:latin typeface="DIN" panose="02020500000000000000" pitchFamily="18" charset="0"/>
                <a:ea typeface="+mn-ea"/>
                <a:cs typeface="Poppins Medium" pitchFamily="2" charset="77"/>
              </a:rPr>
              <a:t>Next Steps to engage with SRM</a:t>
            </a:r>
          </a:p>
        </p:txBody>
      </p:sp>
      <p:sp>
        <p:nvSpPr>
          <p:cNvPr id="8" name="Slide Number">
            <a:extLst>
              <a:ext uri="{FF2B5EF4-FFF2-40B4-BE49-F238E27FC236}">
                <a16:creationId xmlns:a16="http://schemas.microsoft.com/office/drawing/2014/main" id="{3B606D33-B5FB-C54D-9B9A-0C5B95CEE7C3}"/>
              </a:ext>
            </a:extLst>
          </p:cNvPr>
          <p:cNvSpPr txBox="1">
            <a:spLocks/>
          </p:cNvSpPr>
          <p:nvPr/>
        </p:nvSpPr>
        <p:spPr>
          <a:xfrm>
            <a:off x="11377303" y="6324405"/>
            <a:ext cx="567122" cy="34708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rgbClr val="345EA9"/>
                </a:solidFill>
                <a:latin typeface="Proxima Nova Regular"/>
                <a:ea typeface="Proxima Nova Regular"/>
                <a:cs typeface="Proxima Nova Regular"/>
                <a:sym typeface="Proxima Nova Regula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42290B-817E-4871-B651-8E68E154697C}" type="slidenum">
              <a:rPr kumimoji="0" lang="en-US" sz="1200" b="0" i="0" u="none" strike="noStrike" kern="1200" cap="none" spc="0" normalizeH="0" baseline="0" noProof="0" smtClean="0">
                <a:ln>
                  <a:noFill/>
                </a:ln>
                <a:solidFill>
                  <a:srgbClr val="051D2B"/>
                </a:solidFill>
                <a:effectLst/>
                <a:uLnTx/>
                <a:uFillTx/>
                <a:latin typeface="Georgia" panose="02040502050405020303" pitchFamily="18" charset="0"/>
                <a:sym typeface="Proxima Nova Regular"/>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51D2B"/>
              </a:solidFill>
              <a:effectLst/>
              <a:uLnTx/>
              <a:uFillTx/>
              <a:latin typeface="Georgia" panose="02040502050405020303" pitchFamily="18" charset="0"/>
              <a:sym typeface="Proxima Nova Regular"/>
            </a:endParaRPr>
          </a:p>
        </p:txBody>
      </p:sp>
      <p:pic>
        <p:nvPicPr>
          <p:cNvPr id="9" name="Picture 8" descr="Logo, icon&#10;&#10;Description automatically generated">
            <a:extLst>
              <a:ext uri="{FF2B5EF4-FFF2-40B4-BE49-F238E27FC236}">
                <a16:creationId xmlns:a16="http://schemas.microsoft.com/office/drawing/2014/main" id="{50E2E5A7-EC41-2681-1DA1-6706898D3923}"/>
              </a:ext>
            </a:extLst>
          </p:cNvPr>
          <p:cNvPicPr>
            <a:picLocks noChangeAspect="1"/>
          </p:cNvPicPr>
          <p:nvPr/>
        </p:nvPicPr>
        <p:blipFill>
          <a:blip r:embed="rId2"/>
          <a:stretch>
            <a:fillRect/>
          </a:stretch>
        </p:blipFill>
        <p:spPr>
          <a:xfrm>
            <a:off x="1190961" y="779452"/>
            <a:ext cx="787400" cy="788746"/>
          </a:xfrm>
          <a:prstGeom prst="rect">
            <a:avLst/>
          </a:prstGeom>
        </p:spPr>
      </p:pic>
      <p:pic>
        <p:nvPicPr>
          <p:cNvPr id="11" name="Picture 10" descr="Logo, icon&#10;&#10;Description automatically generated">
            <a:extLst>
              <a:ext uri="{FF2B5EF4-FFF2-40B4-BE49-F238E27FC236}">
                <a16:creationId xmlns:a16="http://schemas.microsoft.com/office/drawing/2014/main" id="{B6A8FE22-DFBB-1B83-C29D-2446DC495544}"/>
              </a:ext>
            </a:extLst>
          </p:cNvPr>
          <p:cNvPicPr>
            <a:picLocks noChangeAspect="1"/>
          </p:cNvPicPr>
          <p:nvPr/>
        </p:nvPicPr>
        <p:blipFill>
          <a:blip r:embed="rId3"/>
          <a:stretch>
            <a:fillRect/>
          </a:stretch>
        </p:blipFill>
        <p:spPr>
          <a:xfrm>
            <a:off x="1173026" y="765329"/>
            <a:ext cx="787401" cy="788747"/>
          </a:xfrm>
          <a:prstGeom prst="rect">
            <a:avLst/>
          </a:prstGeom>
        </p:spPr>
      </p:pic>
      <p:sp>
        <p:nvSpPr>
          <p:cNvPr id="15" name="TextBox 14">
            <a:extLst>
              <a:ext uri="{FF2B5EF4-FFF2-40B4-BE49-F238E27FC236}">
                <a16:creationId xmlns:a16="http://schemas.microsoft.com/office/drawing/2014/main" id="{365E36BA-62AA-0C05-ED62-B17855D8C4A8}"/>
              </a:ext>
            </a:extLst>
          </p:cNvPr>
          <p:cNvSpPr txBox="1"/>
          <p:nvPr/>
        </p:nvSpPr>
        <p:spPr>
          <a:xfrm>
            <a:off x="9644568" y="6108366"/>
            <a:ext cx="1099092" cy="334515"/>
          </a:xfrm>
          <a:prstGeom prst="rect">
            <a:avLst/>
          </a:prstGeom>
          <a:no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0C342"/>
                </a:solidFill>
                <a:effectLst/>
                <a:uLnTx/>
                <a:uFillTx/>
                <a:latin typeface="DIN" panose="02000503040000020003" pitchFamily="2" charset="0"/>
                <a:ea typeface="+mn-ea"/>
                <a:cs typeface="+mn-cs"/>
              </a:rPr>
              <a:t>srmcorp.com</a:t>
            </a:r>
            <a:endParaRPr kumimoji="0" lang="en-US" sz="1100" b="0" i="0" u="none" strike="noStrike" kern="1200" cap="none" spc="0" normalizeH="0" baseline="0" noProof="0" dirty="0">
              <a:ln>
                <a:noFill/>
              </a:ln>
              <a:solidFill>
                <a:srgbClr val="80C342"/>
              </a:solidFill>
              <a:effectLst/>
              <a:uLnTx/>
              <a:uFillTx/>
              <a:latin typeface="DIN" panose="02000503040000020003" pitchFamily="2" charset="0"/>
              <a:ea typeface="+mn-ea"/>
              <a:cs typeface="+mn-cs"/>
            </a:endParaRPr>
          </a:p>
        </p:txBody>
      </p:sp>
      <p:sp>
        <p:nvSpPr>
          <p:cNvPr id="10" name="TextBox 9">
            <a:extLst>
              <a:ext uri="{FF2B5EF4-FFF2-40B4-BE49-F238E27FC236}">
                <a16:creationId xmlns:a16="http://schemas.microsoft.com/office/drawing/2014/main" id="{F38FA748-C7BB-8A6C-6517-C59AC2D230F4}"/>
              </a:ext>
            </a:extLst>
          </p:cNvPr>
          <p:cNvSpPr txBox="1"/>
          <p:nvPr/>
        </p:nvSpPr>
        <p:spPr>
          <a:xfrm>
            <a:off x="228600" y="6424339"/>
            <a:ext cx="37992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300" normalizeH="0" baseline="0" noProof="0" dirty="0">
                <a:ln>
                  <a:noFill/>
                </a:ln>
                <a:solidFill>
                  <a:srgbClr val="FFFFFF">
                    <a:lumMod val="50000"/>
                  </a:srgbClr>
                </a:solidFill>
                <a:effectLst/>
                <a:uLnTx/>
                <a:uFillTx/>
                <a:latin typeface="Georgia" panose="02040502050405020303" pitchFamily="18" charset="0"/>
                <a:ea typeface="+mn-ea"/>
                <a:cs typeface="Poppins Medium" pitchFamily="2" charset="77"/>
              </a:rPr>
              <a:t>SRM Proprietary &amp; Confidential</a:t>
            </a:r>
          </a:p>
        </p:txBody>
      </p:sp>
      <p:sp>
        <p:nvSpPr>
          <p:cNvPr id="6" name="object 17">
            <a:extLst>
              <a:ext uri="{FF2B5EF4-FFF2-40B4-BE49-F238E27FC236}">
                <a16:creationId xmlns:a16="http://schemas.microsoft.com/office/drawing/2014/main" id="{84196BA0-F4D3-1AA6-42EA-45AFEA635A22}"/>
              </a:ext>
            </a:extLst>
          </p:cNvPr>
          <p:cNvSpPr txBox="1"/>
          <p:nvPr/>
        </p:nvSpPr>
        <p:spPr>
          <a:xfrm>
            <a:off x="8112712" y="589825"/>
            <a:ext cx="3594096" cy="1212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554492" hangingPunct="0">
              <a:spcAft>
                <a:spcPts val="364"/>
              </a:spcAft>
              <a:defRPr/>
            </a:pPr>
            <a:r>
              <a:rPr lang="en-US" sz="1213" b="1" kern="0" spc="182" dirty="0">
                <a:solidFill>
                  <a:srgbClr val="80C342"/>
                </a:solidFill>
                <a:latin typeface="Montserrat" panose="00000500000000000000" pitchFamily="2" charset="0"/>
                <a:cs typeface="Calibri"/>
                <a:sym typeface="Calibri"/>
              </a:rPr>
              <a:t>RICHARD WHIDDON</a:t>
            </a:r>
            <a:endParaRPr lang="en-US" sz="1213" dirty="0">
              <a:solidFill>
                <a:srgbClr val="80C342"/>
              </a:solidFill>
              <a:latin typeface="Montserrat" pitchFamily="2" charset="77"/>
              <a:sym typeface="Source Sans Pro"/>
            </a:endParaRP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SVP, Business Development</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Memphis, TN</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rwhiddon@srmcorp.com</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(901) 692-4860</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Business Development Territory: TX, OK, AR</a:t>
            </a:r>
          </a:p>
        </p:txBody>
      </p:sp>
      <p:pic>
        <p:nvPicPr>
          <p:cNvPr id="12" name="Picture 11" descr="A person in a suit smiling&#10;&#10;Description automatically generated with medium confidence">
            <a:extLst>
              <a:ext uri="{FF2B5EF4-FFF2-40B4-BE49-F238E27FC236}">
                <a16:creationId xmlns:a16="http://schemas.microsoft.com/office/drawing/2014/main" id="{073368EA-8F9E-02B6-75EE-FC5012C715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523"/>
          <a:stretch/>
        </p:blipFill>
        <p:spPr>
          <a:xfrm>
            <a:off x="6799947" y="660258"/>
            <a:ext cx="1019975" cy="10460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4" descr="Kuntal Vora">
            <a:extLst>
              <a:ext uri="{FF2B5EF4-FFF2-40B4-BE49-F238E27FC236}">
                <a16:creationId xmlns:a16="http://schemas.microsoft.com/office/drawing/2014/main" id="{022A1402-BAE7-38EF-1A7D-578233FBE7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18" t="10074" r="10628" b="9866"/>
          <a:stretch/>
        </p:blipFill>
        <p:spPr bwMode="auto">
          <a:xfrm>
            <a:off x="6799947" y="1954040"/>
            <a:ext cx="1116982" cy="108984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9" name="object 17">
            <a:extLst>
              <a:ext uri="{FF2B5EF4-FFF2-40B4-BE49-F238E27FC236}">
                <a16:creationId xmlns:a16="http://schemas.microsoft.com/office/drawing/2014/main" id="{5A457ECE-B9D3-FC1B-EDD2-7AB7B5CFB1C2}"/>
              </a:ext>
            </a:extLst>
          </p:cNvPr>
          <p:cNvSpPr txBox="1"/>
          <p:nvPr/>
        </p:nvSpPr>
        <p:spPr>
          <a:xfrm>
            <a:off x="8159296" y="2029507"/>
            <a:ext cx="3398222" cy="1212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554492" hangingPunct="0">
              <a:spcAft>
                <a:spcPts val="364"/>
              </a:spcAft>
              <a:defRPr/>
            </a:pPr>
            <a:r>
              <a:rPr lang="en-US" sz="1213" b="1" kern="0" spc="182" dirty="0">
                <a:solidFill>
                  <a:srgbClr val="80C342"/>
                </a:solidFill>
                <a:latin typeface="Montserrat" panose="00000500000000000000" pitchFamily="2" charset="0"/>
                <a:cs typeface="Calibri"/>
                <a:sym typeface="Calibri"/>
              </a:rPr>
              <a:t>KUNTAL VORA</a:t>
            </a:r>
            <a:endParaRPr lang="en-US" sz="1213" dirty="0">
              <a:solidFill>
                <a:srgbClr val="80C342"/>
              </a:solidFill>
              <a:latin typeface="Montserrat" pitchFamily="2" charset="77"/>
              <a:sym typeface="Source Sans Pro"/>
            </a:endParaRP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VP, Client Management </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Castle Rock, CO</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kvora@srmcorp.com</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(303) 929-7129</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Client Management Territory: TX, OK, AR, MO, KS </a:t>
            </a:r>
          </a:p>
        </p:txBody>
      </p:sp>
      <p:sp>
        <p:nvSpPr>
          <p:cNvPr id="3" name="object 17">
            <a:extLst>
              <a:ext uri="{FF2B5EF4-FFF2-40B4-BE49-F238E27FC236}">
                <a16:creationId xmlns:a16="http://schemas.microsoft.com/office/drawing/2014/main" id="{2F5B4124-7589-DC87-C2B7-6C0E8B1C07DD}"/>
              </a:ext>
            </a:extLst>
          </p:cNvPr>
          <p:cNvSpPr txBox="1"/>
          <p:nvPr/>
        </p:nvSpPr>
        <p:spPr>
          <a:xfrm>
            <a:off x="8204721" y="3447242"/>
            <a:ext cx="3242740" cy="1218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554492" hangingPunct="0">
              <a:spcAft>
                <a:spcPts val="364"/>
              </a:spcAft>
              <a:defRPr/>
            </a:pPr>
            <a:r>
              <a:rPr lang="en-US" sz="1213" b="1" kern="0" spc="182" dirty="0">
                <a:solidFill>
                  <a:srgbClr val="80C342"/>
                </a:solidFill>
                <a:latin typeface="Montserrat" panose="00000500000000000000" pitchFamily="2" charset="0"/>
                <a:cs typeface="Calibri"/>
                <a:sym typeface="Calibri"/>
              </a:rPr>
              <a:t>MIKE HINES</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Vice President, Business Development</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Indianapolis, IN</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mhines@srmcorp.com</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(317) 739-7834</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Business Development Territory: MO, KS</a:t>
            </a:r>
          </a:p>
        </p:txBody>
      </p:sp>
      <p:sp>
        <p:nvSpPr>
          <p:cNvPr id="7" name="object 17">
            <a:extLst>
              <a:ext uri="{FF2B5EF4-FFF2-40B4-BE49-F238E27FC236}">
                <a16:creationId xmlns:a16="http://schemas.microsoft.com/office/drawing/2014/main" id="{03DAB4BC-2395-4ECA-4313-627770C07412}"/>
              </a:ext>
            </a:extLst>
          </p:cNvPr>
          <p:cNvSpPr txBox="1"/>
          <p:nvPr/>
        </p:nvSpPr>
        <p:spPr>
          <a:xfrm>
            <a:off x="8239851" y="4975806"/>
            <a:ext cx="2714990" cy="1014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554492" hangingPunct="0">
              <a:spcAft>
                <a:spcPts val="364"/>
              </a:spcAft>
              <a:defRPr/>
            </a:pPr>
            <a:r>
              <a:rPr lang="en-US" sz="1213" b="1" kern="0" spc="182" dirty="0">
                <a:solidFill>
                  <a:srgbClr val="80C342"/>
                </a:solidFill>
                <a:latin typeface="Montserrat" panose="00000500000000000000" pitchFamily="2" charset="0"/>
                <a:cs typeface="Calibri"/>
                <a:sym typeface="Calibri"/>
              </a:rPr>
              <a:t>UMA ZIELINSKI</a:t>
            </a:r>
            <a:endParaRPr lang="en-US" sz="1213" dirty="0">
              <a:solidFill>
                <a:srgbClr val="80C342"/>
              </a:solidFill>
              <a:latin typeface="Montserrat" pitchFamily="2" charset="77"/>
              <a:sym typeface="Source Sans Pro"/>
            </a:endParaRP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RVP, Client Development</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Columbus, OH</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uzielinski@srmcorp.com</a:t>
            </a:r>
          </a:p>
          <a:p>
            <a:pPr marR="3081" indent="7701">
              <a:lnSpc>
                <a:spcPct val="125000"/>
              </a:lnSpc>
              <a:defRPr sz="1500" spc="5">
                <a:solidFill>
                  <a:srgbClr val="FFFFFF"/>
                </a:solidFill>
                <a:latin typeface="Source Sans Pro"/>
                <a:ea typeface="Source Sans Pro"/>
                <a:cs typeface="Source Sans Pro"/>
                <a:sym typeface="Source Sans Pro"/>
              </a:defRPr>
            </a:pPr>
            <a:r>
              <a:rPr lang="en-US" sz="1031" dirty="0">
                <a:solidFill>
                  <a:srgbClr val="06334D"/>
                </a:solidFill>
                <a:latin typeface="Montserrat" pitchFamily="2" charset="77"/>
                <a:sym typeface="Source Sans Pro"/>
              </a:rPr>
              <a:t>(740) 400-9141</a:t>
            </a:r>
          </a:p>
        </p:txBody>
      </p:sp>
      <p:sp>
        <p:nvSpPr>
          <p:cNvPr id="13" name="Oval 12">
            <a:extLst>
              <a:ext uri="{FF2B5EF4-FFF2-40B4-BE49-F238E27FC236}">
                <a16:creationId xmlns:a16="http://schemas.microsoft.com/office/drawing/2014/main" id="{28F53BD5-7C30-9794-657B-DD877750E903}"/>
              </a:ext>
            </a:extLst>
          </p:cNvPr>
          <p:cNvSpPr/>
          <p:nvPr/>
        </p:nvSpPr>
        <p:spPr>
          <a:xfrm>
            <a:off x="6799947" y="4874330"/>
            <a:ext cx="1143000" cy="114300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726" tIns="27726" rIns="27726" bIns="27726" numCol="1" spcCol="38100" rtlCol="0" anchor="ctr">
            <a:spAutoFit/>
          </a:bodyPr>
          <a:lstStyle/>
          <a:p>
            <a:pPr defTabSz="554492" hangingPunct="0"/>
            <a:endParaRPr lang="en-US" sz="1092" dirty="0">
              <a:solidFill>
                <a:srgbClr val="000000"/>
              </a:solidFill>
              <a:latin typeface="Calibri"/>
              <a:ea typeface="Calibri"/>
              <a:cs typeface="Calibri"/>
              <a:sym typeface="Calibri"/>
            </a:endParaRPr>
          </a:p>
        </p:txBody>
      </p:sp>
      <p:pic>
        <p:nvPicPr>
          <p:cNvPr id="14" name="Picture 13" descr="A person in a suit&#10;&#10;Description automatically generated with low confidence">
            <a:extLst>
              <a:ext uri="{FF2B5EF4-FFF2-40B4-BE49-F238E27FC236}">
                <a16:creationId xmlns:a16="http://schemas.microsoft.com/office/drawing/2014/main" id="{45EE228C-2909-3D02-8CDA-5CA171C87EA4}"/>
              </a:ext>
            </a:extLst>
          </p:cNvPr>
          <p:cNvPicPr>
            <a:picLocks noChangeAspect="1"/>
          </p:cNvPicPr>
          <p:nvPr/>
        </p:nvPicPr>
        <p:blipFill>
          <a:blip r:embed="rId7"/>
          <a:stretch>
            <a:fillRect/>
          </a:stretch>
        </p:blipFill>
        <p:spPr>
          <a:xfrm>
            <a:off x="6799947" y="3430779"/>
            <a:ext cx="1193775" cy="1143000"/>
          </a:xfrm>
          <a:prstGeom prst="flowChartConnector">
            <a:avLst/>
          </a:prstGeom>
        </p:spPr>
      </p:pic>
      <p:pic>
        <p:nvPicPr>
          <p:cNvPr id="4" name="Picture 3" descr="A picture containing graphics, graphic design, design&#10;&#10;Description automatically generated">
            <a:extLst>
              <a:ext uri="{FF2B5EF4-FFF2-40B4-BE49-F238E27FC236}">
                <a16:creationId xmlns:a16="http://schemas.microsoft.com/office/drawing/2014/main" id="{C2F88EA1-924D-FB8B-390F-4329DF09B286}"/>
              </a:ext>
            </a:extLst>
          </p:cNvPr>
          <p:cNvPicPr>
            <a:picLocks noChangeAspect="1"/>
          </p:cNvPicPr>
          <p:nvPr/>
        </p:nvPicPr>
        <p:blipFill>
          <a:blip r:embed="rId8"/>
          <a:stretch>
            <a:fillRect/>
          </a:stretch>
        </p:blipFill>
        <p:spPr>
          <a:xfrm>
            <a:off x="2508738" y="714531"/>
            <a:ext cx="3456646" cy="853667"/>
          </a:xfrm>
          <a:prstGeom prst="rect">
            <a:avLst/>
          </a:prstGeom>
        </p:spPr>
      </p:pic>
    </p:spTree>
    <p:extLst>
      <p:ext uri="{BB962C8B-B14F-4D97-AF65-F5344CB8AC3E}">
        <p14:creationId xmlns:p14="http://schemas.microsoft.com/office/powerpoint/2010/main" val="4199090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D10DD-9EB9-E9E0-81E5-20B20F24B9DD}"/>
              </a:ext>
            </a:extLst>
          </p:cNvPr>
          <p:cNvSpPr>
            <a:spLocks noGrp="1"/>
          </p:cNvSpPr>
          <p:nvPr>
            <p:ph type="title"/>
          </p:nvPr>
        </p:nvSpPr>
        <p:spPr>
          <a:xfrm>
            <a:off x="1134034" y="1909879"/>
            <a:ext cx="4513731" cy="586530"/>
          </a:xfrm>
        </p:spPr>
        <p:txBody>
          <a:bodyPr/>
          <a:lstStyle/>
          <a:p>
            <a:r>
              <a:rPr lang="en-US" dirty="0"/>
              <a:t>SRM Appendix: </a:t>
            </a:r>
          </a:p>
        </p:txBody>
      </p:sp>
    </p:spTree>
    <p:extLst>
      <p:ext uri="{BB962C8B-B14F-4D97-AF65-F5344CB8AC3E}">
        <p14:creationId xmlns:p14="http://schemas.microsoft.com/office/powerpoint/2010/main" val="1935932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0978425-D104-1D46-80F4-759E47B70C10}"/>
              </a:ext>
            </a:extLst>
          </p:cNvPr>
          <p:cNvSpPr/>
          <p:nvPr/>
        </p:nvSpPr>
        <p:spPr>
          <a:xfrm>
            <a:off x="2390705" y="1715892"/>
            <a:ext cx="2460969" cy="5174958"/>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picture containing vector graphics&#10;&#10;Description automatically generated">
            <a:extLst>
              <a:ext uri="{FF2B5EF4-FFF2-40B4-BE49-F238E27FC236}">
                <a16:creationId xmlns:a16="http://schemas.microsoft.com/office/drawing/2014/main" id="{01CF204D-3F71-414A-B671-FA293F13FE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pic>
        <p:nvPicPr>
          <p:cNvPr id="11" name="Picture 10">
            <a:hlinkClick r:id="" action="ppaction://hlinkshowjump?jump=firstslide"/>
            <a:extLst>
              <a:ext uri="{FF2B5EF4-FFF2-40B4-BE49-F238E27FC236}">
                <a16:creationId xmlns:a16="http://schemas.microsoft.com/office/drawing/2014/main" id="{A00C9D2B-069B-8F43-BE91-813DDBBC39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28" name="TextBox 27">
            <a:extLst>
              <a:ext uri="{FF2B5EF4-FFF2-40B4-BE49-F238E27FC236}">
                <a16:creationId xmlns:a16="http://schemas.microsoft.com/office/drawing/2014/main" id="{34A0481A-4AFB-AB44-AD1D-AC40D9A89B64}"/>
              </a:ext>
            </a:extLst>
          </p:cNvPr>
          <p:cNvSpPr txBox="1"/>
          <p:nvPr/>
        </p:nvSpPr>
        <p:spPr>
          <a:xfrm>
            <a:off x="473875" y="2074165"/>
            <a:ext cx="1535085" cy="400110"/>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51D2B"/>
                </a:solidFill>
                <a:effectLst/>
                <a:uLnTx/>
                <a:uFillTx/>
                <a:latin typeface="Georgia"/>
                <a:ea typeface="+mn-ea"/>
                <a:cs typeface="+mn-cs"/>
              </a:rPr>
              <a:t>Strategy</a:t>
            </a:r>
            <a:endParaRPr kumimoji="0" lang="en-US" sz="2000" b="0" i="0" u="none" strike="noStrike" kern="1200" cap="none" spc="0" normalizeH="0" baseline="0" noProof="0">
              <a:ln>
                <a:noFill/>
              </a:ln>
              <a:solidFill>
                <a:srgbClr val="051D2B"/>
              </a:solidFill>
              <a:effectLst/>
              <a:uLnTx/>
              <a:uFillTx/>
              <a:latin typeface="Georgia" panose="02040502050405020303" pitchFamily="18" charset="0"/>
              <a:ea typeface="+mn-ea"/>
              <a:cs typeface="+mn-cs"/>
            </a:endParaRPr>
          </a:p>
        </p:txBody>
      </p:sp>
      <p:sp>
        <p:nvSpPr>
          <p:cNvPr id="36" name="TextBox 35">
            <a:extLst>
              <a:ext uri="{FF2B5EF4-FFF2-40B4-BE49-F238E27FC236}">
                <a16:creationId xmlns:a16="http://schemas.microsoft.com/office/drawing/2014/main" id="{58A1D103-2ED7-C249-BC5E-16152121E587}"/>
              </a:ext>
            </a:extLst>
          </p:cNvPr>
          <p:cNvSpPr txBox="1"/>
          <p:nvPr/>
        </p:nvSpPr>
        <p:spPr>
          <a:xfrm>
            <a:off x="64761" y="3117318"/>
            <a:ext cx="2376264"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51D2B"/>
              </a:solidFill>
              <a:effectLst/>
              <a:uLnTx/>
              <a:uFillTx/>
              <a:latin typeface="DIN" panose="02000503040000020003" pitchFamily="2" charset="0"/>
              <a:ea typeface="+mn-ea"/>
              <a:cs typeface="+mn-cs"/>
            </a:endParaRPr>
          </a:p>
        </p:txBody>
      </p:sp>
      <p:sp>
        <p:nvSpPr>
          <p:cNvPr id="37" name="TextBox 36">
            <a:extLst>
              <a:ext uri="{FF2B5EF4-FFF2-40B4-BE49-F238E27FC236}">
                <a16:creationId xmlns:a16="http://schemas.microsoft.com/office/drawing/2014/main" id="{3A44A492-28C9-0145-A13B-CEDEE92E102C}"/>
              </a:ext>
            </a:extLst>
          </p:cNvPr>
          <p:cNvSpPr txBox="1"/>
          <p:nvPr/>
        </p:nvSpPr>
        <p:spPr>
          <a:xfrm>
            <a:off x="264010" y="2991205"/>
            <a:ext cx="1976264" cy="2693045"/>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Strategic Planning</a:t>
            </a: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Mergers &amp; Acquisitions</a:t>
            </a: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Capability Maturity Modeling</a:t>
            </a: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Operating Model &amp; Organizational Design</a:t>
            </a: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Product Assessments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p:txBody>
      </p:sp>
      <p:cxnSp>
        <p:nvCxnSpPr>
          <p:cNvPr id="43" name="Straight Connector 42">
            <a:extLst>
              <a:ext uri="{FF2B5EF4-FFF2-40B4-BE49-F238E27FC236}">
                <a16:creationId xmlns:a16="http://schemas.microsoft.com/office/drawing/2014/main" id="{CC851C74-0E9D-0943-9917-B27A3BFB17F8}"/>
              </a:ext>
            </a:extLst>
          </p:cNvPr>
          <p:cNvCxnSpPr>
            <a:cxnSpLocks/>
          </p:cNvCxnSpPr>
          <p:nvPr/>
        </p:nvCxnSpPr>
        <p:spPr>
          <a:xfrm>
            <a:off x="576946" y="2753222"/>
            <a:ext cx="1328946" cy="0"/>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CF8A29C6-A7A3-00DF-3BD8-B3DAA1CF7B82}"/>
              </a:ext>
            </a:extLst>
          </p:cNvPr>
          <p:cNvSpPr>
            <a:spLocks noGrp="1"/>
          </p:cNvSpPr>
          <p:nvPr>
            <p:ph type="title"/>
          </p:nvPr>
        </p:nvSpPr>
        <p:spPr>
          <a:xfrm>
            <a:off x="1124615" y="427608"/>
            <a:ext cx="4460397" cy="586530"/>
          </a:xfrm>
        </p:spPr>
        <p:txBody>
          <a:bodyPr>
            <a:normAutofit/>
          </a:bodyPr>
          <a:lstStyle/>
          <a:p>
            <a:r>
              <a:rPr lang="en-US" sz="3600">
                <a:solidFill>
                  <a:schemeClr val="bg1"/>
                </a:solidFill>
                <a:latin typeface="Georgia" panose="02040502050405020303" pitchFamily="18" charset="0"/>
                <a:cs typeface="Poppins Medium" pitchFamily="2" charset="77"/>
              </a:rPr>
              <a:t>Business Overview</a:t>
            </a:r>
            <a:endParaRPr lang="en-US" sz="3600"/>
          </a:p>
        </p:txBody>
      </p:sp>
      <p:sp>
        <p:nvSpPr>
          <p:cNvPr id="49" name="TextBox 48">
            <a:extLst>
              <a:ext uri="{FF2B5EF4-FFF2-40B4-BE49-F238E27FC236}">
                <a16:creationId xmlns:a16="http://schemas.microsoft.com/office/drawing/2014/main" id="{7D4F6B19-FB00-6660-9015-449EDC418D23}"/>
              </a:ext>
            </a:extLst>
          </p:cNvPr>
          <p:cNvSpPr txBox="1"/>
          <p:nvPr/>
        </p:nvSpPr>
        <p:spPr>
          <a:xfrm>
            <a:off x="5318485" y="420338"/>
            <a:ext cx="5000167" cy="6110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DIN"/>
                <a:ea typeface="+mn-ea"/>
                <a:cs typeface="+mn-cs"/>
              </a:rPr>
              <a:t>SRM’s experience delivering value to our financial institution clients is unparalleled in our industry.</a:t>
            </a:r>
          </a:p>
        </p:txBody>
      </p:sp>
      <p:pic>
        <p:nvPicPr>
          <p:cNvPr id="13" name="object 16">
            <a:extLst>
              <a:ext uri="{FF2B5EF4-FFF2-40B4-BE49-F238E27FC236}">
                <a16:creationId xmlns:a16="http://schemas.microsoft.com/office/drawing/2014/main" id="{17C046E3-42D6-F5EA-9B73-C78D9A6840E7}"/>
              </a:ext>
            </a:extLst>
          </p:cNvPr>
          <p:cNvPicPr/>
          <p:nvPr/>
        </p:nvPicPr>
        <p:blipFill>
          <a:blip r:embed="rId4" cstate="print"/>
          <a:stretch>
            <a:fillRect/>
          </a:stretch>
        </p:blipFill>
        <p:spPr>
          <a:xfrm>
            <a:off x="10465908" y="340915"/>
            <a:ext cx="597407" cy="542544"/>
          </a:xfrm>
          <a:prstGeom prst="rect">
            <a:avLst/>
          </a:prstGeom>
        </p:spPr>
      </p:pic>
      <p:sp>
        <p:nvSpPr>
          <p:cNvPr id="3" name="Rectangle 2">
            <a:extLst>
              <a:ext uri="{FF2B5EF4-FFF2-40B4-BE49-F238E27FC236}">
                <a16:creationId xmlns:a16="http://schemas.microsoft.com/office/drawing/2014/main" id="{AA7AD222-1C66-6B38-59F6-F01872AB164C}"/>
              </a:ext>
            </a:extLst>
          </p:cNvPr>
          <p:cNvSpPr/>
          <p:nvPr/>
        </p:nvSpPr>
        <p:spPr>
          <a:xfrm>
            <a:off x="7436895" y="1717881"/>
            <a:ext cx="2370710" cy="5183922"/>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4089311-F133-D5EC-4091-DED162BD1826}"/>
              </a:ext>
            </a:extLst>
          </p:cNvPr>
          <p:cNvSpPr txBox="1"/>
          <p:nvPr/>
        </p:nvSpPr>
        <p:spPr>
          <a:xfrm>
            <a:off x="2609346" y="1849139"/>
            <a:ext cx="1976264"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51D2B"/>
                </a:solidFill>
                <a:effectLst/>
                <a:uLnTx/>
                <a:uFillTx/>
                <a:latin typeface="Georgia" panose="02040502050405020303" pitchFamily="18" charset="0"/>
                <a:ea typeface="+mn-ea"/>
                <a:cs typeface="+mn-cs"/>
              </a:rPr>
              <a:t>Digital Transformation</a:t>
            </a:r>
          </a:p>
        </p:txBody>
      </p:sp>
      <p:sp>
        <p:nvSpPr>
          <p:cNvPr id="5" name="TextBox 4">
            <a:extLst>
              <a:ext uri="{FF2B5EF4-FFF2-40B4-BE49-F238E27FC236}">
                <a16:creationId xmlns:a16="http://schemas.microsoft.com/office/drawing/2014/main" id="{8EBB2543-2E5F-2574-4737-E345F028B8F2}"/>
              </a:ext>
            </a:extLst>
          </p:cNvPr>
          <p:cNvSpPr txBox="1"/>
          <p:nvPr/>
        </p:nvSpPr>
        <p:spPr>
          <a:xfrm>
            <a:off x="2624669" y="2990297"/>
            <a:ext cx="1976264" cy="2893100"/>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rPr>
              <a:t>Digital/Core/Fintech Assessments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rPr>
              <a:t>Strategy Development &amp; Technology Roadmap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rPr>
              <a:t>Digital Asset Education &amp; 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Banking as a Service Advisory</a:t>
            </a: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Partner Assessment &amp; Selection</a:t>
            </a:r>
          </a:p>
        </p:txBody>
      </p:sp>
      <p:cxnSp>
        <p:nvCxnSpPr>
          <p:cNvPr id="6" name="Straight Connector 5">
            <a:extLst>
              <a:ext uri="{FF2B5EF4-FFF2-40B4-BE49-F238E27FC236}">
                <a16:creationId xmlns:a16="http://schemas.microsoft.com/office/drawing/2014/main" id="{0E514C36-BB38-B104-0529-DBED8C1EF776}"/>
              </a:ext>
            </a:extLst>
          </p:cNvPr>
          <p:cNvCxnSpPr>
            <a:cxnSpLocks/>
          </p:cNvCxnSpPr>
          <p:nvPr/>
        </p:nvCxnSpPr>
        <p:spPr>
          <a:xfrm>
            <a:off x="2937605" y="2742983"/>
            <a:ext cx="1328946" cy="0"/>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4FEC51-3639-8954-3DE6-7FD25F19BC49}"/>
              </a:ext>
            </a:extLst>
          </p:cNvPr>
          <p:cNvSpPr txBox="1"/>
          <p:nvPr/>
        </p:nvSpPr>
        <p:spPr>
          <a:xfrm>
            <a:off x="5142883" y="2019369"/>
            <a:ext cx="1976264"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51D2B"/>
                </a:solidFill>
                <a:effectLst/>
                <a:uLnTx/>
                <a:uFillTx/>
                <a:latin typeface="Georgia" panose="02040502050405020303" pitchFamily="18" charset="0"/>
                <a:ea typeface="+mn-ea"/>
                <a:cs typeface="+mn-cs"/>
              </a:rPr>
              <a:t>Payments</a:t>
            </a:r>
          </a:p>
        </p:txBody>
      </p:sp>
      <p:sp>
        <p:nvSpPr>
          <p:cNvPr id="12" name="TextBox 11">
            <a:extLst>
              <a:ext uri="{FF2B5EF4-FFF2-40B4-BE49-F238E27FC236}">
                <a16:creationId xmlns:a16="http://schemas.microsoft.com/office/drawing/2014/main" id="{5CBF364B-758C-9F2B-A0DF-2D854BFE05C7}"/>
              </a:ext>
            </a:extLst>
          </p:cNvPr>
          <p:cNvSpPr txBox="1"/>
          <p:nvPr/>
        </p:nvSpPr>
        <p:spPr>
          <a:xfrm>
            <a:off x="5158206" y="2992569"/>
            <a:ext cx="1976264" cy="2693045"/>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Payments </a:t>
            </a:r>
            <a:br>
              <a:rPr kumimoji="0" lang="en-US" sz="1300" b="0" i="0" u="none" strike="noStrike" kern="1200" cap="none" spc="0" normalizeH="0" baseline="0" noProof="0" dirty="0">
                <a:ln>
                  <a:noFill/>
                </a:ln>
                <a:solidFill>
                  <a:srgbClr val="051D2B"/>
                </a:solidFill>
                <a:effectLst/>
                <a:uLnTx/>
                <a:uFillTx/>
                <a:latin typeface="DIN"/>
                <a:ea typeface="+mn-ea"/>
                <a:cs typeface="+mn-cs"/>
              </a:rPr>
            </a:br>
            <a:r>
              <a:rPr kumimoji="0" lang="en-US" sz="1300" b="0" i="0" u="none" strike="noStrike" kern="1200" cap="none" spc="0" normalizeH="0" baseline="0" noProof="0" dirty="0">
                <a:ln>
                  <a:noFill/>
                </a:ln>
                <a:solidFill>
                  <a:srgbClr val="051D2B"/>
                </a:solidFill>
                <a:effectLst/>
                <a:uLnTx/>
                <a:uFillTx/>
                <a:latin typeface="DIN"/>
                <a:ea typeface="+mn-ea"/>
                <a:cs typeface="+mn-cs"/>
              </a:rPr>
              <a:t>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Operational Assessment &amp; Benchmarking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Portfolio Optimization</a:t>
            </a: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Risk 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rPr>
              <a:t>Partner Assessment &amp; Selection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p:txBody>
      </p:sp>
      <p:cxnSp>
        <p:nvCxnSpPr>
          <p:cNvPr id="14" name="Straight Connector 13">
            <a:extLst>
              <a:ext uri="{FF2B5EF4-FFF2-40B4-BE49-F238E27FC236}">
                <a16:creationId xmlns:a16="http://schemas.microsoft.com/office/drawing/2014/main" id="{C6477E30-6EA5-1A2B-65A6-19EB0EA02A6B}"/>
              </a:ext>
            </a:extLst>
          </p:cNvPr>
          <p:cNvCxnSpPr>
            <a:cxnSpLocks/>
          </p:cNvCxnSpPr>
          <p:nvPr/>
        </p:nvCxnSpPr>
        <p:spPr>
          <a:xfrm>
            <a:off x="5471142" y="2745254"/>
            <a:ext cx="1328946" cy="0"/>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8B4E34-4F6B-81AD-0617-E6297C7DEE6A}"/>
              </a:ext>
            </a:extLst>
          </p:cNvPr>
          <p:cNvSpPr txBox="1"/>
          <p:nvPr/>
        </p:nvSpPr>
        <p:spPr>
          <a:xfrm>
            <a:off x="7627378" y="1782465"/>
            <a:ext cx="1976264"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51D2B"/>
                </a:solidFill>
                <a:effectLst/>
                <a:uLnTx/>
                <a:uFillTx/>
                <a:latin typeface="Georgia" panose="02040502050405020303" pitchFamily="18" charset="0"/>
                <a:ea typeface="+mn-ea"/>
                <a:cs typeface="+mn-cs"/>
              </a:rPr>
              <a:t>Vendor Sourcing</a:t>
            </a:r>
          </a:p>
        </p:txBody>
      </p:sp>
      <p:sp>
        <p:nvSpPr>
          <p:cNvPr id="16" name="TextBox 15">
            <a:extLst>
              <a:ext uri="{FF2B5EF4-FFF2-40B4-BE49-F238E27FC236}">
                <a16:creationId xmlns:a16="http://schemas.microsoft.com/office/drawing/2014/main" id="{6398B546-9FE0-839A-FB2C-BB78B5E4FBFE}"/>
              </a:ext>
            </a:extLst>
          </p:cNvPr>
          <p:cNvSpPr txBox="1"/>
          <p:nvPr/>
        </p:nvSpPr>
        <p:spPr>
          <a:xfrm>
            <a:off x="7634118" y="2991204"/>
            <a:ext cx="1976264" cy="3493264"/>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Benchmarking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Due Diligence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RFP Customization</a:t>
            </a: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Vendor Demos, Comparison &amp; Scoring</a:t>
            </a: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Financial Analysis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rPr>
              <a:t>Contract Negotiation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rPr>
              <a:t>Implementation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Measurement, Tracking &amp; Auditing</a:t>
            </a:r>
          </a:p>
        </p:txBody>
      </p:sp>
      <p:cxnSp>
        <p:nvCxnSpPr>
          <p:cNvPr id="17" name="Straight Connector 16">
            <a:extLst>
              <a:ext uri="{FF2B5EF4-FFF2-40B4-BE49-F238E27FC236}">
                <a16:creationId xmlns:a16="http://schemas.microsoft.com/office/drawing/2014/main" id="{B4995249-3255-C0A3-C4DB-BEC9F7B30EE7}"/>
              </a:ext>
            </a:extLst>
          </p:cNvPr>
          <p:cNvCxnSpPr>
            <a:cxnSpLocks/>
          </p:cNvCxnSpPr>
          <p:nvPr/>
        </p:nvCxnSpPr>
        <p:spPr>
          <a:xfrm>
            <a:off x="7955637" y="2741624"/>
            <a:ext cx="1328946" cy="0"/>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306683A-CA19-7C03-24D0-5193524D2FFE}"/>
              </a:ext>
            </a:extLst>
          </p:cNvPr>
          <p:cNvSpPr txBox="1"/>
          <p:nvPr/>
        </p:nvSpPr>
        <p:spPr>
          <a:xfrm>
            <a:off x="9976125" y="1781185"/>
            <a:ext cx="1976264" cy="707886"/>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51D2B"/>
                </a:solidFill>
                <a:effectLst/>
                <a:uLnTx/>
                <a:uFillTx/>
                <a:latin typeface="Georgia"/>
                <a:ea typeface="+mn-ea"/>
                <a:cs typeface="+mn-cs"/>
              </a:rPr>
              <a:t>Consumer Engagement</a:t>
            </a:r>
            <a:endParaRPr kumimoji="0" lang="en-US" sz="2000" b="0" i="0" u="none" strike="noStrike" kern="1200" cap="none" spc="0" normalizeH="0" baseline="0" noProof="0">
              <a:ln>
                <a:noFill/>
              </a:ln>
              <a:solidFill>
                <a:srgbClr val="051D2B"/>
              </a:solidFill>
              <a:effectLst/>
              <a:uLnTx/>
              <a:uFillTx/>
              <a:latin typeface="Georgia" panose="02040502050405020303" pitchFamily="18" charset="0"/>
              <a:ea typeface="+mn-ea"/>
              <a:cs typeface="+mn-cs"/>
            </a:endParaRPr>
          </a:p>
        </p:txBody>
      </p:sp>
      <p:sp>
        <p:nvSpPr>
          <p:cNvPr id="19" name="TextBox 18">
            <a:extLst>
              <a:ext uri="{FF2B5EF4-FFF2-40B4-BE49-F238E27FC236}">
                <a16:creationId xmlns:a16="http://schemas.microsoft.com/office/drawing/2014/main" id="{81780182-BC75-A353-DFF5-81BDDAFECD42}"/>
              </a:ext>
            </a:extLst>
          </p:cNvPr>
          <p:cNvSpPr txBox="1"/>
          <p:nvPr/>
        </p:nvSpPr>
        <p:spPr>
          <a:xfrm>
            <a:off x="9976125" y="2990297"/>
            <a:ext cx="1976264" cy="3093154"/>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Account Level Data Analytics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Householding &amp; Segmentation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Account Growth Campaigns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Mobile </a:t>
            </a:r>
            <a:r>
              <a:rPr kumimoji="0" lang="en-US" sz="1300" b="0" i="0" u="none" strike="noStrike" kern="1200" cap="none" spc="0" normalizeH="0" baseline="0" noProof="0">
                <a:ln>
                  <a:noFill/>
                </a:ln>
                <a:solidFill>
                  <a:srgbClr val="051D2B"/>
                </a:solidFill>
                <a:effectLst/>
                <a:uLnTx/>
                <a:uFillTx/>
                <a:latin typeface="DIN"/>
                <a:ea typeface="+mn-ea"/>
                <a:cs typeface="+mn-cs"/>
              </a:rPr>
              <a:t>App Engagement</a:t>
            </a:r>
            <a:endParaRPr kumimoji="0" lang="en-US" sz="1300" b="0" i="0" u="none" strike="noStrike" kern="1200" cap="none" spc="0" normalizeH="0" baseline="0" noProof="0" dirty="0">
              <a:ln>
                <a:noFill/>
              </a:ln>
              <a:solidFill>
                <a:srgbClr val="051D2B"/>
              </a:solidFill>
              <a:effectLst/>
              <a:uLnTx/>
              <a:uFillTx/>
              <a:latin typeface="DI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Program Execution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51D2B"/>
              </a:solidFill>
              <a:effectLst/>
              <a:uLnTx/>
              <a:uFillTx/>
              <a:latin typeface="DIN" panose="0200050304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51D2B"/>
                </a:solidFill>
                <a:effectLst/>
                <a:uLnTx/>
                <a:uFillTx/>
                <a:latin typeface="DIN"/>
                <a:ea typeface="+mn-ea"/>
                <a:cs typeface="+mn-cs"/>
              </a:rPr>
              <a:t>Success Tracking &amp; ROI</a:t>
            </a:r>
          </a:p>
        </p:txBody>
      </p:sp>
      <p:cxnSp>
        <p:nvCxnSpPr>
          <p:cNvPr id="20" name="Straight Connector 19">
            <a:extLst>
              <a:ext uri="{FF2B5EF4-FFF2-40B4-BE49-F238E27FC236}">
                <a16:creationId xmlns:a16="http://schemas.microsoft.com/office/drawing/2014/main" id="{D262E71F-0C65-FF39-6A6B-CF364F3B72E9}"/>
              </a:ext>
            </a:extLst>
          </p:cNvPr>
          <p:cNvCxnSpPr>
            <a:cxnSpLocks/>
          </p:cNvCxnSpPr>
          <p:nvPr/>
        </p:nvCxnSpPr>
        <p:spPr>
          <a:xfrm>
            <a:off x="10304384" y="2740346"/>
            <a:ext cx="1328946" cy="0"/>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789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14758-3E9E-FFB9-F7F7-4E6231DFEC5B}"/>
              </a:ext>
            </a:extLst>
          </p:cNvPr>
          <p:cNvSpPr>
            <a:spLocks noGrp="1"/>
          </p:cNvSpPr>
          <p:nvPr>
            <p:ph type="title"/>
          </p:nvPr>
        </p:nvSpPr>
        <p:spPr>
          <a:xfrm>
            <a:off x="1179114" y="3358920"/>
            <a:ext cx="3635189" cy="1115194"/>
          </a:xfrm>
        </p:spPr>
        <p:txBody>
          <a:bodyPr/>
          <a:lstStyle/>
          <a:p>
            <a:r>
              <a:rPr lang="en-US" dirty="0">
                <a:solidFill>
                  <a:schemeClr val="accent4"/>
                </a:solidFill>
              </a:rPr>
              <a:t>Case Study</a:t>
            </a:r>
            <a:br>
              <a:rPr lang="en-US" dirty="0">
                <a:solidFill>
                  <a:schemeClr val="accent4"/>
                </a:solidFill>
              </a:rPr>
            </a:br>
            <a:endParaRPr lang="en-US" dirty="0"/>
          </a:p>
        </p:txBody>
      </p:sp>
      <p:sp>
        <p:nvSpPr>
          <p:cNvPr id="5" name="Text Placeholder 4">
            <a:extLst>
              <a:ext uri="{FF2B5EF4-FFF2-40B4-BE49-F238E27FC236}">
                <a16:creationId xmlns:a16="http://schemas.microsoft.com/office/drawing/2014/main" id="{7C39AD79-B51E-2902-47FE-7C2342DB3939}"/>
              </a:ext>
            </a:extLst>
          </p:cNvPr>
          <p:cNvSpPr>
            <a:spLocks noGrp="1"/>
          </p:cNvSpPr>
          <p:nvPr>
            <p:ph type="body" sz="quarter" idx="16"/>
          </p:nvPr>
        </p:nvSpPr>
        <p:spPr>
          <a:xfrm>
            <a:off x="5477333" y="1009816"/>
            <a:ext cx="4660579" cy="4834393"/>
          </a:xfrm>
        </p:spPr>
        <p:txBody>
          <a:bodyPr/>
          <a:lstStyle/>
          <a:p>
            <a:pPr algn="just"/>
            <a:r>
              <a:rPr lang="en-US" sz="1700" b="0" i="0" u="none" strike="noStrike" baseline="0" dirty="0">
                <a:solidFill>
                  <a:srgbClr val="00324C"/>
                </a:solidFill>
                <a:latin typeface="DIN" panose="02000503040000020003"/>
              </a:rPr>
              <a:t>SRM began working with the leadership team at </a:t>
            </a:r>
            <a:r>
              <a:rPr lang="en-US" sz="1700" dirty="0">
                <a:solidFill>
                  <a:srgbClr val="00324C"/>
                </a:solidFill>
                <a:latin typeface="DIN" panose="02000503040000020003"/>
                <a:hlinkClick r:id="rId3"/>
              </a:rPr>
              <a:t>Texans Credit Union</a:t>
            </a:r>
            <a:r>
              <a:rPr lang="en-US" sz="1700" dirty="0">
                <a:solidFill>
                  <a:srgbClr val="00324C"/>
                </a:solidFill>
                <a:latin typeface="DIN" panose="02000503040000020003"/>
              </a:rPr>
              <a:t> </a:t>
            </a:r>
            <a:r>
              <a:rPr lang="en-US" sz="1700" b="0" i="0" u="none" strike="noStrike" baseline="0" dirty="0">
                <a:solidFill>
                  <a:srgbClr val="00324C"/>
                </a:solidFill>
                <a:latin typeface="DIN" panose="02000503040000020003"/>
              </a:rPr>
              <a:t>in 2021 following a standing relationship with the credit union’s new leader, President &amp; CEO David Frazier. His team’s directive was to modernize the credit union’s technology and improve member experience through those enhancements. Based on his previous experiences with SRM, Frazier was confident our firm could contribute to the speed and overall success of the endeavor ahead.</a:t>
            </a:r>
            <a:endParaRPr lang="en-US" sz="1700" dirty="0">
              <a:solidFill>
                <a:srgbClr val="00324C"/>
              </a:solidFill>
              <a:latin typeface="DIN" panose="02000503040000020003"/>
              <a:cs typeface="Poppins" pitchFamily="2" charset="77"/>
            </a:endParaRPr>
          </a:p>
          <a:p>
            <a:pPr algn="just"/>
            <a:r>
              <a:rPr lang="en-US" sz="1700" b="0" i="0" u="none" strike="noStrike" baseline="0" dirty="0">
                <a:solidFill>
                  <a:srgbClr val="00324C"/>
                </a:solidFill>
                <a:latin typeface="DIN" panose="02000503040000020003"/>
              </a:rPr>
              <a:t>The trust and rapport developed over the success of the payment realignment project led Texans Credit Union to enlist SRM for new initiatives that will further its continued growth.</a:t>
            </a:r>
          </a:p>
          <a:p>
            <a:pPr algn="just"/>
            <a:r>
              <a:rPr lang="en-US" sz="1700" b="0" i="0" u="none" strike="noStrike" baseline="0" dirty="0">
                <a:solidFill>
                  <a:srgbClr val="00324C"/>
                </a:solidFill>
                <a:latin typeface="DIN" panose="02000503040000020003"/>
              </a:rPr>
              <a:t>Future projects may include digital assets and crypto solutions strategy, SRM’s Account Boost data-driven marketing solution, and AP reports consulting. Additionally, SRM’s operational advisory services are available to serve as an extension of the Texans Credit Union team when needed.</a:t>
            </a:r>
            <a:endParaRPr lang="en-US" sz="1700" dirty="0">
              <a:solidFill>
                <a:srgbClr val="051D2B"/>
              </a:solidFill>
              <a:cs typeface="Poppins" pitchFamily="2" charset="77"/>
            </a:endParaRPr>
          </a:p>
        </p:txBody>
      </p:sp>
      <p:pic>
        <p:nvPicPr>
          <p:cNvPr id="1026" name="Picture 2" descr="Texans Credit Union Logo">
            <a:extLst>
              <a:ext uri="{FF2B5EF4-FFF2-40B4-BE49-F238E27FC236}">
                <a16:creationId xmlns:a16="http://schemas.microsoft.com/office/drawing/2014/main" id="{0DFAC213-4770-688E-2C18-D8B9C4507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806" y="2466608"/>
            <a:ext cx="2951468" cy="77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260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14758-3E9E-FFB9-F7F7-4E6231DFEC5B}"/>
              </a:ext>
            </a:extLst>
          </p:cNvPr>
          <p:cNvSpPr>
            <a:spLocks noGrp="1"/>
          </p:cNvSpPr>
          <p:nvPr>
            <p:ph type="title"/>
          </p:nvPr>
        </p:nvSpPr>
        <p:spPr/>
        <p:txBody>
          <a:bodyPr/>
          <a:lstStyle/>
          <a:p>
            <a:r>
              <a:rPr lang="en-US" dirty="0"/>
              <a:t>Account Boost Making an Impact</a:t>
            </a:r>
          </a:p>
        </p:txBody>
      </p:sp>
      <p:sp>
        <p:nvSpPr>
          <p:cNvPr id="5" name="Text Placeholder 4">
            <a:extLst>
              <a:ext uri="{FF2B5EF4-FFF2-40B4-BE49-F238E27FC236}">
                <a16:creationId xmlns:a16="http://schemas.microsoft.com/office/drawing/2014/main" id="{7C39AD79-B51E-2902-47FE-7C2342DB3939}"/>
              </a:ext>
            </a:extLst>
          </p:cNvPr>
          <p:cNvSpPr>
            <a:spLocks noGrp="1"/>
          </p:cNvSpPr>
          <p:nvPr>
            <p:ph type="body" sz="quarter" idx="16"/>
          </p:nvPr>
        </p:nvSpPr>
        <p:spPr/>
        <p:txBody>
          <a:bodyPr/>
          <a:lstStyle/>
          <a:p>
            <a:r>
              <a:rPr lang="en-US" sz="2400" dirty="0">
                <a:solidFill>
                  <a:srgbClr val="051D2B"/>
                </a:solidFill>
                <a:cs typeface="Poppins" pitchFamily="2" charset="77"/>
              </a:rPr>
              <a:t>Since onboarding to Account Boost in 2021, People First Federal Credit Union has added </a:t>
            </a:r>
            <a:r>
              <a:rPr lang="en-US" sz="2400" b="1" dirty="0">
                <a:solidFill>
                  <a:schemeClr val="accent3"/>
                </a:solidFill>
                <a:cs typeface="Poppins" pitchFamily="2" charset="77"/>
              </a:rPr>
              <a:t>over 500 new loans</a:t>
            </a:r>
            <a:r>
              <a:rPr lang="en-US" sz="2400" b="1" dirty="0">
                <a:solidFill>
                  <a:srgbClr val="051D2B"/>
                </a:solidFill>
                <a:cs typeface="Poppins" pitchFamily="2" charset="77"/>
              </a:rPr>
              <a:t> </a:t>
            </a:r>
            <a:r>
              <a:rPr lang="en-US" sz="2400" dirty="0">
                <a:solidFill>
                  <a:srgbClr val="051D2B"/>
                </a:solidFill>
                <a:cs typeface="Poppins" pitchFamily="2" charset="77"/>
              </a:rPr>
              <a:t>averaging at least </a:t>
            </a:r>
            <a:br>
              <a:rPr lang="en-US" sz="2400" dirty="0">
                <a:solidFill>
                  <a:srgbClr val="051D2B"/>
                </a:solidFill>
                <a:cs typeface="Poppins" pitchFamily="2" charset="77"/>
              </a:rPr>
            </a:br>
            <a:r>
              <a:rPr lang="en-US" sz="2400" b="1" dirty="0">
                <a:solidFill>
                  <a:schemeClr val="accent3"/>
                </a:solidFill>
                <a:cs typeface="Poppins" pitchFamily="2" charset="77"/>
              </a:rPr>
              <a:t>$9 million in balances</a:t>
            </a:r>
            <a:r>
              <a:rPr lang="en-US" sz="2400" b="1" dirty="0">
                <a:solidFill>
                  <a:srgbClr val="051D2B"/>
                </a:solidFill>
                <a:cs typeface="Poppins" pitchFamily="2" charset="77"/>
              </a:rPr>
              <a:t> </a:t>
            </a:r>
            <a:r>
              <a:rPr lang="en-US" sz="2400" dirty="0">
                <a:solidFill>
                  <a:srgbClr val="051D2B"/>
                </a:solidFill>
                <a:cs typeface="Poppins" pitchFamily="2" charset="77"/>
              </a:rPr>
              <a:t>each quarter.</a:t>
            </a:r>
            <a:br>
              <a:rPr lang="en-US" sz="2400" dirty="0">
                <a:solidFill>
                  <a:srgbClr val="051D2B"/>
                </a:solidFill>
                <a:cs typeface="Poppins" pitchFamily="2" charset="77"/>
              </a:rPr>
            </a:br>
            <a:endParaRPr lang="en-US" sz="2400" dirty="0">
              <a:solidFill>
                <a:srgbClr val="051D2B"/>
              </a:solidFill>
              <a:cs typeface="Poppins" pitchFamily="2" charset="77"/>
            </a:endParaRPr>
          </a:p>
          <a:p>
            <a:r>
              <a:rPr lang="en-US" sz="2400" dirty="0">
                <a:solidFill>
                  <a:srgbClr val="051D2B"/>
                </a:solidFill>
                <a:cs typeface="Poppins" pitchFamily="2" charset="77"/>
              </a:rPr>
              <a:t>And </a:t>
            </a:r>
            <a:r>
              <a:rPr lang="en-US" sz="2400" b="1" dirty="0">
                <a:solidFill>
                  <a:schemeClr val="accent3"/>
                </a:solidFill>
                <a:cs typeface="Poppins" pitchFamily="2" charset="77"/>
              </a:rPr>
              <a:t>over 50 new checking accounts</a:t>
            </a:r>
            <a:r>
              <a:rPr lang="en-US" sz="2400" b="1" dirty="0">
                <a:solidFill>
                  <a:srgbClr val="051D2B"/>
                </a:solidFill>
                <a:cs typeface="Poppins" pitchFamily="2" charset="77"/>
              </a:rPr>
              <a:t> </a:t>
            </a:r>
            <a:r>
              <a:rPr lang="en-US" sz="2400" dirty="0">
                <a:solidFill>
                  <a:srgbClr val="051D2B"/>
                </a:solidFill>
                <a:cs typeface="Poppins" pitchFamily="2" charset="77"/>
              </a:rPr>
              <a:t>– all at an attractive fixed per account fee.</a:t>
            </a:r>
          </a:p>
          <a:p>
            <a:endParaRPr lang="en-US" sz="1600" dirty="0">
              <a:solidFill>
                <a:srgbClr val="051D2B"/>
              </a:solidFill>
              <a:cs typeface="Poppins" pitchFamily="2" charset="77"/>
            </a:endParaRPr>
          </a:p>
        </p:txBody>
      </p:sp>
    </p:spTree>
    <p:extLst>
      <p:ext uri="{BB962C8B-B14F-4D97-AF65-F5344CB8AC3E}">
        <p14:creationId xmlns:p14="http://schemas.microsoft.com/office/powerpoint/2010/main" val="771621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14758-3E9E-FFB9-F7F7-4E6231DFEC5B}"/>
              </a:ext>
            </a:extLst>
          </p:cNvPr>
          <p:cNvSpPr>
            <a:spLocks noGrp="1"/>
          </p:cNvSpPr>
          <p:nvPr>
            <p:ph type="title"/>
          </p:nvPr>
        </p:nvSpPr>
        <p:spPr>
          <a:xfrm>
            <a:off x="1179114" y="3358920"/>
            <a:ext cx="3635189" cy="1115194"/>
          </a:xfrm>
        </p:spPr>
        <p:txBody>
          <a:bodyPr/>
          <a:lstStyle/>
          <a:p>
            <a:r>
              <a:rPr lang="en-US" dirty="0">
                <a:solidFill>
                  <a:schemeClr val="accent4"/>
                </a:solidFill>
              </a:rPr>
              <a:t>Case Study</a:t>
            </a:r>
            <a:br>
              <a:rPr lang="en-US" dirty="0">
                <a:solidFill>
                  <a:schemeClr val="accent4"/>
                </a:solidFill>
              </a:rPr>
            </a:br>
            <a:endParaRPr lang="en-US" dirty="0"/>
          </a:p>
        </p:txBody>
      </p:sp>
      <p:sp>
        <p:nvSpPr>
          <p:cNvPr id="5" name="Text Placeholder 4">
            <a:extLst>
              <a:ext uri="{FF2B5EF4-FFF2-40B4-BE49-F238E27FC236}">
                <a16:creationId xmlns:a16="http://schemas.microsoft.com/office/drawing/2014/main" id="{7C39AD79-B51E-2902-47FE-7C2342DB3939}"/>
              </a:ext>
            </a:extLst>
          </p:cNvPr>
          <p:cNvSpPr>
            <a:spLocks noGrp="1"/>
          </p:cNvSpPr>
          <p:nvPr>
            <p:ph type="body" sz="quarter" idx="16"/>
          </p:nvPr>
        </p:nvSpPr>
        <p:spPr>
          <a:xfrm>
            <a:off x="5477333" y="1009816"/>
            <a:ext cx="4660579" cy="4834393"/>
          </a:xfrm>
        </p:spPr>
        <p:txBody>
          <a:bodyPr/>
          <a:lstStyle/>
          <a:p>
            <a:pPr algn="just"/>
            <a:r>
              <a:rPr lang="en-US" sz="1700" b="0" i="0" u="none" strike="noStrike" baseline="0" dirty="0">
                <a:solidFill>
                  <a:srgbClr val="00324C"/>
                </a:solidFill>
                <a:latin typeface="DIN" panose="02000503040000020003"/>
              </a:rPr>
              <a:t>SRM began working with the revenue leadership team at </a:t>
            </a:r>
            <a:r>
              <a:rPr lang="en-US" sz="1700" dirty="0">
                <a:solidFill>
                  <a:srgbClr val="00324C"/>
                </a:solidFill>
                <a:latin typeface="DIN" panose="02000503040000020003"/>
              </a:rPr>
              <a:t>Vantage Credit Union </a:t>
            </a:r>
            <a:r>
              <a:rPr lang="en-US" sz="1700" b="0" i="0" u="none" strike="noStrike" baseline="0" dirty="0">
                <a:solidFill>
                  <a:srgbClr val="00324C"/>
                </a:solidFill>
                <a:latin typeface="DIN" panose="02000503040000020003"/>
              </a:rPr>
              <a:t>in 2022 with an initial Opportunity Assessment study to understand key strategic opportunities for more rapid growth as well as risk factors that could inhibit growth.</a:t>
            </a:r>
            <a:endParaRPr lang="en-US" sz="1700" dirty="0">
              <a:solidFill>
                <a:srgbClr val="00324C"/>
              </a:solidFill>
              <a:latin typeface="DIN" panose="02000503040000020003"/>
              <a:cs typeface="Poppins" pitchFamily="2" charset="77"/>
            </a:endParaRPr>
          </a:p>
          <a:p>
            <a:pPr algn="just"/>
            <a:r>
              <a:rPr lang="en-US" sz="1700" b="0" i="0" u="none" strike="noStrike" baseline="0" dirty="0">
                <a:solidFill>
                  <a:srgbClr val="00324C"/>
                </a:solidFill>
                <a:latin typeface="DIN" panose="02000503040000020003"/>
              </a:rPr>
              <a:t>Based on the assessment, Vantage initiated an Account Boost program focused on omni-channel member relationship expansion and results have exceeded expectations.</a:t>
            </a:r>
          </a:p>
          <a:p>
            <a:pPr algn="just"/>
            <a:r>
              <a:rPr lang="en-US" sz="1700" dirty="0">
                <a:solidFill>
                  <a:srgbClr val="00324C"/>
                </a:solidFill>
                <a:latin typeface="DIN" panose="02000503040000020003"/>
              </a:rPr>
              <a:t>During 2022, Account Boost generated </a:t>
            </a:r>
            <a:r>
              <a:rPr lang="en-US" sz="1700" b="1" dirty="0">
                <a:solidFill>
                  <a:srgbClr val="00324C"/>
                </a:solidFill>
                <a:latin typeface="DIN" panose="02000503040000020003"/>
              </a:rPr>
              <a:t>over $50 million of new balances and over 2,100 new accounts </a:t>
            </a:r>
            <a:r>
              <a:rPr lang="en-US" sz="1700" dirty="0">
                <a:solidFill>
                  <a:srgbClr val="00324C"/>
                </a:solidFill>
                <a:latin typeface="DIN" panose="02000503040000020003"/>
              </a:rPr>
              <a:t>at a fixed cost per acquisition which exceeded the pro-forma estimates provided during the initial assessment.  Based on the strong results in a partial year 1, Vantage has renewed and expanded the Boost program for year 2</a:t>
            </a:r>
            <a:r>
              <a:rPr lang="en-US" sz="1700" b="0" i="0" u="none" strike="noStrike" baseline="0" dirty="0">
                <a:solidFill>
                  <a:srgbClr val="00324C"/>
                </a:solidFill>
                <a:latin typeface="DIN" panose="02000503040000020003"/>
              </a:rPr>
              <a:t>.</a:t>
            </a:r>
            <a:endParaRPr lang="en-US" sz="1700" dirty="0">
              <a:solidFill>
                <a:srgbClr val="051D2B"/>
              </a:solidFill>
              <a:cs typeface="Poppins" pitchFamily="2" charset="77"/>
            </a:endParaRPr>
          </a:p>
        </p:txBody>
      </p:sp>
      <p:pic>
        <p:nvPicPr>
          <p:cNvPr id="2" name="Picture 2" descr="17. Vantage Credit Union | Top Workplaces | stltoday.com">
            <a:extLst>
              <a:ext uri="{FF2B5EF4-FFF2-40B4-BE49-F238E27FC236}">
                <a16:creationId xmlns:a16="http://schemas.microsoft.com/office/drawing/2014/main" id="{B7D95575-8DC0-8A70-2720-E3506C5A6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057" y="1459020"/>
            <a:ext cx="381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5E8F-C20D-A21B-5824-E030C5CB2316}"/>
              </a:ext>
            </a:extLst>
          </p:cNvPr>
          <p:cNvSpPr>
            <a:spLocks noGrp="1"/>
          </p:cNvSpPr>
          <p:nvPr>
            <p:ph type="title"/>
          </p:nvPr>
        </p:nvSpPr>
        <p:spPr>
          <a:xfrm>
            <a:off x="1124615" y="259820"/>
            <a:ext cx="7935409" cy="586530"/>
          </a:xfrm>
        </p:spPr>
        <p:txBody>
          <a:bodyPr/>
          <a:lstStyle/>
          <a:p>
            <a:r>
              <a:rPr lang="en-US" sz="3200" dirty="0"/>
              <a:t>Background on Sievewright &amp; Associates</a:t>
            </a:r>
          </a:p>
        </p:txBody>
      </p:sp>
      <p:sp>
        <p:nvSpPr>
          <p:cNvPr id="4" name="Content Placeholder 3">
            <a:extLst>
              <a:ext uri="{FF2B5EF4-FFF2-40B4-BE49-F238E27FC236}">
                <a16:creationId xmlns:a16="http://schemas.microsoft.com/office/drawing/2014/main" id="{A445BDEB-D112-443F-B82E-6F6EE5B856BF}"/>
              </a:ext>
            </a:extLst>
          </p:cNvPr>
          <p:cNvSpPr txBox="1">
            <a:spLocks/>
          </p:cNvSpPr>
          <p:nvPr/>
        </p:nvSpPr>
        <p:spPr>
          <a:xfrm>
            <a:off x="1124615" y="1524000"/>
            <a:ext cx="10495885" cy="5074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DIN"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DIN"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DIN"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Tx/>
              <a:buSzTx/>
              <a:buFont typeface="DIN" panose="020B0604020202020204" pitchFamily="34" charset="0"/>
              <a:buChar char="•"/>
              <a:tabLst/>
              <a:defRPr/>
            </a:pP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Since April 2017, Mark Sievewright has been engaged in more than 150 individual CU Strategic Planning meetings.</a:t>
            </a:r>
          </a:p>
          <a:p>
            <a:pPr marL="228600" marR="0" lvl="0" indent="-228600" algn="l" defTabSz="914400" rtl="0" eaLnBrk="1" fontAlgn="auto" latinLnBrk="0" hangingPunct="1">
              <a:lnSpc>
                <a:spcPct val="90000"/>
              </a:lnSpc>
              <a:spcBef>
                <a:spcPts val="1000"/>
              </a:spcBef>
              <a:spcAft>
                <a:spcPts val="600"/>
              </a:spcAft>
              <a:buClrTx/>
              <a:buSzTx/>
              <a:buFont typeface="DIN" panose="020B0604020202020204" pitchFamily="34" charset="0"/>
              <a:buChar char="•"/>
              <a:tabLst/>
              <a:defRPr/>
            </a:pP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Mark moderated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CUNA’s 2020 National CEO Roundtable Event </a:t>
            </a: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for the fourth consecutive year and for the sixth time in his career. The event is an invitation-only event open to CEOs of the country’s Top 100 credit unions.</a:t>
            </a:r>
          </a:p>
          <a:p>
            <a:pPr marL="228600" marR="0" lvl="0" indent="-228600" algn="l" defTabSz="914400" rtl="0" eaLnBrk="1" fontAlgn="auto" latinLnBrk="0" hangingPunct="1">
              <a:lnSpc>
                <a:spcPct val="90000"/>
              </a:lnSpc>
              <a:spcBef>
                <a:spcPts val="1000"/>
              </a:spcBef>
              <a:spcAft>
                <a:spcPts val="600"/>
              </a:spcAft>
              <a:buClrTx/>
              <a:buSzTx/>
              <a:buFont typeface="DIN" panose="020B0604020202020204" pitchFamily="34" charset="0"/>
              <a:buChar char="•"/>
              <a:tabLst/>
              <a:defRPr/>
            </a:pP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Mark was a Contributing Author (for the eighth consecutive year) to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CUNA’s E-Scan Report</a:t>
            </a:r>
            <a:endParaRPr kumimoji="0" lang="en-US" sz="1800" b="0" i="0" u="none" strike="noStrike" kern="1200" cap="none" spc="0" normalizeH="0" baseline="0" noProof="0" dirty="0">
              <a:ln>
                <a:noFill/>
              </a:ln>
              <a:solidFill>
                <a:srgbClr val="051D2B"/>
              </a:solidFill>
              <a:effectLst/>
              <a:uLnTx/>
              <a:uFillTx/>
              <a:latin typeface="DIN" pitchFamily="50" charset="0"/>
              <a:ea typeface="+mn-ea"/>
              <a:cs typeface="+mn-cs"/>
            </a:endParaRPr>
          </a:p>
          <a:p>
            <a:pPr marL="228600" marR="0" lvl="0" indent="-228600" algn="l" defTabSz="914400" rtl="0" eaLnBrk="1" fontAlgn="auto" latinLnBrk="0" hangingPunct="1">
              <a:lnSpc>
                <a:spcPct val="90000"/>
              </a:lnSpc>
              <a:spcBef>
                <a:spcPts val="1000"/>
              </a:spcBef>
              <a:spcAft>
                <a:spcPts val="600"/>
              </a:spcAft>
              <a:buClrTx/>
              <a:buSzTx/>
              <a:buFont typeface="DIN" panose="020B0604020202020204" pitchFamily="34" charset="0"/>
              <a:buChar char="•"/>
              <a:tabLst/>
              <a:defRPr/>
            </a:pP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For the 11</a:t>
            </a:r>
            <a:r>
              <a:rPr kumimoji="0" lang="en-US" sz="1800" b="0" i="0" u="none" strike="noStrike" kern="1200" cap="none" spc="0" normalizeH="0" baseline="30000" noProof="0" dirty="0">
                <a:ln>
                  <a:noFill/>
                </a:ln>
                <a:solidFill>
                  <a:srgbClr val="051D2B"/>
                </a:solidFill>
                <a:effectLst/>
                <a:uLnTx/>
                <a:uFillTx/>
                <a:latin typeface="DIN" pitchFamily="50" charset="0"/>
                <a:ea typeface="+mn-ea"/>
                <a:cs typeface="+mn-cs"/>
              </a:rPr>
              <a:t>th</a:t>
            </a: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 consecutive year, Mark was a member of the faculty at the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CUNA Management School</a:t>
            </a:r>
            <a:endParaRPr kumimoji="0" lang="en-US" sz="1800" b="0" i="0" u="none" strike="noStrike" kern="1200" cap="none" spc="0" normalizeH="0" baseline="0" noProof="0" dirty="0">
              <a:ln>
                <a:noFill/>
              </a:ln>
              <a:solidFill>
                <a:srgbClr val="051D2B"/>
              </a:solidFill>
              <a:effectLst/>
              <a:uLnTx/>
              <a:uFillTx/>
              <a:latin typeface="DIN" pitchFamily="50" charset="0"/>
              <a:ea typeface="+mn-ea"/>
              <a:cs typeface="+mn-cs"/>
            </a:endParaRPr>
          </a:p>
          <a:p>
            <a:pPr marL="228600" marR="0" lvl="0" indent="-228600" algn="l" defTabSz="914400" rtl="0" eaLnBrk="1" fontAlgn="auto" latinLnBrk="0" hangingPunct="1">
              <a:lnSpc>
                <a:spcPct val="90000"/>
              </a:lnSpc>
              <a:spcBef>
                <a:spcPts val="1000"/>
              </a:spcBef>
              <a:spcAft>
                <a:spcPts val="600"/>
              </a:spcAft>
              <a:buClrTx/>
              <a:buSzTx/>
              <a:buFont typeface="DIN" panose="020B0604020202020204" pitchFamily="34" charset="0"/>
              <a:buChar char="•"/>
              <a:tabLst/>
              <a:defRPr/>
            </a:pP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In December 2020, Mark delivered a virtual (global) event for the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World Council of Credit Unions </a:t>
            </a: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focused on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Digital Transformation</a:t>
            </a:r>
          </a:p>
          <a:p>
            <a:pPr marL="228600" marR="0" lvl="0" indent="-228600" algn="l" defTabSz="914400" rtl="0" eaLnBrk="1" fontAlgn="auto" latinLnBrk="0" hangingPunct="1">
              <a:lnSpc>
                <a:spcPct val="90000"/>
              </a:lnSpc>
              <a:spcBef>
                <a:spcPts val="1000"/>
              </a:spcBef>
              <a:spcAft>
                <a:spcPts val="600"/>
              </a:spcAft>
              <a:buClrTx/>
              <a:buSzTx/>
              <a:buFont typeface="DIN" panose="020B0604020202020204" pitchFamily="34" charset="0"/>
              <a:buChar char="•"/>
              <a:tabLst/>
              <a:defRPr/>
            </a:pP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In February 2021, Mark was appointed as the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Lead Subject Matter Expert </a:t>
            </a: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for the newly established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CUNA Digital Transformation Task Force </a:t>
            </a: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comprised of CU leaders from around the country. </a:t>
            </a:r>
          </a:p>
          <a:p>
            <a:pPr marL="228600" marR="0" lvl="0" indent="-228600" algn="l" defTabSz="914400" rtl="0" eaLnBrk="1" fontAlgn="auto" latinLnBrk="0" hangingPunct="1">
              <a:lnSpc>
                <a:spcPct val="90000"/>
              </a:lnSpc>
              <a:spcBef>
                <a:spcPts val="1000"/>
              </a:spcBef>
              <a:spcAft>
                <a:spcPts val="600"/>
              </a:spcAft>
              <a:buClrTx/>
              <a:buSzTx/>
              <a:buFont typeface="DIN" panose="020B0604020202020204" pitchFamily="34" charset="0"/>
              <a:buChar char="•"/>
              <a:tabLst/>
              <a:defRPr/>
            </a:pP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In November 2021, Mark facilitated discussions at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CUNA’s ONES Dialog </a:t>
            </a: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meeting held in Washington, DC. This meeting comprises the </a:t>
            </a:r>
            <a:r>
              <a:rPr kumimoji="0" lang="en-US" sz="1800" b="1" i="0" u="none" strike="noStrike" kern="1200" cap="none" spc="0" normalizeH="0" baseline="0" noProof="0" dirty="0">
                <a:ln>
                  <a:noFill/>
                </a:ln>
                <a:solidFill>
                  <a:srgbClr val="051D2B"/>
                </a:solidFill>
                <a:effectLst/>
                <a:uLnTx/>
                <a:uFillTx/>
                <a:latin typeface="DIN" pitchFamily="50" charset="0"/>
                <a:ea typeface="+mn-ea"/>
                <a:cs typeface="+mn-cs"/>
              </a:rPr>
              <a:t>Top 25 Credit Union CEOs </a:t>
            </a:r>
            <a:r>
              <a:rPr kumimoji="0" lang="en-US" sz="1800" b="0" i="0" u="none" strike="noStrike" kern="1200" cap="none" spc="0" normalizeH="0" baseline="0" noProof="0" dirty="0">
                <a:ln>
                  <a:noFill/>
                </a:ln>
                <a:solidFill>
                  <a:srgbClr val="051D2B"/>
                </a:solidFill>
                <a:effectLst/>
                <a:uLnTx/>
                <a:uFillTx/>
                <a:latin typeface="DIN" pitchFamily="50" charset="0"/>
                <a:ea typeface="+mn-ea"/>
                <a:cs typeface="+mn-cs"/>
              </a:rPr>
              <a:t>in the country by asset size.</a:t>
            </a:r>
          </a:p>
        </p:txBody>
      </p:sp>
      <p:pic>
        <p:nvPicPr>
          <p:cNvPr id="3" name="object 16">
            <a:extLst>
              <a:ext uri="{FF2B5EF4-FFF2-40B4-BE49-F238E27FC236}">
                <a16:creationId xmlns:a16="http://schemas.microsoft.com/office/drawing/2014/main" id="{E5A11499-88B7-F829-A608-CBD3065E8123}"/>
              </a:ext>
            </a:extLst>
          </p:cNvPr>
          <p:cNvPicPr/>
          <p:nvPr/>
        </p:nvPicPr>
        <p:blipFill>
          <a:blip r:embed="rId2" cstate="print"/>
          <a:stretch>
            <a:fillRect/>
          </a:stretch>
        </p:blipFill>
        <p:spPr>
          <a:xfrm>
            <a:off x="10465908" y="340915"/>
            <a:ext cx="597407" cy="542544"/>
          </a:xfrm>
          <a:prstGeom prst="rect">
            <a:avLst/>
          </a:prstGeom>
        </p:spPr>
      </p:pic>
    </p:spTree>
    <p:extLst>
      <p:ext uri="{BB962C8B-B14F-4D97-AF65-F5344CB8AC3E}">
        <p14:creationId xmlns:p14="http://schemas.microsoft.com/office/powerpoint/2010/main" val="3351680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199A-8CBC-17B4-E3C4-9890D832F5B0}"/>
              </a:ext>
            </a:extLst>
          </p:cNvPr>
          <p:cNvSpPr>
            <a:spLocks noGrp="1"/>
          </p:cNvSpPr>
          <p:nvPr>
            <p:ph type="title"/>
          </p:nvPr>
        </p:nvSpPr>
        <p:spPr/>
        <p:txBody>
          <a:bodyPr/>
          <a:lstStyle/>
          <a:p>
            <a:r>
              <a:rPr lang="en-US" sz="3200" dirty="0"/>
              <a:t>What is </a:t>
            </a:r>
            <a:r>
              <a:rPr lang="en-US" sz="3200" dirty="0" err="1"/>
              <a:t>DigitalMAP</a:t>
            </a:r>
            <a:r>
              <a:rPr lang="en-US" sz="3200" dirty="0"/>
              <a:t>?</a:t>
            </a:r>
            <a:br>
              <a:rPr lang="en-US" sz="3200" dirty="0"/>
            </a:br>
            <a:endParaRPr lang="en-US" sz="3200" dirty="0"/>
          </a:p>
        </p:txBody>
      </p:sp>
      <p:sp>
        <p:nvSpPr>
          <p:cNvPr id="3" name="Text Placeholder 2">
            <a:extLst>
              <a:ext uri="{FF2B5EF4-FFF2-40B4-BE49-F238E27FC236}">
                <a16:creationId xmlns:a16="http://schemas.microsoft.com/office/drawing/2014/main" id="{2299DFA1-3570-754B-2DAE-D929003814B8}"/>
              </a:ext>
            </a:extLst>
          </p:cNvPr>
          <p:cNvSpPr>
            <a:spLocks noGrp="1"/>
          </p:cNvSpPr>
          <p:nvPr>
            <p:ph type="body" sz="quarter" idx="14"/>
          </p:nvPr>
        </p:nvSpPr>
        <p:spPr/>
        <p:txBody>
          <a:bodyPr/>
          <a:lstStyle/>
          <a:p>
            <a:r>
              <a:rPr lang="en-US" sz="1600" dirty="0"/>
              <a:t>The Digital Maturity Assessment Program is designed to help credit unions understand their current digital ecosystem and how it compares to industry best practices. </a:t>
            </a:r>
          </a:p>
          <a:p>
            <a:r>
              <a:rPr lang="en-US" sz="1600" dirty="0"/>
              <a:t>The assessment is a vital component in developing a Digital Roadmap or Action Plan based on the credit union’s strategic goals and appetite for innovation.</a:t>
            </a:r>
          </a:p>
          <a:p>
            <a:endParaRPr lang="en-US" dirty="0"/>
          </a:p>
        </p:txBody>
      </p:sp>
      <p:sp>
        <p:nvSpPr>
          <p:cNvPr id="4" name="Text Placeholder 3">
            <a:extLst>
              <a:ext uri="{FF2B5EF4-FFF2-40B4-BE49-F238E27FC236}">
                <a16:creationId xmlns:a16="http://schemas.microsoft.com/office/drawing/2014/main" id="{8FA698AF-349F-96E0-4ED4-EB47E8A08AA2}"/>
              </a:ext>
            </a:extLst>
          </p:cNvPr>
          <p:cNvSpPr>
            <a:spLocks noGrp="1"/>
          </p:cNvSpPr>
          <p:nvPr>
            <p:ph type="body" sz="quarter" idx="13"/>
          </p:nvPr>
        </p:nvSpPr>
        <p:spPr>
          <a:xfrm>
            <a:off x="7553836" y="1860209"/>
            <a:ext cx="2590800" cy="258670"/>
          </a:xfrm>
        </p:spPr>
        <p:txBody>
          <a:bodyPr/>
          <a:lstStyle/>
          <a:p>
            <a:r>
              <a:rPr lang="en-US" dirty="0"/>
              <a:t>Strategic Goals</a:t>
            </a:r>
          </a:p>
          <a:p>
            <a:endParaRPr lang="en-US" dirty="0"/>
          </a:p>
        </p:txBody>
      </p:sp>
      <p:sp>
        <p:nvSpPr>
          <p:cNvPr id="5" name="Text Placeholder 4">
            <a:extLst>
              <a:ext uri="{FF2B5EF4-FFF2-40B4-BE49-F238E27FC236}">
                <a16:creationId xmlns:a16="http://schemas.microsoft.com/office/drawing/2014/main" id="{984EB205-6C2A-BD08-9D5A-E8974FC4874C}"/>
              </a:ext>
            </a:extLst>
          </p:cNvPr>
          <p:cNvSpPr>
            <a:spLocks noGrp="1"/>
          </p:cNvSpPr>
          <p:nvPr>
            <p:ph type="body" sz="quarter" idx="15"/>
          </p:nvPr>
        </p:nvSpPr>
        <p:spPr>
          <a:xfrm>
            <a:off x="7553836" y="2242759"/>
            <a:ext cx="4066664" cy="258670"/>
          </a:xfrm>
        </p:spPr>
        <p:txBody>
          <a:bodyPr/>
          <a:lstStyle/>
          <a:p>
            <a:r>
              <a:rPr lang="en-US" sz="1400" dirty="0"/>
              <a:t>What are the areas of focus for your credit union?</a:t>
            </a:r>
          </a:p>
          <a:p>
            <a:r>
              <a:rPr lang="en-US" sz="1400" dirty="0"/>
              <a:t>How do you want to differentiate?</a:t>
            </a:r>
          </a:p>
          <a:p>
            <a:r>
              <a:rPr lang="en-US" sz="1400" dirty="0"/>
              <a:t>How has technology helped or hurt your efforts?</a:t>
            </a:r>
          </a:p>
          <a:p>
            <a:endParaRPr lang="en-US" sz="1400" dirty="0"/>
          </a:p>
        </p:txBody>
      </p:sp>
      <p:sp>
        <p:nvSpPr>
          <p:cNvPr id="8" name="Text Placeholder 7">
            <a:extLst>
              <a:ext uri="{FF2B5EF4-FFF2-40B4-BE49-F238E27FC236}">
                <a16:creationId xmlns:a16="http://schemas.microsoft.com/office/drawing/2014/main" id="{E5105C3C-4429-741C-D60D-B3E26AF2E49F}"/>
              </a:ext>
            </a:extLst>
          </p:cNvPr>
          <p:cNvSpPr>
            <a:spLocks noGrp="1"/>
          </p:cNvSpPr>
          <p:nvPr>
            <p:ph type="body" sz="quarter" idx="18"/>
          </p:nvPr>
        </p:nvSpPr>
        <p:spPr>
          <a:xfrm>
            <a:off x="7553836" y="4416581"/>
            <a:ext cx="2590800" cy="258670"/>
          </a:xfrm>
        </p:spPr>
        <p:txBody>
          <a:bodyPr/>
          <a:lstStyle/>
          <a:p>
            <a:r>
              <a:rPr lang="en-US" dirty="0"/>
              <a:t>Innovation</a:t>
            </a:r>
          </a:p>
          <a:p>
            <a:endParaRPr lang="en-US" dirty="0"/>
          </a:p>
        </p:txBody>
      </p:sp>
      <p:sp>
        <p:nvSpPr>
          <p:cNvPr id="9" name="Text Placeholder 8">
            <a:extLst>
              <a:ext uri="{FF2B5EF4-FFF2-40B4-BE49-F238E27FC236}">
                <a16:creationId xmlns:a16="http://schemas.microsoft.com/office/drawing/2014/main" id="{C1698F67-8D3A-2B56-999D-746A08C6CCA7}"/>
              </a:ext>
            </a:extLst>
          </p:cNvPr>
          <p:cNvSpPr>
            <a:spLocks noGrp="1"/>
          </p:cNvSpPr>
          <p:nvPr>
            <p:ph type="body" sz="quarter" idx="19"/>
          </p:nvPr>
        </p:nvSpPr>
        <p:spPr>
          <a:xfrm>
            <a:off x="7553836" y="4799131"/>
            <a:ext cx="4212066" cy="258670"/>
          </a:xfrm>
        </p:spPr>
        <p:txBody>
          <a:bodyPr/>
          <a:lstStyle/>
          <a:p>
            <a:r>
              <a:rPr lang="en-US" sz="1400" dirty="0"/>
              <a:t>What business areas are lacking innovation? Why?</a:t>
            </a:r>
          </a:p>
          <a:p>
            <a:r>
              <a:rPr lang="en-US" sz="1400" dirty="0"/>
              <a:t>What business areas are innovative?  Why?</a:t>
            </a:r>
          </a:p>
          <a:p>
            <a:r>
              <a:rPr lang="en-US" sz="1400" dirty="0"/>
              <a:t>How do you measure your innovation level?</a:t>
            </a:r>
          </a:p>
          <a:p>
            <a:endParaRPr lang="en-US" sz="1400" dirty="0"/>
          </a:p>
        </p:txBody>
      </p:sp>
      <p:grpSp>
        <p:nvGrpSpPr>
          <p:cNvPr id="14" name="Group 13">
            <a:extLst>
              <a:ext uri="{FF2B5EF4-FFF2-40B4-BE49-F238E27FC236}">
                <a16:creationId xmlns:a16="http://schemas.microsoft.com/office/drawing/2014/main" id="{0BEDAFD3-46F2-273E-2AF8-64753A57A2BB}"/>
              </a:ext>
            </a:extLst>
          </p:cNvPr>
          <p:cNvGrpSpPr/>
          <p:nvPr/>
        </p:nvGrpSpPr>
        <p:grpSpPr>
          <a:xfrm>
            <a:off x="7658491" y="1272973"/>
            <a:ext cx="589725" cy="463356"/>
            <a:chOff x="6019800" y="5507038"/>
            <a:chExt cx="800100" cy="628650"/>
          </a:xfrm>
          <a:solidFill>
            <a:schemeClr val="accent2"/>
          </a:solidFill>
        </p:grpSpPr>
        <p:sp>
          <p:nvSpPr>
            <p:cNvPr id="15" name="Oval 554">
              <a:extLst>
                <a:ext uri="{FF2B5EF4-FFF2-40B4-BE49-F238E27FC236}">
                  <a16:creationId xmlns:a16="http://schemas.microsoft.com/office/drawing/2014/main" id="{3B63EBAE-A57D-83C8-A057-E7A2A96141C0}"/>
                </a:ext>
              </a:extLst>
            </p:cNvPr>
            <p:cNvSpPr>
              <a:spLocks noChangeArrowheads="1"/>
            </p:cNvSpPr>
            <p:nvPr/>
          </p:nvSpPr>
          <p:spPr bwMode="auto">
            <a:xfrm>
              <a:off x="6499225" y="5534026"/>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Oval 555">
              <a:extLst>
                <a:ext uri="{FF2B5EF4-FFF2-40B4-BE49-F238E27FC236}">
                  <a16:creationId xmlns:a16="http://schemas.microsoft.com/office/drawing/2014/main" id="{D53D342B-52B0-DF65-7C6E-91BAE4710174}"/>
                </a:ext>
              </a:extLst>
            </p:cNvPr>
            <p:cNvSpPr>
              <a:spLocks noChangeArrowheads="1"/>
            </p:cNvSpPr>
            <p:nvPr/>
          </p:nvSpPr>
          <p:spPr bwMode="auto">
            <a:xfrm>
              <a:off x="6499225" y="5613401"/>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Oval 556">
              <a:extLst>
                <a:ext uri="{FF2B5EF4-FFF2-40B4-BE49-F238E27FC236}">
                  <a16:creationId xmlns:a16="http://schemas.microsoft.com/office/drawing/2014/main" id="{27C02E2E-CEDC-66F6-F173-7184EE4EB3B3}"/>
                </a:ext>
              </a:extLst>
            </p:cNvPr>
            <p:cNvSpPr>
              <a:spLocks noChangeArrowheads="1"/>
            </p:cNvSpPr>
            <p:nvPr/>
          </p:nvSpPr>
          <p:spPr bwMode="auto">
            <a:xfrm>
              <a:off x="6540500" y="5573713"/>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557">
              <a:extLst>
                <a:ext uri="{FF2B5EF4-FFF2-40B4-BE49-F238E27FC236}">
                  <a16:creationId xmlns:a16="http://schemas.microsoft.com/office/drawing/2014/main" id="{1096641D-152D-DB4F-7EB9-399EC99ED04A}"/>
                </a:ext>
              </a:extLst>
            </p:cNvPr>
            <p:cNvSpPr>
              <a:spLocks noChangeArrowheads="1"/>
            </p:cNvSpPr>
            <p:nvPr/>
          </p:nvSpPr>
          <p:spPr bwMode="auto">
            <a:xfrm>
              <a:off x="6540500" y="5654676"/>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Oval 558">
              <a:extLst>
                <a:ext uri="{FF2B5EF4-FFF2-40B4-BE49-F238E27FC236}">
                  <a16:creationId xmlns:a16="http://schemas.microsoft.com/office/drawing/2014/main" id="{9079FBBF-E6EB-986A-AF98-4210CE0AB452}"/>
                </a:ext>
              </a:extLst>
            </p:cNvPr>
            <p:cNvSpPr>
              <a:spLocks noChangeArrowheads="1"/>
            </p:cNvSpPr>
            <p:nvPr/>
          </p:nvSpPr>
          <p:spPr bwMode="auto">
            <a:xfrm>
              <a:off x="6459538" y="5573713"/>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Oval 559">
              <a:extLst>
                <a:ext uri="{FF2B5EF4-FFF2-40B4-BE49-F238E27FC236}">
                  <a16:creationId xmlns:a16="http://schemas.microsoft.com/office/drawing/2014/main" id="{900DA87C-1CCF-7E03-BED4-132BFF2AB74B}"/>
                </a:ext>
              </a:extLst>
            </p:cNvPr>
            <p:cNvSpPr>
              <a:spLocks noChangeArrowheads="1"/>
            </p:cNvSpPr>
            <p:nvPr/>
          </p:nvSpPr>
          <p:spPr bwMode="auto">
            <a:xfrm>
              <a:off x="6459538" y="5654676"/>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Oval 560">
              <a:extLst>
                <a:ext uri="{FF2B5EF4-FFF2-40B4-BE49-F238E27FC236}">
                  <a16:creationId xmlns:a16="http://schemas.microsoft.com/office/drawing/2014/main" id="{BD99E0FB-8552-A2EA-4600-E88E688DED7F}"/>
                </a:ext>
              </a:extLst>
            </p:cNvPr>
            <p:cNvSpPr>
              <a:spLocks noChangeArrowheads="1"/>
            </p:cNvSpPr>
            <p:nvPr/>
          </p:nvSpPr>
          <p:spPr bwMode="auto">
            <a:xfrm>
              <a:off x="6499225" y="5694363"/>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Oval 561">
              <a:extLst>
                <a:ext uri="{FF2B5EF4-FFF2-40B4-BE49-F238E27FC236}">
                  <a16:creationId xmlns:a16="http://schemas.microsoft.com/office/drawing/2014/main" id="{86EA6C78-4578-9F7A-695A-E985C03AFB25}"/>
                </a:ext>
              </a:extLst>
            </p:cNvPr>
            <p:cNvSpPr>
              <a:spLocks noChangeArrowheads="1"/>
            </p:cNvSpPr>
            <p:nvPr/>
          </p:nvSpPr>
          <p:spPr bwMode="auto">
            <a:xfrm>
              <a:off x="6499225" y="5775326"/>
              <a:ext cx="26988"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Oval 562">
              <a:extLst>
                <a:ext uri="{FF2B5EF4-FFF2-40B4-BE49-F238E27FC236}">
                  <a16:creationId xmlns:a16="http://schemas.microsoft.com/office/drawing/2014/main" id="{9EA241C6-E9B8-1BA0-8069-C051ADC3B282}"/>
                </a:ext>
              </a:extLst>
            </p:cNvPr>
            <p:cNvSpPr>
              <a:spLocks noChangeArrowheads="1"/>
            </p:cNvSpPr>
            <p:nvPr/>
          </p:nvSpPr>
          <p:spPr bwMode="auto">
            <a:xfrm>
              <a:off x="6540500" y="5734051"/>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Oval 563">
              <a:extLst>
                <a:ext uri="{FF2B5EF4-FFF2-40B4-BE49-F238E27FC236}">
                  <a16:creationId xmlns:a16="http://schemas.microsoft.com/office/drawing/2014/main" id="{AD1A5D8C-DA07-AE23-2599-B6D5E6667FBD}"/>
                </a:ext>
              </a:extLst>
            </p:cNvPr>
            <p:cNvSpPr>
              <a:spLocks noChangeArrowheads="1"/>
            </p:cNvSpPr>
            <p:nvPr/>
          </p:nvSpPr>
          <p:spPr bwMode="auto">
            <a:xfrm>
              <a:off x="6540500" y="5815013"/>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Oval 564">
              <a:extLst>
                <a:ext uri="{FF2B5EF4-FFF2-40B4-BE49-F238E27FC236}">
                  <a16:creationId xmlns:a16="http://schemas.microsoft.com/office/drawing/2014/main" id="{6DABB0E0-7395-0A06-BFE8-D4CD981D4B63}"/>
                </a:ext>
              </a:extLst>
            </p:cNvPr>
            <p:cNvSpPr>
              <a:spLocks noChangeArrowheads="1"/>
            </p:cNvSpPr>
            <p:nvPr/>
          </p:nvSpPr>
          <p:spPr bwMode="auto">
            <a:xfrm>
              <a:off x="6459538" y="5734051"/>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565">
              <a:extLst>
                <a:ext uri="{FF2B5EF4-FFF2-40B4-BE49-F238E27FC236}">
                  <a16:creationId xmlns:a16="http://schemas.microsoft.com/office/drawing/2014/main" id="{0DF3C839-0B01-2750-4F46-C4C8E931A9BC}"/>
                </a:ext>
              </a:extLst>
            </p:cNvPr>
            <p:cNvSpPr>
              <a:spLocks noChangeArrowheads="1"/>
            </p:cNvSpPr>
            <p:nvPr/>
          </p:nvSpPr>
          <p:spPr bwMode="auto">
            <a:xfrm>
              <a:off x="6459538" y="5815013"/>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Oval 566">
              <a:extLst>
                <a:ext uri="{FF2B5EF4-FFF2-40B4-BE49-F238E27FC236}">
                  <a16:creationId xmlns:a16="http://schemas.microsoft.com/office/drawing/2014/main" id="{DAC2D292-092E-7ECD-CFAC-FDB5CD70057F}"/>
                </a:ext>
              </a:extLst>
            </p:cNvPr>
            <p:cNvSpPr>
              <a:spLocks noChangeArrowheads="1"/>
            </p:cNvSpPr>
            <p:nvPr/>
          </p:nvSpPr>
          <p:spPr bwMode="auto">
            <a:xfrm>
              <a:off x="6499225" y="5854701"/>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Oval 567">
              <a:extLst>
                <a:ext uri="{FF2B5EF4-FFF2-40B4-BE49-F238E27FC236}">
                  <a16:creationId xmlns:a16="http://schemas.microsoft.com/office/drawing/2014/main" id="{2DEFC788-6939-570F-DACB-CEF9B1E09087}"/>
                </a:ext>
              </a:extLst>
            </p:cNvPr>
            <p:cNvSpPr>
              <a:spLocks noChangeArrowheads="1"/>
            </p:cNvSpPr>
            <p:nvPr/>
          </p:nvSpPr>
          <p:spPr bwMode="auto">
            <a:xfrm>
              <a:off x="6499225" y="5935663"/>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568">
              <a:extLst>
                <a:ext uri="{FF2B5EF4-FFF2-40B4-BE49-F238E27FC236}">
                  <a16:creationId xmlns:a16="http://schemas.microsoft.com/office/drawing/2014/main" id="{51DA6B1B-8C6C-B3FE-F21D-7244E585A6E7}"/>
                </a:ext>
              </a:extLst>
            </p:cNvPr>
            <p:cNvSpPr>
              <a:spLocks noChangeArrowheads="1"/>
            </p:cNvSpPr>
            <p:nvPr/>
          </p:nvSpPr>
          <p:spPr bwMode="auto">
            <a:xfrm>
              <a:off x="6540500" y="5894388"/>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Oval 569">
              <a:extLst>
                <a:ext uri="{FF2B5EF4-FFF2-40B4-BE49-F238E27FC236}">
                  <a16:creationId xmlns:a16="http://schemas.microsoft.com/office/drawing/2014/main" id="{9C076AE2-4088-D653-1970-1F52D903F2ED}"/>
                </a:ext>
              </a:extLst>
            </p:cNvPr>
            <p:cNvSpPr>
              <a:spLocks noChangeArrowheads="1"/>
            </p:cNvSpPr>
            <p:nvPr/>
          </p:nvSpPr>
          <p:spPr bwMode="auto">
            <a:xfrm>
              <a:off x="6540500" y="5975351"/>
              <a:ext cx="25400"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Oval 570">
              <a:extLst>
                <a:ext uri="{FF2B5EF4-FFF2-40B4-BE49-F238E27FC236}">
                  <a16:creationId xmlns:a16="http://schemas.microsoft.com/office/drawing/2014/main" id="{47A9E4E5-03D3-3C3D-9E97-F948C06BF396}"/>
                </a:ext>
              </a:extLst>
            </p:cNvPr>
            <p:cNvSpPr>
              <a:spLocks noChangeArrowheads="1"/>
            </p:cNvSpPr>
            <p:nvPr/>
          </p:nvSpPr>
          <p:spPr bwMode="auto">
            <a:xfrm>
              <a:off x="6459538" y="5894388"/>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571">
              <a:extLst>
                <a:ext uri="{FF2B5EF4-FFF2-40B4-BE49-F238E27FC236}">
                  <a16:creationId xmlns:a16="http://schemas.microsoft.com/office/drawing/2014/main" id="{AD5ADE5B-5AD3-D93B-2B87-CB363D09BE8F}"/>
                </a:ext>
              </a:extLst>
            </p:cNvPr>
            <p:cNvSpPr>
              <a:spLocks noChangeArrowheads="1"/>
            </p:cNvSpPr>
            <p:nvPr/>
          </p:nvSpPr>
          <p:spPr bwMode="auto">
            <a:xfrm>
              <a:off x="6459538" y="5975351"/>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572">
              <a:extLst>
                <a:ext uri="{FF2B5EF4-FFF2-40B4-BE49-F238E27FC236}">
                  <a16:creationId xmlns:a16="http://schemas.microsoft.com/office/drawing/2014/main" id="{2C86B811-71C6-7B20-5F73-4308527FD3F8}"/>
                </a:ext>
              </a:extLst>
            </p:cNvPr>
            <p:cNvSpPr>
              <a:spLocks noChangeArrowheads="1"/>
            </p:cNvSpPr>
            <p:nvPr/>
          </p:nvSpPr>
          <p:spPr bwMode="auto">
            <a:xfrm>
              <a:off x="6499225" y="6015038"/>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573">
              <a:extLst>
                <a:ext uri="{FF2B5EF4-FFF2-40B4-BE49-F238E27FC236}">
                  <a16:creationId xmlns:a16="http://schemas.microsoft.com/office/drawing/2014/main" id="{CED4970A-E658-1EFA-864B-5BD2DD88474A}"/>
                </a:ext>
              </a:extLst>
            </p:cNvPr>
            <p:cNvSpPr>
              <a:spLocks noChangeArrowheads="1"/>
            </p:cNvSpPr>
            <p:nvPr/>
          </p:nvSpPr>
          <p:spPr bwMode="auto">
            <a:xfrm>
              <a:off x="6540500" y="6056313"/>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Oval 574">
              <a:extLst>
                <a:ext uri="{FF2B5EF4-FFF2-40B4-BE49-F238E27FC236}">
                  <a16:creationId xmlns:a16="http://schemas.microsoft.com/office/drawing/2014/main" id="{48CB60E9-CDEF-CF0E-0C00-3E421B953235}"/>
                </a:ext>
              </a:extLst>
            </p:cNvPr>
            <p:cNvSpPr>
              <a:spLocks noChangeArrowheads="1"/>
            </p:cNvSpPr>
            <p:nvPr/>
          </p:nvSpPr>
          <p:spPr bwMode="auto">
            <a:xfrm>
              <a:off x="6459538" y="6056313"/>
              <a:ext cx="26988"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575">
              <a:extLst>
                <a:ext uri="{FF2B5EF4-FFF2-40B4-BE49-F238E27FC236}">
                  <a16:creationId xmlns:a16="http://schemas.microsoft.com/office/drawing/2014/main" id="{387D0802-99DE-1B19-F082-75328C8BDBE9}"/>
                </a:ext>
              </a:extLst>
            </p:cNvPr>
            <p:cNvSpPr>
              <a:spLocks noEditPoints="1"/>
            </p:cNvSpPr>
            <p:nvPr/>
          </p:nvSpPr>
          <p:spPr bwMode="auto">
            <a:xfrm>
              <a:off x="6019800" y="5507038"/>
              <a:ext cx="800100" cy="628650"/>
            </a:xfrm>
            <a:custGeom>
              <a:avLst/>
              <a:gdLst>
                <a:gd name="T0" fmla="*/ 232 w 240"/>
                <a:gd name="T1" fmla="*/ 180 h 188"/>
                <a:gd name="T2" fmla="*/ 184 w 240"/>
                <a:gd name="T3" fmla="*/ 32 h 188"/>
                <a:gd name="T4" fmla="*/ 172 w 240"/>
                <a:gd name="T5" fmla="*/ 180 h 188"/>
                <a:gd name="T6" fmla="*/ 124 w 240"/>
                <a:gd name="T7" fmla="*/ 0 h 188"/>
                <a:gd name="T8" fmla="*/ 112 w 240"/>
                <a:gd name="T9" fmla="*/ 180 h 188"/>
                <a:gd name="T10" fmla="*/ 64 w 240"/>
                <a:gd name="T11" fmla="*/ 124 h 188"/>
                <a:gd name="T12" fmla="*/ 52 w 240"/>
                <a:gd name="T13" fmla="*/ 180 h 188"/>
                <a:gd name="T14" fmla="*/ 4 w 240"/>
                <a:gd name="T15" fmla="*/ 88 h 188"/>
                <a:gd name="T16" fmla="*/ 0 w 240"/>
                <a:gd name="T17" fmla="*/ 184 h 188"/>
                <a:gd name="T18" fmla="*/ 52 w 240"/>
                <a:gd name="T19" fmla="*/ 188 h 188"/>
                <a:gd name="T20" fmla="*/ 112 w 240"/>
                <a:gd name="T21" fmla="*/ 188 h 188"/>
                <a:gd name="T22" fmla="*/ 172 w 240"/>
                <a:gd name="T23" fmla="*/ 188 h 188"/>
                <a:gd name="T24" fmla="*/ 232 w 240"/>
                <a:gd name="T25" fmla="*/ 188 h 188"/>
                <a:gd name="T26" fmla="*/ 240 w 240"/>
                <a:gd name="T27" fmla="*/ 184 h 188"/>
                <a:gd name="T28" fmla="*/ 12 w 240"/>
                <a:gd name="T29" fmla="*/ 180 h 188"/>
                <a:gd name="T30" fmla="*/ 44 w 240"/>
                <a:gd name="T31" fmla="*/ 96 h 188"/>
                <a:gd name="T32" fmla="*/ 12 w 240"/>
                <a:gd name="T33" fmla="*/ 180 h 188"/>
                <a:gd name="T34" fmla="*/ 72 w 240"/>
                <a:gd name="T35" fmla="*/ 132 h 188"/>
                <a:gd name="T36" fmla="*/ 104 w 240"/>
                <a:gd name="T37" fmla="*/ 180 h 188"/>
                <a:gd name="T38" fmla="*/ 152 w 240"/>
                <a:gd name="T39" fmla="*/ 180 h 188"/>
                <a:gd name="T40" fmla="*/ 144 w 240"/>
                <a:gd name="T41" fmla="*/ 180 h 188"/>
                <a:gd name="T42" fmla="*/ 132 w 240"/>
                <a:gd name="T43" fmla="*/ 168 h 188"/>
                <a:gd name="T44" fmla="*/ 132 w 240"/>
                <a:gd name="T45" fmla="*/ 120 h 188"/>
                <a:gd name="T46" fmla="*/ 132 w 240"/>
                <a:gd name="T47" fmla="*/ 72 h 188"/>
                <a:gd name="T48" fmla="*/ 132 w 240"/>
                <a:gd name="T49" fmla="*/ 24 h 188"/>
                <a:gd name="T50" fmla="*/ 148 w 240"/>
                <a:gd name="T51" fmla="*/ 8 h 188"/>
                <a:gd name="T52" fmla="*/ 164 w 240"/>
                <a:gd name="T53" fmla="*/ 24 h 188"/>
                <a:gd name="T54" fmla="*/ 164 w 240"/>
                <a:gd name="T55" fmla="*/ 72 h 188"/>
                <a:gd name="T56" fmla="*/ 164 w 240"/>
                <a:gd name="T57" fmla="*/ 120 h 188"/>
                <a:gd name="T58" fmla="*/ 164 w 240"/>
                <a:gd name="T59" fmla="*/ 168 h 188"/>
                <a:gd name="T60" fmla="*/ 152 w 240"/>
                <a:gd name="T61" fmla="*/ 180 h 188"/>
                <a:gd name="T62" fmla="*/ 192 w 240"/>
                <a:gd name="T63" fmla="*/ 40 h 188"/>
                <a:gd name="T64" fmla="*/ 224 w 240"/>
                <a:gd name="T65" fmla="*/ 18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188">
                  <a:moveTo>
                    <a:pt x="236" y="180"/>
                  </a:moveTo>
                  <a:cubicBezTo>
                    <a:pt x="232" y="180"/>
                    <a:pt x="232" y="180"/>
                    <a:pt x="232" y="180"/>
                  </a:cubicBezTo>
                  <a:cubicBezTo>
                    <a:pt x="232" y="32"/>
                    <a:pt x="232" y="32"/>
                    <a:pt x="232" y="32"/>
                  </a:cubicBezTo>
                  <a:cubicBezTo>
                    <a:pt x="184" y="32"/>
                    <a:pt x="184" y="32"/>
                    <a:pt x="184" y="32"/>
                  </a:cubicBezTo>
                  <a:cubicBezTo>
                    <a:pt x="184" y="180"/>
                    <a:pt x="184" y="180"/>
                    <a:pt x="184" y="180"/>
                  </a:cubicBezTo>
                  <a:cubicBezTo>
                    <a:pt x="172" y="180"/>
                    <a:pt x="172" y="180"/>
                    <a:pt x="172" y="180"/>
                  </a:cubicBezTo>
                  <a:cubicBezTo>
                    <a:pt x="172" y="0"/>
                    <a:pt x="172" y="0"/>
                    <a:pt x="172" y="0"/>
                  </a:cubicBezTo>
                  <a:cubicBezTo>
                    <a:pt x="124" y="0"/>
                    <a:pt x="124" y="0"/>
                    <a:pt x="124" y="0"/>
                  </a:cubicBezTo>
                  <a:cubicBezTo>
                    <a:pt x="124" y="180"/>
                    <a:pt x="124" y="180"/>
                    <a:pt x="124" y="180"/>
                  </a:cubicBezTo>
                  <a:cubicBezTo>
                    <a:pt x="112" y="180"/>
                    <a:pt x="112" y="180"/>
                    <a:pt x="112" y="180"/>
                  </a:cubicBezTo>
                  <a:cubicBezTo>
                    <a:pt x="112" y="124"/>
                    <a:pt x="112" y="124"/>
                    <a:pt x="112" y="124"/>
                  </a:cubicBezTo>
                  <a:cubicBezTo>
                    <a:pt x="64" y="124"/>
                    <a:pt x="64" y="124"/>
                    <a:pt x="64" y="124"/>
                  </a:cubicBezTo>
                  <a:cubicBezTo>
                    <a:pt x="64" y="180"/>
                    <a:pt x="64" y="180"/>
                    <a:pt x="64" y="180"/>
                  </a:cubicBezTo>
                  <a:cubicBezTo>
                    <a:pt x="52" y="180"/>
                    <a:pt x="52" y="180"/>
                    <a:pt x="52" y="180"/>
                  </a:cubicBezTo>
                  <a:cubicBezTo>
                    <a:pt x="52" y="88"/>
                    <a:pt x="52" y="88"/>
                    <a:pt x="52" y="88"/>
                  </a:cubicBezTo>
                  <a:cubicBezTo>
                    <a:pt x="4" y="88"/>
                    <a:pt x="4" y="88"/>
                    <a:pt x="4" y="88"/>
                  </a:cubicBezTo>
                  <a:cubicBezTo>
                    <a:pt x="4" y="180"/>
                    <a:pt x="4" y="180"/>
                    <a:pt x="4" y="180"/>
                  </a:cubicBezTo>
                  <a:cubicBezTo>
                    <a:pt x="2" y="180"/>
                    <a:pt x="0" y="182"/>
                    <a:pt x="0" y="184"/>
                  </a:cubicBezTo>
                  <a:cubicBezTo>
                    <a:pt x="0" y="186"/>
                    <a:pt x="2" y="188"/>
                    <a:pt x="4" y="188"/>
                  </a:cubicBezTo>
                  <a:cubicBezTo>
                    <a:pt x="52" y="188"/>
                    <a:pt x="52" y="188"/>
                    <a:pt x="52" y="188"/>
                  </a:cubicBezTo>
                  <a:cubicBezTo>
                    <a:pt x="64" y="188"/>
                    <a:pt x="64" y="188"/>
                    <a:pt x="64" y="188"/>
                  </a:cubicBezTo>
                  <a:cubicBezTo>
                    <a:pt x="112" y="188"/>
                    <a:pt x="112" y="188"/>
                    <a:pt x="112" y="188"/>
                  </a:cubicBezTo>
                  <a:cubicBezTo>
                    <a:pt x="124" y="188"/>
                    <a:pt x="124" y="188"/>
                    <a:pt x="124" y="188"/>
                  </a:cubicBezTo>
                  <a:cubicBezTo>
                    <a:pt x="172" y="188"/>
                    <a:pt x="172" y="188"/>
                    <a:pt x="172" y="188"/>
                  </a:cubicBezTo>
                  <a:cubicBezTo>
                    <a:pt x="184" y="188"/>
                    <a:pt x="184" y="188"/>
                    <a:pt x="184" y="188"/>
                  </a:cubicBezTo>
                  <a:cubicBezTo>
                    <a:pt x="232" y="188"/>
                    <a:pt x="232" y="188"/>
                    <a:pt x="232" y="188"/>
                  </a:cubicBezTo>
                  <a:cubicBezTo>
                    <a:pt x="236" y="188"/>
                    <a:pt x="236" y="188"/>
                    <a:pt x="236" y="188"/>
                  </a:cubicBezTo>
                  <a:cubicBezTo>
                    <a:pt x="238" y="188"/>
                    <a:pt x="240" y="186"/>
                    <a:pt x="240" y="184"/>
                  </a:cubicBezTo>
                  <a:cubicBezTo>
                    <a:pt x="240" y="182"/>
                    <a:pt x="238" y="180"/>
                    <a:pt x="236" y="180"/>
                  </a:cubicBezTo>
                  <a:close/>
                  <a:moveTo>
                    <a:pt x="12" y="180"/>
                  </a:moveTo>
                  <a:cubicBezTo>
                    <a:pt x="12" y="96"/>
                    <a:pt x="12" y="96"/>
                    <a:pt x="12" y="96"/>
                  </a:cubicBezTo>
                  <a:cubicBezTo>
                    <a:pt x="44" y="96"/>
                    <a:pt x="44" y="96"/>
                    <a:pt x="44" y="96"/>
                  </a:cubicBezTo>
                  <a:cubicBezTo>
                    <a:pt x="44" y="180"/>
                    <a:pt x="44" y="180"/>
                    <a:pt x="44" y="180"/>
                  </a:cubicBezTo>
                  <a:lnTo>
                    <a:pt x="12" y="180"/>
                  </a:lnTo>
                  <a:close/>
                  <a:moveTo>
                    <a:pt x="72" y="180"/>
                  </a:moveTo>
                  <a:cubicBezTo>
                    <a:pt x="72" y="132"/>
                    <a:pt x="72" y="132"/>
                    <a:pt x="72" y="132"/>
                  </a:cubicBezTo>
                  <a:cubicBezTo>
                    <a:pt x="104" y="132"/>
                    <a:pt x="104" y="132"/>
                    <a:pt x="104" y="132"/>
                  </a:cubicBezTo>
                  <a:cubicBezTo>
                    <a:pt x="104" y="180"/>
                    <a:pt x="104" y="180"/>
                    <a:pt x="104" y="180"/>
                  </a:cubicBezTo>
                  <a:lnTo>
                    <a:pt x="72" y="180"/>
                  </a:lnTo>
                  <a:close/>
                  <a:moveTo>
                    <a:pt x="152" y="180"/>
                  </a:moveTo>
                  <a:cubicBezTo>
                    <a:pt x="152" y="178"/>
                    <a:pt x="150" y="176"/>
                    <a:pt x="148" y="176"/>
                  </a:cubicBezTo>
                  <a:cubicBezTo>
                    <a:pt x="146" y="176"/>
                    <a:pt x="144" y="178"/>
                    <a:pt x="144" y="180"/>
                  </a:cubicBezTo>
                  <a:cubicBezTo>
                    <a:pt x="132" y="180"/>
                    <a:pt x="132" y="180"/>
                    <a:pt x="132" y="180"/>
                  </a:cubicBezTo>
                  <a:cubicBezTo>
                    <a:pt x="132" y="168"/>
                    <a:pt x="132" y="168"/>
                    <a:pt x="132" y="168"/>
                  </a:cubicBezTo>
                  <a:cubicBezTo>
                    <a:pt x="132" y="144"/>
                    <a:pt x="132" y="144"/>
                    <a:pt x="132" y="144"/>
                  </a:cubicBezTo>
                  <a:cubicBezTo>
                    <a:pt x="132" y="120"/>
                    <a:pt x="132" y="120"/>
                    <a:pt x="132" y="120"/>
                  </a:cubicBezTo>
                  <a:cubicBezTo>
                    <a:pt x="132" y="96"/>
                    <a:pt x="132" y="96"/>
                    <a:pt x="132" y="96"/>
                  </a:cubicBezTo>
                  <a:cubicBezTo>
                    <a:pt x="132" y="72"/>
                    <a:pt x="132" y="72"/>
                    <a:pt x="132" y="72"/>
                  </a:cubicBezTo>
                  <a:cubicBezTo>
                    <a:pt x="132" y="48"/>
                    <a:pt x="132" y="48"/>
                    <a:pt x="132" y="48"/>
                  </a:cubicBezTo>
                  <a:cubicBezTo>
                    <a:pt x="132" y="24"/>
                    <a:pt x="132" y="24"/>
                    <a:pt x="132" y="24"/>
                  </a:cubicBezTo>
                  <a:cubicBezTo>
                    <a:pt x="132" y="8"/>
                    <a:pt x="132" y="8"/>
                    <a:pt x="132" y="8"/>
                  </a:cubicBezTo>
                  <a:cubicBezTo>
                    <a:pt x="148" y="8"/>
                    <a:pt x="148" y="8"/>
                    <a:pt x="148" y="8"/>
                  </a:cubicBezTo>
                  <a:cubicBezTo>
                    <a:pt x="164" y="8"/>
                    <a:pt x="164" y="8"/>
                    <a:pt x="164" y="8"/>
                  </a:cubicBezTo>
                  <a:cubicBezTo>
                    <a:pt x="164" y="24"/>
                    <a:pt x="164" y="24"/>
                    <a:pt x="164" y="24"/>
                  </a:cubicBezTo>
                  <a:cubicBezTo>
                    <a:pt x="164" y="48"/>
                    <a:pt x="164" y="48"/>
                    <a:pt x="164" y="48"/>
                  </a:cubicBezTo>
                  <a:cubicBezTo>
                    <a:pt x="164" y="72"/>
                    <a:pt x="164" y="72"/>
                    <a:pt x="164" y="72"/>
                  </a:cubicBezTo>
                  <a:cubicBezTo>
                    <a:pt x="164" y="96"/>
                    <a:pt x="164" y="96"/>
                    <a:pt x="164" y="96"/>
                  </a:cubicBezTo>
                  <a:cubicBezTo>
                    <a:pt x="164" y="120"/>
                    <a:pt x="164" y="120"/>
                    <a:pt x="164" y="120"/>
                  </a:cubicBezTo>
                  <a:cubicBezTo>
                    <a:pt x="164" y="144"/>
                    <a:pt x="164" y="144"/>
                    <a:pt x="164" y="144"/>
                  </a:cubicBezTo>
                  <a:cubicBezTo>
                    <a:pt x="164" y="168"/>
                    <a:pt x="164" y="168"/>
                    <a:pt x="164" y="168"/>
                  </a:cubicBezTo>
                  <a:cubicBezTo>
                    <a:pt x="164" y="180"/>
                    <a:pt x="164" y="180"/>
                    <a:pt x="164" y="180"/>
                  </a:cubicBezTo>
                  <a:lnTo>
                    <a:pt x="152" y="180"/>
                  </a:lnTo>
                  <a:close/>
                  <a:moveTo>
                    <a:pt x="192" y="180"/>
                  </a:moveTo>
                  <a:cubicBezTo>
                    <a:pt x="192" y="40"/>
                    <a:pt x="192" y="40"/>
                    <a:pt x="192" y="40"/>
                  </a:cubicBezTo>
                  <a:cubicBezTo>
                    <a:pt x="224" y="40"/>
                    <a:pt x="224" y="40"/>
                    <a:pt x="224" y="40"/>
                  </a:cubicBezTo>
                  <a:cubicBezTo>
                    <a:pt x="224" y="180"/>
                    <a:pt x="224" y="180"/>
                    <a:pt x="224" y="180"/>
                  </a:cubicBezTo>
                  <a:lnTo>
                    <a:pt x="19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Freeform 2130">
            <a:extLst>
              <a:ext uri="{FF2B5EF4-FFF2-40B4-BE49-F238E27FC236}">
                <a16:creationId xmlns:a16="http://schemas.microsoft.com/office/drawing/2014/main" id="{5342FA63-EEC6-9055-E81F-E144D114B2EB}"/>
              </a:ext>
            </a:extLst>
          </p:cNvPr>
          <p:cNvSpPr>
            <a:spLocks noEditPoints="1"/>
          </p:cNvSpPr>
          <p:nvPr/>
        </p:nvSpPr>
        <p:spPr bwMode="auto">
          <a:xfrm>
            <a:off x="7654152" y="3708216"/>
            <a:ext cx="598401" cy="584485"/>
          </a:xfrm>
          <a:custGeom>
            <a:avLst/>
            <a:gdLst>
              <a:gd name="T0" fmla="*/ 131 w 160"/>
              <a:gd name="T1" fmla="*/ 76 h 155"/>
              <a:gd name="T2" fmla="*/ 23 w 160"/>
              <a:gd name="T3" fmla="*/ 73 h 155"/>
              <a:gd name="T4" fmla="*/ 26 w 160"/>
              <a:gd name="T5" fmla="*/ 70 h 155"/>
              <a:gd name="T6" fmla="*/ 35 w 160"/>
              <a:gd name="T7" fmla="*/ 85 h 155"/>
              <a:gd name="T8" fmla="*/ 32 w 160"/>
              <a:gd name="T9" fmla="*/ 82 h 155"/>
              <a:gd name="T10" fmla="*/ 55 w 160"/>
              <a:gd name="T11" fmla="*/ 82 h 155"/>
              <a:gd name="T12" fmla="*/ 41 w 160"/>
              <a:gd name="T13" fmla="*/ 91 h 155"/>
              <a:gd name="T14" fmla="*/ 44 w 160"/>
              <a:gd name="T15" fmla="*/ 88 h 155"/>
              <a:gd name="T16" fmla="*/ 61 w 160"/>
              <a:gd name="T17" fmla="*/ 94 h 155"/>
              <a:gd name="T18" fmla="*/ 58 w 160"/>
              <a:gd name="T19" fmla="*/ 91 h 155"/>
              <a:gd name="T20" fmla="*/ 73 w 160"/>
              <a:gd name="T21" fmla="*/ 99 h 155"/>
              <a:gd name="T22" fmla="*/ 84 w 160"/>
              <a:gd name="T23" fmla="*/ 99 h 155"/>
              <a:gd name="T24" fmla="*/ 87 w 160"/>
              <a:gd name="T25" fmla="*/ 97 h 155"/>
              <a:gd name="T26" fmla="*/ 96 w 160"/>
              <a:gd name="T27" fmla="*/ 94 h 155"/>
              <a:gd name="T28" fmla="*/ 93 w 160"/>
              <a:gd name="T29" fmla="*/ 91 h 155"/>
              <a:gd name="T30" fmla="*/ 82 w 160"/>
              <a:gd name="T31" fmla="*/ 108 h 155"/>
              <a:gd name="T32" fmla="*/ 102 w 160"/>
              <a:gd name="T33" fmla="*/ 82 h 155"/>
              <a:gd name="T34" fmla="*/ 105 w 160"/>
              <a:gd name="T35" fmla="*/ 79 h 155"/>
              <a:gd name="T36" fmla="*/ 122 w 160"/>
              <a:gd name="T37" fmla="*/ 85 h 155"/>
              <a:gd name="T38" fmla="*/ 119 w 160"/>
              <a:gd name="T39" fmla="*/ 82 h 155"/>
              <a:gd name="T40" fmla="*/ 117 w 160"/>
              <a:gd name="T41" fmla="*/ 91 h 155"/>
              <a:gd name="T42" fmla="*/ 132 w 160"/>
              <a:gd name="T43" fmla="*/ 93 h 155"/>
              <a:gd name="T44" fmla="*/ 80 w 160"/>
              <a:gd name="T45" fmla="*/ 155 h 155"/>
              <a:gd name="T46" fmla="*/ 0 w 160"/>
              <a:gd name="T47" fmla="*/ 77 h 155"/>
              <a:gd name="T48" fmla="*/ 80 w 160"/>
              <a:gd name="T49" fmla="*/ 0 h 155"/>
              <a:gd name="T50" fmla="*/ 160 w 160"/>
              <a:gd name="T51" fmla="*/ 77 h 155"/>
              <a:gd name="T52" fmla="*/ 12 w 160"/>
              <a:gd name="T53" fmla="*/ 45 h 155"/>
              <a:gd name="T54" fmla="*/ 126 w 160"/>
              <a:gd name="T55" fmla="*/ 58 h 155"/>
              <a:gd name="T56" fmla="*/ 12 w 160"/>
              <a:gd name="T57" fmla="*/ 45 h 155"/>
              <a:gd name="T58" fmla="*/ 18 w 160"/>
              <a:gd name="T59" fmla="*/ 79 h 155"/>
              <a:gd name="T60" fmla="*/ 50 w 160"/>
              <a:gd name="T61" fmla="*/ 99 h 155"/>
              <a:gd name="T62" fmla="*/ 54 w 160"/>
              <a:gd name="T63" fmla="*/ 102 h 155"/>
              <a:gd name="T64" fmla="*/ 64 w 160"/>
              <a:gd name="T65" fmla="*/ 107 h 155"/>
              <a:gd name="T66" fmla="*/ 93 w 160"/>
              <a:gd name="T67" fmla="*/ 108 h 155"/>
              <a:gd name="T68" fmla="*/ 105 w 160"/>
              <a:gd name="T69" fmla="*/ 102 h 155"/>
              <a:gd name="T70" fmla="*/ 108 w 160"/>
              <a:gd name="T71" fmla="*/ 99 h 155"/>
              <a:gd name="T72" fmla="*/ 126 w 160"/>
              <a:gd name="T73" fmla="*/ 90 h 155"/>
              <a:gd name="T74" fmla="*/ 140 w 160"/>
              <a:gd name="T75" fmla="*/ 79 h 155"/>
              <a:gd name="T76" fmla="*/ 126 w 160"/>
              <a:gd name="T77" fmla="*/ 65 h 155"/>
              <a:gd name="T78" fmla="*/ 122 w 160"/>
              <a:gd name="T79" fmla="*/ 67 h 155"/>
              <a:gd name="T80" fmla="*/ 114 w 160"/>
              <a:gd name="T81" fmla="*/ 76 h 155"/>
              <a:gd name="T82" fmla="*/ 82 w 160"/>
              <a:gd name="T83" fmla="*/ 91 h 155"/>
              <a:gd name="T84" fmla="*/ 76 w 160"/>
              <a:gd name="T85" fmla="*/ 89 h 155"/>
              <a:gd name="T86" fmla="*/ 44 w 160"/>
              <a:gd name="T87" fmla="*/ 76 h 155"/>
              <a:gd name="T88" fmla="*/ 37 w 160"/>
              <a:gd name="T89" fmla="*/ 67 h 155"/>
              <a:gd name="T90" fmla="*/ 12 w 160"/>
              <a:gd name="T91" fmla="*/ 77 h 155"/>
              <a:gd name="T92" fmla="*/ 34 w 160"/>
              <a:gd name="T93" fmla="*/ 97 h 155"/>
              <a:gd name="T94" fmla="*/ 148 w 160"/>
              <a:gd name="T95"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55">
                <a:moveTo>
                  <a:pt x="131" y="70"/>
                </a:moveTo>
                <a:cubicBezTo>
                  <a:pt x="133" y="70"/>
                  <a:pt x="134" y="72"/>
                  <a:pt x="134" y="73"/>
                </a:cubicBezTo>
                <a:cubicBezTo>
                  <a:pt x="134" y="75"/>
                  <a:pt x="133" y="76"/>
                  <a:pt x="131" y="76"/>
                </a:cubicBezTo>
                <a:cubicBezTo>
                  <a:pt x="129" y="76"/>
                  <a:pt x="128" y="75"/>
                  <a:pt x="128" y="73"/>
                </a:cubicBezTo>
                <a:cubicBezTo>
                  <a:pt x="128" y="72"/>
                  <a:pt x="129" y="70"/>
                  <a:pt x="131" y="70"/>
                </a:cubicBezTo>
                <a:close/>
                <a:moveTo>
                  <a:pt x="23" y="73"/>
                </a:moveTo>
                <a:cubicBezTo>
                  <a:pt x="23" y="75"/>
                  <a:pt x="25" y="76"/>
                  <a:pt x="26" y="76"/>
                </a:cubicBezTo>
                <a:cubicBezTo>
                  <a:pt x="28" y="76"/>
                  <a:pt x="29" y="75"/>
                  <a:pt x="29" y="73"/>
                </a:cubicBezTo>
                <a:cubicBezTo>
                  <a:pt x="29" y="72"/>
                  <a:pt x="28" y="70"/>
                  <a:pt x="26" y="70"/>
                </a:cubicBezTo>
                <a:cubicBezTo>
                  <a:pt x="25" y="70"/>
                  <a:pt x="23" y="72"/>
                  <a:pt x="23" y="73"/>
                </a:cubicBezTo>
                <a:close/>
                <a:moveTo>
                  <a:pt x="32" y="82"/>
                </a:moveTo>
                <a:cubicBezTo>
                  <a:pt x="32" y="84"/>
                  <a:pt x="33" y="85"/>
                  <a:pt x="35" y="85"/>
                </a:cubicBezTo>
                <a:cubicBezTo>
                  <a:pt x="37" y="85"/>
                  <a:pt x="38" y="84"/>
                  <a:pt x="38" y="82"/>
                </a:cubicBezTo>
                <a:cubicBezTo>
                  <a:pt x="38" y="80"/>
                  <a:pt x="37" y="79"/>
                  <a:pt x="35" y="79"/>
                </a:cubicBezTo>
                <a:cubicBezTo>
                  <a:pt x="33" y="79"/>
                  <a:pt x="32" y="80"/>
                  <a:pt x="32" y="82"/>
                </a:cubicBezTo>
                <a:close/>
                <a:moveTo>
                  <a:pt x="50" y="82"/>
                </a:moveTo>
                <a:cubicBezTo>
                  <a:pt x="50" y="84"/>
                  <a:pt x="51" y="85"/>
                  <a:pt x="52" y="85"/>
                </a:cubicBezTo>
                <a:cubicBezTo>
                  <a:pt x="54" y="85"/>
                  <a:pt x="55" y="84"/>
                  <a:pt x="55" y="82"/>
                </a:cubicBezTo>
                <a:cubicBezTo>
                  <a:pt x="55" y="80"/>
                  <a:pt x="54" y="79"/>
                  <a:pt x="52" y="79"/>
                </a:cubicBezTo>
                <a:cubicBezTo>
                  <a:pt x="51" y="79"/>
                  <a:pt x="50" y="80"/>
                  <a:pt x="50" y="82"/>
                </a:cubicBezTo>
                <a:close/>
                <a:moveTo>
                  <a:pt x="41" y="91"/>
                </a:moveTo>
                <a:cubicBezTo>
                  <a:pt x="41" y="92"/>
                  <a:pt x="42" y="94"/>
                  <a:pt x="44" y="94"/>
                </a:cubicBezTo>
                <a:cubicBezTo>
                  <a:pt x="45" y="94"/>
                  <a:pt x="47" y="92"/>
                  <a:pt x="47" y="91"/>
                </a:cubicBezTo>
                <a:cubicBezTo>
                  <a:pt x="47" y="89"/>
                  <a:pt x="45" y="88"/>
                  <a:pt x="44" y="88"/>
                </a:cubicBezTo>
                <a:cubicBezTo>
                  <a:pt x="42" y="88"/>
                  <a:pt x="41" y="89"/>
                  <a:pt x="41" y="91"/>
                </a:cubicBezTo>
                <a:close/>
                <a:moveTo>
                  <a:pt x="58" y="91"/>
                </a:moveTo>
                <a:cubicBezTo>
                  <a:pt x="58" y="92"/>
                  <a:pt x="60" y="94"/>
                  <a:pt x="61" y="94"/>
                </a:cubicBezTo>
                <a:cubicBezTo>
                  <a:pt x="63" y="94"/>
                  <a:pt x="64" y="92"/>
                  <a:pt x="64" y="91"/>
                </a:cubicBezTo>
                <a:cubicBezTo>
                  <a:pt x="64" y="89"/>
                  <a:pt x="63" y="88"/>
                  <a:pt x="61" y="88"/>
                </a:cubicBezTo>
                <a:cubicBezTo>
                  <a:pt x="60" y="88"/>
                  <a:pt x="58" y="89"/>
                  <a:pt x="58" y="91"/>
                </a:cubicBezTo>
                <a:close/>
                <a:moveTo>
                  <a:pt x="67" y="99"/>
                </a:moveTo>
                <a:cubicBezTo>
                  <a:pt x="67" y="101"/>
                  <a:pt x="68" y="102"/>
                  <a:pt x="70" y="102"/>
                </a:cubicBezTo>
                <a:cubicBezTo>
                  <a:pt x="72" y="102"/>
                  <a:pt x="73" y="101"/>
                  <a:pt x="73" y="99"/>
                </a:cubicBezTo>
                <a:cubicBezTo>
                  <a:pt x="73" y="98"/>
                  <a:pt x="72" y="97"/>
                  <a:pt x="70" y="97"/>
                </a:cubicBezTo>
                <a:cubicBezTo>
                  <a:pt x="68" y="97"/>
                  <a:pt x="67" y="98"/>
                  <a:pt x="67" y="99"/>
                </a:cubicBezTo>
                <a:close/>
                <a:moveTo>
                  <a:pt x="84" y="99"/>
                </a:moveTo>
                <a:cubicBezTo>
                  <a:pt x="84" y="101"/>
                  <a:pt x="86" y="102"/>
                  <a:pt x="87" y="102"/>
                </a:cubicBezTo>
                <a:cubicBezTo>
                  <a:pt x="89" y="102"/>
                  <a:pt x="90" y="101"/>
                  <a:pt x="90" y="99"/>
                </a:cubicBezTo>
                <a:cubicBezTo>
                  <a:pt x="90" y="98"/>
                  <a:pt x="89" y="97"/>
                  <a:pt x="87" y="97"/>
                </a:cubicBezTo>
                <a:cubicBezTo>
                  <a:pt x="86" y="97"/>
                  <a:pt x="84" y="98"/>
                  <a:pt x="84" y="99"/>
                </a:cubicBezTo>
                <a:close/>
                <a:moveTo>
                  <a:pt x="93" y="91"/>
                </a:moveTo>
                <a:cubicBezTo>
                  <a:pt x="93" y="92"/>
                  <a:pt x="95" y="94"/>
                  <a:pt x="96" y="94"/>
                </a:cubicBezTo>
                <a:cubicBezTo>
                  <a:pt x="98" y="94"/>
                  <a:pt x="99" y="92"/>
                  <a:pt x="99" y="91"/>
                </a:cubicBezTo>
                <a:cubicBezTo>
                  <a:pt x="99" y="89"/>
                  <a:pt x="98" y="88"/>
                  <a:pt x="96" y="88"/>
                </a:cubicBezTo>
                <a:cubicBezTo>
                  <a:pt x="95" y="88"/>
                  <a:pt x="93" y="89"/>
                  <a:pt x="93" y="91"/>
                </a:cubicBezTo>
                <a:close/>
                <a:moveTo>
                  <a:pt x="76" y="108"/>
                </a:moveTo>
                <a:cubicBezTo>
                  <a:pt x="76" y="110"/>
                  <a:pt x="77" y="111"/>
                  <a:pt x="79" y="111"/>
                </a:cubicBezTo>
                <a:cubicBezTo>
                  <a:pt x="80" y="111"/>
                  <a:pt x="82" y="110"/>
                  <a:pt x="82" y="108"/>
                </a:cubicBezTo>
                <a:cubicBezTo>
                  <a:pt x="82" y="107"/>
                  <a:pt x="80" y="105"/>
                  <a:pt x="79" y="105"/>
                </a:cubicBezTo>
                <a:cubicBezTo>
                  <a:pt x="77" y="105"/>
                  <a:pt x="76" y="107"/>
                  <a:pt x="76" y="108"/>
                </a:cubicBezTo>
                <a:close/>
                <a:moveTo>
                  <a:pt x="102" y="82"/>
                </a:moveTo>
                <a:cubicBezTo>
                  <a:pt x="102" y="84"/>
                  <a:pt x="103" y="85"/>
                  <a:pt x="105" y="85"/>
                </a:cubicBezTo>
                <a:cubicBezTo>
                  <a:pt x="106" y="85"/>
                  <a:pt x="108" y="84"/>
                  <a:pt x="108" y="82"/>
                </a:cubicBezTo>
                <a:cubicBezTo>
                  <a:pt x="108" y="80"/>
                  <a:pt x="106" y="79"/>
                  <a:pt x="105" y="79"/>
                </a:cubicBezTo>
                <a:cubicBezTo>
                  <a:pt x="103" y="79"/>
                  <a:pt x="102" y="80"/>
                  <a:pt x="102" y="82"/>
                </a:cubicBezTo>
                <a:close/>
                <a:moveTo>
                  <a:pt x="119" y="82"/>
                </a:moveTo>
                <a:cubicBezTo>
                  <a:pt x="119" y="84"/>
                  <a:pt x="121" y="85"/>
                  <a:pt x="122" y="85"/>
                </a:cubicBezTo>
                <a:cubicBezTo>
                  <a:pt x="124" y="85"/>
                  <a:pt x="125" y="84"/>
                  <a:pt x="125" y="82"/>
                </a:cubicBezTo>
                <a:cubicBezTo>
                  <a:pt x="125" y="80"/>
                  <a:pt x="124" y="79"/>
                  <a:pt x="122" y="79"/>
                </a:cubicBezTo>
                <a:cubicBezTo>
                  <a:pt x="121" y="79"/>
                  <a:pt x="119" y="80"/>
                  <a:pt x="119" y="82"/>
                </a:cubicBezTo>
                <a:close/>
                <a:moveTo>
                  <a:pt x="111" y="91"/>
                </a:moveTo>
                <a:cubicBezTo>
                  <a:pt x="111" y="92"/>
                  <a:pt x="112" y="94"/>
                  <a:pt x="114" y="94"/>
                </a:cubicBezTo>
                <a:cubicBezTo>
                  <a:pt x="115" y="94"/>
                  <a:pt x="117" y="92"/>
                  <a:pt x="117" y="91"/>
                </a:cubicBezTo>
                <a:cubicBezTo>
                  <a:pt x="117" y="89"/>
                  <a:pt x="115" y="88"/>
                  <a:pt x="114" y="88"/>
                </a:cubicBezTo>
                <a:cubicBezTo>
                  <a:pt x="112" y="88"/>
                  <a:pt x="111" y="89"/>
                  <a:pt x="111" y="91"/>
                </a:cubicBezTo>
                <a:close/>
                <a:moveTo>
                  <a:pt x="132" y="93"/>
                </a:moveTo>
                <a:cubicBezTo>
                  <a:pt x="132" y="94"/>
                  <a:pt x="132" y="94"/>
                  <a:pt x="132" y="94"/>
                </a:cubicBezTo>
                <a:cubicBezTo>
                  <a:pt x="160" y="109"/>
                  <a:pt x="160" y="109"/>
                  <a:pt x="160" y="109"/>
                </a:cubicBezTo>
                <a:cubicBezTo>
                  <a:pt x="80" y="155"/>
                  <a:pt x="80" y="155"/>
                  <a:pt x="80" y="155"/>
                </a:cubicBezTo>
                <a:cubicBezTo>
                  <a:pt x="0" y="109"/>
                  <a:pt x="0" y="109"/>
                  <a:pt x="0" y="109"/>
                </a:cubicBezTo>
                <a:cubicBezTo>
                  <a:pt x="28" y="94"/>
                  <a:pt x="28" y="94"/>
                  <a:pt x="28" y="94"/>
                </a:cubicBezTo>
                <a:cubicBezTo>
                  <a:pt x="0" y="77"/>
                  <a:pt x="0" y="77"/>
                  <a:pt x="0" y="77"/>
                </a:cubicBezTo>
                <a:cubicBezTo>
                  <a:pt x="28" y="61"/>
                  <a:pt x="28" y="61"/>
                  <a:pt x="28" y="61"/>
                </a:cubicBezTo>
                <a:cubicBezTo>
                  <a:pt x="0" y="45"/>
                  <a:pt x="0" y="45"/>
                  <a:pt x="0" y="45"/>
                </a:cubicBezTo>
                <a:cubicBezTo>
                  <a:pt x="80" y="0"/>
                  <a:pt x="80" y="0"/>
                  <a:pt x="80" y="0"/>
                </a:cubicBezTo>
                <a:cubicBezTo>
                  <a:pt x="160" y="45"/>
                  <a:pt x="160" y="45"/>
                  <a:pt x="160" y="45"/>
                </a:cubicBezTo>
                <a:cubicBezTo>
                  <a:pt x="132" y="61"/>
                  <a:pt x="132" y="61"/>
                  <a:pt x="132" y="61"/>
                </a:cubicBezTo>
                <a:cubicBezTo>
                  <a:pt x="160" y="77"/>
                  <a:pt x="160" y="77"/>
                  <a:pt x="160" y="77"/>
                </a:cubicBezTo>
                <a:cubicBezTo>
                  <a:pt x="133" y="93"/>
                  <a:pt x="133" y="93"/>
                  <a:pt x="133" y="93"/>
                </a:cubicBezTo>
                <a:cubicBezTo>
                  <a:pt x="132" y="93"/>
                  <a:pt x="132" y="93"/>
                  <a:pt x="132" y="93"/>
                </a:cubicBezTo>
                <a:close/>
                <a:moveTo>
                  <a:pt x="12" y="45"/>
                </a:moveTo>
                <a:cubicBezTo>
                  <a:pt x="80" y="84"/>
                  <a:pt x="80" y="84"/>
                  <a:pt x="80" y="84"/>
                </a:cubicBezTo>
                <a:cubicBezTo>
                  <a:pt x="126" y="58"/>
                  <a:pt x="126" y="58"/>
                  <a:pt x="126" y="58"/>
                </a:cubicBezTo>
                <a:cubicBezTo>
                  <a:pt x="126" y="58"/>
                  <a:pt x="126" y="58"/>
                  <a:pt x="126" y="58"/>
                </a:cubicBezTo>
                <a:cubicBezTo>
                  <a:pt x="148" y="45"/>
                  <a:pt x="148" y="45"/>
                  <a:pt x="148" y="45"/>
                </a:cubicBezTo>
                <a:cubicBezTo>
                  <a:pt x="80" y="7"/>
                  <a:pt x="80" y="7"/>
                  <a:pt x="80" y="7"/>
                </a:cubicBezTo>
                <a:lnTo>
                  <a:pt x="12" y="45"/>
                </a:lnTo>
                <a:close/>
                <a:moveTo>
                  <a:pt x="12" y="77"/>
                </a:moveTo>
                <a:cubicBezTo>
                  <a:pt x="16" y="80"/>
                  <a:pt x="16" y="80"/>
                  <a:pt x="16" y="80"/>
                </a:cubicBezTo>
                <a:cubicBezTo>
                  <a:pt x="16" y="79"/>
                  <a:pt x="17" y="79"/>
                  <a:pt x="18" y="79"/>
                </a:cubicBezTo>
                <a:cubicBezTo>
                  <a:pt x="19" y="79"/>
                  <a:pt x="20" y="80"/>
                  <a:pt x="20" y="82"/>
                </a:cubicBezTo>
                <a:cubicBezTo>
                  <a:pt x="20" y="82"/>
                  <a:pt x="20" y="82"/>
                  <a:pt x="20" y="82"/>
                </a:cubicBezTo>
                <a:cubicBezTo>
                  <a:pt x="50" y="99"/>
                  <a:pt x="50" y="99"/>
                  <a:pt x="50" y="99"/>
                </a:cubicBezTo>
                <a:cubicBezTo>
                  <a:pt x="50" y="98"/>
                  <a:pt x="51" y="97"/>
                  <a:pt x="52" y="97"/>
                </a:cubicBezTo>
                <a:cubicBezTo>
                  <a:pt x="54" y="97"/>
                  <a:pt x="55" y="98"/>
                  <a:pt x="55" y="99"/>
                </a:cubicBezTo>
                <a:cubicBezTo>
                  <a:pt x="55" y="100"/>
                  <a:pt x="55" y="101"/>
                  <a:pt x="54" y="102"/>
                </a:cubicBezTo>
                <a:cubicBezTo>
                  <a:pt x="61" y="105"/>
                  <a:pt x="61" y="105"/>
                  <a:pt x="61" y="105"/>
                </a:cubicBezTo>
                <a:cubicBezTo>
                  <a:pt x="61" y="105"/>
                  <a:pt x="61" y="105"/>
                  <a:pt x="61" y="105"/>
                </a:cubicBezTo>
                <a:cubicBezTo>
                  <a:pt x="63" y="105"/>
                  <a:pt x="64" y="106"/>
                  <a:pt x="64" y="107"/>
                </a:cubicBezTo>
                <a:cubicBezTo>
                  <a:pt x="80" y="116"/>
                  <a:pt x="80" y="116"/>
                  <a:pt x="80" y="116"/>
                </a:cubicBezTo>
                <a:cubicBezTo>
                  <a:pt x="93" y="109"/>
                  <a:pt x="93" y="109"/>
                  <a:pt x="93" y="109"/>
                </a:cubicBezTo>
                <a:cubicBezTo>
                  <a:pt x="93" y="109"/>
                  <a:pt x="93" y="108"/>
                  <a:pt x="93" y="108"/>
                </a:cubicBezTo>
                <a:cubicBezTo>
                  <a:pt x="93" y="107"/>
                  <a:pt x="95" y="105"/>
                  <a:pt x="96" y="105"/>
                </a:cubicBezTo>
                <a:cubicBezTo>
                  <a:pt x="97" y="105"/>
                  <a:pt x="98" y="106"/>
                  <a:pt x="98" y="106"/>
                </a:cubicBezTo>
                <a:cubicBezTo>
                  <a:pt x="105" y="102"/>
                  <a:pt x="105" y="102"/>
                  <a:pt x="105" y="102"/>
                </a:cubicBezTo>
                <a:cubicBezTo>
                  <a:pt x="103" y="102"/>
                  <a:pt x="102" y="101"/>
                  <a:pt x="102" y="99"/>
                </a:cubicBezTo>
                <a:cubicBezTo>
                  <a:pt x="102" y="98"/>
                  <a:pt x="103" y="97"/>
                  <a:pt x="105" y="97"/>
                </a:cubicBezTo>
                <a:cubicBezTo>
                  <a:pt x="106" y="97"/>
                  <a:pt x="108" y="98"/>
                  <a:pt x="108" y="99"/>
                </a:cubicBezTo>
                <a:cubicBezTo>
                  <a:pt x="108" y="100"/>
                  <a:pt x="108" y="100"/>
                  <a:pt x="107" y="101"/>
                </a:cubicBezTo>
                <a:cubicBezTo>
                  <a:pt x="126" y="90"/>
                  <a:pt x="126" y="90"/>
                  <a:pt x="126" y="90"/>
                </a:cubicBezTo>
                <a:cubicBezTo>
                  <a:pt x="126" y="90"/>
                  <a:pt x="126" y="90"/>
                  <a:pt x="126" y="90"/>
                </a:cubicBezTo>
                <a:cubicBezTo>
                  <a:pt x="137" y="84"/>
                  <a:pt x="137" y="84"/>
                  <a:pt x="137" y="84"/>
                </a:cubicBezTo>
                <a:cubicBezTo>
                  <a:pt x="137" y="83"/>
                  <a:pt x="137" y="83"/>
                  <a:pt x="137" y="82"/>
                </a:cubicBezTo>
                <a:cubicBezTo>
                  <a:pt x="137" y="80"/>
                  <a:pt x="138" y="79"/>
                  <a:pt x="140" y="79"/>
                </a:cubicBezTo>
                <a:cubicBezTo>
                  <a:pt x="141" y="79"/>
                  <a:pt x="142" y="80"/>
                  <a:pt x="142" y="81"/>
                </a:cubicBezTo>
                <a:cubicBezTo>
                  <a:pt x="148" y="77"/>
                  <a:pt x="148" y="77"/>
                  <a:pt x="148" y="77"/>
                </a:cubicBezTo>
                <a:cubicBezTo>
                  <a:pt x="126" y="65"/>
                  <a:pt x="126" y="65"/>
                  <a:pt x="126" y="65"/>
                </a:cubicBezTo>
                <a:cubicBezTo>
                  <a:pt x="125" y="65"/>
                  <a:pt x="125" y="65"/>
                  <a:pt x="125" y="65"/>
                </a:cubicBezTo>
                <a:cubicBezTo>
                  <a:pt x="125" y="67"/>
                  <a:pt x="124" y="67"/>
                  <a:pt x="122" y="67"/>
                </a:cubicBezTo>
                <a:cubicBezTo>
                  <a:pt x="122" y="67"/>
                  <a:pt x="122" y="67"/>
                  <a:pt x="122" y="67"/>
                </a:cubicBezTo>
                <a:cubicBezTo>
                  <a:pt x="115" y="71"/>
                  <a:pt x="115" y="71"/>
                  <a:pt x="115" y="71"/>
                </a:cubicBezTo>
                <a:cubicBezTo>
                  <a:pt x="116" y="71"/>
                  <a:pt x="117" y="72"/>
                  <a:pt x="117" y="73"/>
                </a:cubicBezTo>
                <a:cubicBezTo>
                  <a:pt x="117" y="75"/>
                  <a:pt x="115" y="76"/>
                  <a:pt x="114" y="76"/>
                </a:cubicBezTo>
                <a:cubicBezTo>
                  <a:pt x="112" y="76"/>
                  <a:pt x="111" y="75"/>
                  <a:pt x="111" y="74"/>
                </a:cubicBezTo>
                <a:cubicBezTo>
                  <a:pt x="82" y="90"/>
                  <a:pt x="82" y="90"/>
                  <a:pt x="82" y="90"/>
                </a:cubicBezTo>
                <a:cubicBezTo>
                  <a:pt x="82" y="90"/>
                  <a:pt x="82" y="91"/>
                  <a:pt x="82" y="91"/>
                </a:cubicBezTo>
                <a:cubicBezTo>
                  <a:pt x="82" y="92"/>
                  <a:pt x="80" y="94"/>
                  <a:pt x="79" y="94"/>
                </a:cubicBezTo>
                <a:cubicBezTo>
                  <a:pt x="77" y="94"/>
                  <a:pt x="76" y="92"/>
                  <a:pt x="76" y="91"/>
                </a:cubicBezTo>
                <a:cubicBezTo>
                  <a:pt x="76" y="90"/>
                  <a:pt x="76" y="90"/>
                  <a:pt x="76" y="89"/>
                </a:cubicBezTo>
                <a:cubicBezTo>
                  <a:pt x="46" y="72"/>
                  <a:pt x="46" y="72"/>
                  <a:pt x="46" y="72"/>
                </a:cubicBezTo>
                <a:cubicBezTo>
                  <a:pt x="46" y="72"/>
                  <a:pt x="47" y="73"/>
                  <a:pt x="47" y="73"/>
                </a:cubicBezTo>
                <a:cubicBezTo>
                  <a:pt x="47" y="75"/>
                  <a:pt x="45" y="76"/>
                  <a:pt x="44" y="76"/>
                </a:cubicBezTo>
                <a:cubicBezTo>
                  <a:pt x="42" y="76"/>
                  <a:pt x="41" y="75"/>
                  <a:pt x="41" y="73"/>
                </a:cubicBezTo>
                <a:cubicBezTo>
                  <a:pt x="41" y="72"/>
                  <a:pt x="42" y="70"/>
                  <a:pt x="44" y="70"/>
                </a:cubicBezTo>
                <a:cubicBezTo>
                  <a:pt x="37" y="67"/>
                  <a:pt x="37" y="67"/>
                  <a:pt x="37" y="67"/>
                </a:cubicBezTo>
                <a:cubicBezTo>
                  <a:pt x="36" y="67"/>
                  <a:pt x="36" y="67"/>
                  <a:pt x="35" y="67"/>
                </a:cubicBezTo>
                <a:cubicBezTo>
                  <a:pt x="34" y="67"/>
                  <a:pt x="33" y="67"/>
                  <a:pt x="32" y="66"/>
                </a:cubicBezTo>
                <a:lnTo>
                  <a:pt x="12" y="77"/>
                </a:lnTo>
                <a:close/>
                <a:moveTo>
                  <a:pt x="126" y="97"/>
                </a:moveTo>
                <a:cubicBezTo>
                  <a:pt x="80" y="123"/>
                  <a:pt x="80" y="123"/>
                  <a:pt x="80" y="123"/>
                </a:cubicBezTo>
                <a:cubicBezTo>
                  <a:pt x="34" y="97"/>
                  <a:pt x="34" y="97"/>
                  <a:pt x="34" y="97"/>
                </a:cubicBezTo>
                <a:cubicBezTo>
                  <a:pt x="12" y="110"/>
                  <a:pt x="12" y="110"/>
                  <a:pt x="12" y="110"/>
                </a:cubicBezTo>
                <a:cubicBezTo>
                  <a:pt x="80" y="148"/>
                  <a:pt x="80" y="148"/>
                  <a:pt x="80" y="148"/>
                </a:cubicBezTo>
                <a:cubicBezTo>
                  <a:pt x="148" y="110"/>
                  <a:pt x="148" y="110"/>
                  <a:pt x="148" y="110"/>
                </a:cubicBezTo>
                <a:lnTo>
                  <a:pt x="126" y="9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 name="object 16">
            <a:extLst>
              <a:ext uri="{FF2B5EF4-FFF2-40B4-BE49-F238E27FC236}">
                <a16:creationId xmlns:a16="http://schemas.microsoft.com/office/drawing/2014/main" id="{913950CE-1393-C77F-16DA-1F4F28EEAEEA}"/>
              </a:ext>
            </a:extLst>
          </p:cNvPr>
          <p:cNvPicPr/>
          <p:nvPr/>
        </p:nvPicPr>
        <p:blipFill>
          <a:blip r:embed="rId2" cstate="print"/>
          <a:stretch>
            <a:fillRect/>
          </a:stretch>
        </p:blipFill>
        <p:spPr>
          <a:xfrm>
            <a:off x="10465908" y="340915"/>
            <a:ext cx="597407" cy="542544"/>
          </a:xfrm>
          <a:prstGeom prst="rect">
            <a:avLst/>
          </a:prstGeom>
        </p:spPr>
      </p:pic>
    </p:spTree>
    <p:extLst>
      <p:ext uri="{BB962C8B-B14F-4D97-AF65-F5344CB8AC3E}">
        <p14:creationId xmlns:p14="http://schemas.microsoft.com/office/powerpoint/2010/main" val="416040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4F4E2-93D5-4053-4A1E-06A998A8D701}"/>
              </a:ext>
            </a:extLst>
          </p:cNvPr>
          <p:cNvSpPr>
            <a:spLocks noGrp="1"/>
          </p:cNvSpPr>
          <p:nvPr>
            <p:ph type="title"/>
          </p:nvPr>
        </p:nvSpPr>
        <p:spPr>
          <a:xfrm>
            <a:off x="945484" y="351436"/>
            <a:ext cx="4307834" cy="586530"/>
          </a:xfrm>
        </p:spPr>
        <p:txBody>
          <a:bodyPr/>
          <a:lstStyle/>
          <a:p>
            <a:r>
              <a:rPr lang="en-US" sz="2800" dirty="0"/>
              <a:t>Overview of the Strategic Leadership Series: </a:t>
            </a:r>
            <a:br>
              <a:rPr lang="en-US" sz="2800" dirty="0"/>
            </a:br>
            <a:r>
              <a:rPr lang="en-US" sz="2800" dirty="0"/>
              <a:t>An Annual Membership Service for Credit Unions</a:t>
            </a:r>
          </a:p>
        </p:txBody>
      </p:sp>
      <p:sp>
        <p:nvSpPr>
          <p:cNvPr id="4" name="Text Placeholder 3">
            <a:extLst>
              <a:ext uri="{FF2B5EF4-FFF2-40B4-BE49-F238E27FC236}">
                <a16:creationId xmlns:a16="http://schemas.microsoft.com/office/drawing/2014/main" id="{F5C8BF8D-9669-E73D-BDEE-A00FF3366551}"/>
              </a:ext>
            </a:extLst>
          </p:cNvPr>
          <p:cNvSpPr>
            <a:spLocks noGrp="1"/>
          </p:cNvSpPr>
          <p:nvPr>
            <p:ph type="body" sz="quarter" idx="13"/>
          </p:nvPr>
        </p:nvSpPr>
        <p:spPr>
          <a:xfrm>
            <a:off x="6664966" y="852500"/>
            <a:ext cx="4307834" cy="258670"/>
          </a:xfrm>
        </p:spPr>
        <p:txBody>
          <a:bodyPr/>
          <a:lstStyle/>
          <a:p>
            <a:r>
              <a:rPr lang="en-US" sz="2400" dirty="0"/>
              <a:t>Access to Perspectives Reports</a:t>
            </a:r>
          </a:p>
          <a:p>
            <a:endParaRPr lang="en-US" sz="2400" dirty="0"/>
          </a:p>
        </p:txBody>
      </p:sp>
      <p:sp>
        <p:nvSpPr>
          <p:cNvPr id="5" name="Text Placeholder 4">
            <a:extLst>
              <a:ext uri="{FF2B5EF4-FFF2-40B4-BE49-F238E27FC236}">
                <a16:creationId xmlns:a16="http://schemas.microsoft.com/office/drawing/2014/main" id="{4C00B4F1-37AB-DA89-625D-D84D36BC00A2}"/>
              </a:ext>
            </a:extLst>
          </p:cNvPr>
          <p:cNvSpPr>
            <a:spLocks noGrp="1"/>
          </p:cNvSpPr>
          <p:nvPr>
            <p:ph type="body" sz="quarter" idx="15"/>
          </p:nvPr>
        </p:nvSpPr>
        <p:spPr>
          <a:xfrm>
            <a:off x="6664966" y="1291036"/>
            <a:ext cx="4307834" cy="258670"/>
          </a:xfrm>
        </p:spPr>
        <p:txBody>
          <a:bodyPr/>
          <a:lstStyle/>
          <a:p>
            <a:r>
              <a:rPr lang="en-US" sz="1600" dirty="0"/>
              <a:t>The SLS now has close to 70 members who receive access (via a Web Portal) to Perspectives Reports (authored by Mark) on Strategic Trends, including:</a:t>
            </a:r>
          </a:p>
          <a:p>
            <a:endParaRPr lang="en-US" sz="100" dirty="0"/>
          </a:p>
          <a:p>
            <a:pPr marL="628650" lvl="1" indent="-171450">
              <a:buFont typeface="Arial" panose="020B0604020202020204" pitchFamily="34" charset="0"/>
              <a:buChar char="•"/>
            </a:pPr>
            <a:r>
              <a:rPr lang="en-US" sz="1600" dirty="0"/>
              <a:t>Business Model Change</a:t>
            </a:r>
          </a:p>
          <a:p>
            <a:pPr marL="628650" lvl="1" indent="-171450">
              <a:buFont typeface="Arial" panose="020B0604020202020204" pitchFamily="34" charset="0"/>
              <a:buChar char="•"/>
            </a:pPr>
            <a:r>
              <a:rPr lang="en-US" sz="1600" dirty="0"/>
              <a:t>Delivery &amp; Distribution Channels</a:t>
            </a:r>
          </a:p>
          <a:p>
            <a:pPr marL="628650" lvl="1" indent="-171450">
              <a:buFont typeface="Arial" panose="020B0604020202020204" pitchFamily="34" charset="0"/>
              <a:buChar char="•"/>
            </a:pPr>
            <a:r>
              <a:rPr lang="en-US" sz="1600" dirty="0"/>
              <a:t>Emerging Technologies</a:t>
            </a:r>
          </a:p>
          <a:p>
            <a:pPr marL="628650" lvl="1" indent="-171450">
              <a:buFont typeface="Arial" panose="020B0604020202020204" pitchFamily="34" charset="0"/>
              <a:buChar char="•"/>
            </a:pPr>
            <a:r>
              <a:rPr lang="en-US" sz="1600" dirty="0"/>
              <a:t>FinTech Sector</a:t>
            </a:r>
          </a:p>
          <a:p>
            <a:pPr marL="628650" lvl="1" indent="-171450">
              <a:buFont typeface="Arial" panose="020B0604020202020204" pitchFamily="34" charset="0"/>
              <a:buChar char="•"/>
            </a:pPr>
            <a:r>
              <a:rPr lang="en-US" sz="1600" dirty="0"/>
              <a:t>Member Experience</a:t>
            </a:r>
          </a:p>
          <a:p>
            <a:pPr marL="628650" lvl="1" indent="-171450">
              <a:buFont typeface="Arial" panose="020B0604020202020204" pitchFamily="34" charset="0"/>
              <a:buChar char="•"/>
            </a:pPr>
            <a:r>
              <a:rPr lang="en-US" sz="1600" dirty="0"/>
              <a:t>Payment Services and Systems</a:t>
            </a:r>
          </a:p>
          <a:p>
            <a:pPr marL="628650" lvl="1" indent="-171450">
              <a:buFont typeface="Arial" panose="020B0604020202020204" pitchFamily="34" charset="0"/>
              <a:buChar char="•"/>
            </a:pPr>
            <a:r>
              <a:rPr lang="en-US" sz="1600" dirty="0"/>
              <a:t>Regulation and Compliance</a:t>
            </a:r>
          </a:p>
          <a:p>
            <a:pPr marL="628650" lvl="1" indent="-171450">
              <a:buFont typeface="Arial" panose="020B0604020202020204" pitchFamily="34" charset="0"/>
              <a:buChar char="•"/>
            </a:pPr>
            <a:r>
              <a:rPr lang="en-US" sz="1600" dirty="0"/>
              <a:t>Service Quality</a:t>
            </a:r>
          </a:p>
          <a:p>
            <a:pPr marL="628650" lvl="1" indent="-171450">
              <a:buFont typeface="Arial" panose="020B0604020202020204" pitchFamily="34" charset="0"/>
              <a:buChar char="•"/>
            </a:pPr>
            <a:r>
              <a:rPr lang="en-US" sz="1600" dirty="0"/>
              <a:t>Small Business Trends</a:t>
            </a:r>
          </a:p>
          <a:p>
            <a:pPr marL="628650" lvl="1" indent="-171450">
              <a:buFont typeface="Arial" panose="020B0604020202020204" pitchFamily="34" charset="0"/>
              <a:buChar char="•"/>
            </a:pPr>
            <a:r>
              <a:rPr lang="en-US" sz="1600" dirty="0"/>
              <a:t>Strategic Planning</a:t>
            </a:r>
          </a:p>
          <a:p>
            <a:pPr marL="628650" lvl="1" indent="-171450">
              <a:buFont typeface="Arial" panose="020B0604020202020204" pitchFamily="34" charset="0"/>
              <a:buChar char="•"/>
            </a:pPr>
            <a:r>
              <a:rPr lang="en-US" sz="1600" dirty="0"/>
              <a:t>Technology Strategy</a:t>
            </a:r>
          </a:p>
          <a:p>
            <a:endParaRPr lang="en-US" sz="1600" dirty="0"/>
          </a:p>
        </p:txBody>
      </p:sp>
      <p:pic>
        <p:nvPicPr>
          <p:cNvPr id="14" name="Picture 13">
            <a:extLst>
              <a:ext uri="{FF2B5EF4-FFF2-40B4-BE49-F238E27FC236}">
                <a16:creationId xmlns:a16="http://schemas.microsoft.com/office/drawing/2014/main" id="{FCDBB1E4-DBD8-C31F-D040-5B67D8622ECA}"/>
              </a:ext>
            </a:extLst>
          </p:cNvPr>
          <p:cNvPicPr>
            <a:picLocks noChangeAspect="1"/>
          </p:cNvPicPr>
          <p:nvPr/>
        </p:nvPicPr>
        <p:blipFill>
          <a:blip r:embed="rId2"/>
          <a:stretch>
            <a:fillRect/>
          </a:stretch>
        </p:blipFill>
        <p:spPr>
          <a:xfrm>
            <a:off x="418585" y="2605608"/>
            <a:ext cx="2473405" cy="3056421"/>
          </a:xfrm>
          <a:prstGeom prst="rect">
            <a:avLst/>
          </a:prstGeom>
        </p:spPr>
      </p:pic>
      <p:pic>
        <p:nvPicPr>
          <p:cNvPr id="15" name="Picture 14" descr="A person in a suit and tie&#10;&#10;Description automatically generated with medium confidence">
            <a:extLst>
              <a:ext uri="{FF2B5EF4-FFF2-40B4-BE49-F238E27FC236}">
                <a16:creationId xmlns:a16="http://schemas.microsoft.com/office/drawing/2014/main" id="{2CFB05B4-A60F-AF9A-D3F0-1CCF94C6D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401" y="3884843"/>
            <a:ext cx="2680911" cy="2486545"/>
          </a:xfrm>
          <a:prstGeom prst="rect">
            <a:avLst/>
          </a:prstGeom>
        </p:spPr>
      </p:pic>
      <p:pic>
        <p:nvPicPr>
          <p:cNvPr id="2" name="object 16">
            <a:extLst>
              <a:ext uri="{FF2B5EF4-FFF2-40B4-BE49-F238E27FC236}">
                <a16:creationId xmlns:a16="http://schemas.microsoft.com/office/drawing/2014/main" id="{52CDC952-3DC2-BE62-02B5-E9DB50051326}"/>
              </a:ext>
            </a:extLst>
          </p:cNvPr>
          <p:cNvPicPr/>
          <p:nvPr/>
        </p:nvPicPr>
        <p:blipFill>
          <a:blip r:embed="rId4" cstate="print"/>
          <a:stretch>
            <a:fillRect/>
          </a:stretch>
        </p:blipFill>
        <p:spPr>
          <a:xfrm>
            <a:off x="10465908" y="340915"/>
            <a:ext cx="597407" cy="542544"/>
          </a:xfrm>
          <a:prstGeom prst="rect">
            <a:avLst/>
          </a:prstGeom>
        </p:spPr>
      </p:pic>
    </p:spTree>
    <p:extLst>
      <p:ext uri="{BB962C8B-B14F-4D97-AF65-F5344CB8AC3E}">
        <p14:creationId xmlns:p14="http://schemas.microsoft.com/office/powerpoint/2010/main" val="1126798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C38F6A-CD15-08DA-22DD-D4F8F60A636A}"/>
              </a:ext>
            </a:extLst>
          </p:cNvPr>
          <p:cNvSpPr/>
          <p:nvPr/>
        </p:nvSpPr>
        <p:spPr>
          <a:xfrm>
            <a:off x="8132064" y="1181876"/>
            <a:ext cx="4059936" cy="5682343"/>
          </a:xfrm>
          <a:prstGeom prst="rect">
            <a:avLst/>
          </a:prstGeom>
          <a:solidFill>
            <a:schemeClr val="bg1">
              <a:alpha val="371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A677009-AC61-1767-9B6E-7BA2D934DA98}"/>
              </a:ext>
            </a:extLst>
          </p:cNvPr>
          <p:cNvSpPr/>
          <p:nvPr/>
        </p:nvSpPr>
        <p:spPr>
          <a:xfrm>
            <a:off x="0" y="1175656"/>
            <a:ext cx="4059936" cy="5682343"/>
          </a:xfrm>
          <a:prstGeom prst="rect">
            <a:avLst/>
          </a:prstGeom>
          <a:solidFill>
            <a:schemeClr val="bg1">
              <a:alpha val="371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D96FFA5-885D-954F-BF04-C17C9F58613A}"/>
              </a:ext>
            </a:extLst>
          </p:cNvPr>
          <p:cNvSpPr/>
          <p:nvPr/>
        </p:nvSpPr>
        <p:spPr>
          <a:xfrm>
            <a:off x="4066032" y="1175657"/>
            <a:ext cx="4059936" cy="5682343"/>
          </a:xfrm>
          <a:prstGeom prst="rect">
            <a:avLst/>
          </a:prstGeom>
          <a:solidFill>
            <a:srgbClr val="E7EAED">
              <a:alpha val="371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hlinkClick r:id="" action="ppaction://hlinkshowjump?jump=firstslide"/>
            <a:extLst>
              <a:ext uri="{FF2B5EF4-FFF2-40B4-BE49-F238E27FC236}">
                <a16:creationId xmlns:a16="http://schemas.microsoft.com/office/drawing/2014/main" id="{4CB0076F-2278-184A-B814-EA72540173A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cxnSp>
        <p:nvCxnSpPr>
          <p:cNvPr id="21" name="Straight Connector 20">
            <a:extLst>
              <a:ext uri="{FF2B5EF4-FFF2-40B4-BE49-F238E27FC236}">
                <a16:creationId xmlns:a16="http://schemas.microsoft.com/office/drawing/2014/main" id="{99A7B84A-8D40-B445-9D79-7BE932BF343D}"/>
              </a:ext>
            </a:extLst>
          </p:cNvPr>
          <p:cNvCxnSpPr>
            <a:cxnSpLocks/>
          </p:cNvCxnSpPr>
          <p:nvPr/>
        </p:nvCxnSpPr>
        <p:spPr>
          <a:xfrm>
            <a:off x="1364074" y="2867718"/>
            <a:ext cx="1318284" cy="10493"/>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14DA7AD-CE1E-F64D-B3E6-4ED099506E81}"/>
              </a:ext>
            </a:extLst>
          </p:cNvPr>
          <p:cNvSpPr txBox="1"/>
          <p:nvPr/>
        </p:nvSpPr>
        <p:spPr>
          <a:xfrm>
            <a:off x="955071" y="5759216"/>
            <a:ext cx="2121093" cy="738664"/>
          </a:xfrm>
          <a:prstGeom prst="rect">
            <a:avLst/>
          </a:prstGeom>
          <a:noFill/>
        </p:spPr>
        <p:txBody>
          <a:bodyPr wrap="none" rtlCol="0">
            <a:spAutoFit/>
          </a:bodyPr>
          <a:lstStyle/>
          <a:p>
            <a:pPr algn="ctr"/>
            <a:r>
              <a:rPr lang="en-US" sz="1400" b="1" dirty="0">
                <a:solidFill>
                  <a:srgbClr val="051D2B"/>
                </a:solidFill>
                <a:latin typeface="Georgia" panose="02060503050505060203" pitchFamily="18" charset="77"/>
                <a:cs typeface="Poppins Medium" pitchFamily="2" charset="77"/>
              </a:rPr>
              <a:t>Dave Roughton</a:t>
            </a:r>
          </a:p>
          <a:p>
            <a:pPr algn="ctr"/>
            <a:r>
              <a:rPr lang="en-US" sz="1400" dirty="0">
                <a:solidFill>
                  <a:srgbClr val="051D2B"/>
                </a:solidFill>
                <a:latin typeface="Georgia" panose="02060503050505060203" pitchFamily="18" charset="77"/>
                <a:cs typeface="Poppins Medium" pitchFamily="2" charset="77"/>
              </a:rPr>
              <a:t>President &amp; CEO</a:t>
            </a:r>
          </a:p>
          <a:p>
            <a:pPr algn="ctr"/>
            <a:r>
              <a:rPr lang="en-US" sz="1400" dirty="0">
                <a:solidFill>
                  <a:srgbClr val="051D2B"/>
                </a:solidFill>
                <a:latin typeface="Georgia" panose="02060503050505060203" pitchFamily="18" charset="77"/>
                <a:cs typeface="Poppins Medium" pitchFamily="2" charset="77"/>
              </a:rPr>
              <a:t>SAFE Credit Union (CA)</a:t>
            </a:r>
          </a:p>
        </p:txBody>
      </p:sp>
      <p:sp>
        <p:nvSpPr>
          <p:cNvPr id="23" name="TextBox 22">
            <a:extLst>
              <a:ext uri="{FF2B5EF4-FFF2-40B4-BE49-F238E27FC236}">
                <a16:creationId xmlns:a16="http://schemas.microsoft.com/office/drawing/2014/main" id="{24F58CD2-B2D9-244B-9C43-88F2EB397693}"/>
              </a:ext>
            </a:extLst>
          </p:cNvPr>
          <p:cNvSpPr txBox="1"/>
          <p:nvPr/>
        </p:nvSpPr>
        <p:spPr>
          <a:xfrm>
            <a:off x="345233" y="3095001"/>
            <a:ext cx="3334558" cy="2069606"/>
          </a:xfrm>
          <a:prstGeom prst="rect">
            <a:avLst/>
          </a:prstGeom>
          <a:noFill/>
        </p:spPr>
        <p:txBody>
          <a:bodyPr wrap="square" rtlCol="0">
            <a:spAutoFit/>
          </a:bodyPr>
          <a:lstStyle/>
          <a:p>
            <a:pPr algn="ctr">
              <a:lnSpc>
                <a:spcPct val="125000"/>
              </a:lnSpc>
              <a:spcAft>
                <a:spcPts val="1200"/>
              </a:spcAft>
            </a:pPr>
            <a:r>
              <a:rPr lang="en-US" sz="1200" i="1" dirty="0">
                <a:solidFill>
                  <a:srgbClr val="051D2B"/>
                </a:solidFill>
                <a:latin typeface="DIN" panose="02020500000000000000" pitchFamily="18" charset="0"/>
              </a:rPr>
              <a:t>“From day one, Mark was willing to extend himself and his colleagues in any manner necessary in order to achieve our organization's business objectives. </a:t>
            </a:r>
          </a:p>
          <a:p>
            <a:pPr algn="ctr">
              <a:lnSpc>
                <a:spcPct val="125000"/>
              </a:lnSpc>
              <a:spcAft>
                <a:spcPts val="1200"/>
              </a:spcAft>
            </a:pPr>
            <a:r>
              <a:rPr lang="en-US" sz="1200" i="1" dirty="0">
                <a:solidFill>
                  <a:srgbClr val="051D2B"/>
                </a:solidFill>
                <a:latin typeface="DIN" panose="02020500000000000000" pitchFamily="18" charset="0"/>
              </a:rPr>
              <a:t>I have not met any other individual in my career with more integrity, professionalism and dedication to his profession than Mark Sievewright.”</a:t>
            </a:r>
          </a:p>
        </p:txBody>
      </p:sp>
      <p:sp>
        <p:nvSpPr>
          <p:cNvPr id="11" name="Title 1">
            <a:extLst>
              <a:ext uri="{FF2B5EF4-FFF2-40B4-BE49-F238E27FC236}">
                <a16:creationId xmlns:a16="http://schemas.microsoft.com/office/drawing/2014/main" id="{1CDFDD40-5312-AC72-C022-CE7EA502C3BD}"/>
              </a:ext>
            </a:extLst>
          </p:cNvPr>
          <p:cNvSpPr>
            <a:spLocks noGrp="1"/>
          </p:cNvSpPr>
          <p:nvPr>
            <p:ph type="title"/>
          </p:nvPr>
        </p:nvSpPr>
        <p:spPr>
          <a:xfrm>
            <a:off x="955071" y="306827"/>
            <a:ext cx="9613402" cy="749122"/>
          </a:xfrm>
        </p:spPr>
        <p:txBody>
          <a:bodyPr/>
          <a:lstStyle/>
          <a:p>
            <a:r>
              <a:rPr lang="en-US" sz="3200" dirty="0"/>
              <a:t>What Clients Say about Sievewright &amp; Associates </a:t>
            </a:r>
          </a:p>
        </p:txBody>
      </p:sp>
      <p:cxnSp>
        <p:nvCxnSpPr>
          <p:cNvPr id="15" name="Straight Connector 14">
            <a:extLst>
              <a:ext uri="{FF2B5EF4-FFF2-40B4-BE49-F238E27FC236}">
                <a16:creationId xmlns:a16="http://schemas.microsoft.com/office/drawing/2014/main" id="{EE7989C2-14F9-137D-E15D-F89275FAF184}"/>
              </a:ext>
            </a:extLst>
          </p:cNvPr>
          <p:cNvCxnSpPr>
            <a:cxnSpLocks/>
          </p:cNvCxnSpPr>
          <p:nvPr/>
        </p:nvCxnSpPr>
        <p:spPr>
          <a:xfrm>
            <a:off x="5436202" y="2817955"/>
            <a:ext cx="1318284" cy="10493"/>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21CA019-8A08-D3E4-38F8-EEC0AD2CD325}"/>
              </a:ext>
            </a:extLst>
          </p:cNvPr>
          <p:cNvSpPr txBox="1"/>
          <p:nvPr/>
        </p:nvSpPr>
        <p:spPr>
          <a:xfrm>
            <a:off x="5105746" y="5759216"/>
            <a:ext cx="1963999" cy="738664"/>
          </a:xfrm>
          <a:prstGeom prst="rect">
            <a:avLst/>
          </a:prstGeom>
          <a:noFill/>
        </p:spPr>
        <p:txBody>
          <a:bodyPr wrap="none" rtlCol="0">
            <a:spAutoFit/>
          </a:bodyPr>
          <a:lstStyle/>
          <a:p>
            <a:pPr algn="ctr"/>
            <a:r>
              <a:rPr lang="en-US" sz="1400" b="1" dirty="0">
                <a:solidFill>
                  <a:srgbClr val="051D2B"/>
                </a:solidFill>
                <a:latin typeface="Georgia" panose="02060503050505060203" pitchFamily="18" charset="77"/>
                <a:cs typeface="Poppins Medium" pitchFamily="2" charset="77"/>
              </a:rPr>
              <a:t>Sean Cahill</a:t>
            </a:r>
          </a:p>
          <a:p>
            <a:pPr algn="ctr"/>
            <a:r>
              <a:rPr lang="en-US" sz="1400" dirty="0">
                <a:solidFill>
                  <a:srgbClr val="051D2B"/>
                </a:solidFill>
                <a:latin typeface="Georgia" panose="02060503050505060203" pitchFamily="18" charset="77"/>
                <a:cs typeface="Poppins Medium" pitchFamily="2" charset="77"/>
              </a:rPr>
              <a:t>President &amp; CEO</a:t>
            </a:r>
          </a:p>
          <a:p>
            <a:pPr algn="ctr"/>
            <a:r>
              <a:rPr lang="en-US" sz="1400" dirty="0">
                <a:solidFill>
                  <a:srgbClr val="051D2B"/>
                </a:solidFill>
                <a:latin typeface="Georgia" panose="02060503050505060203" pitchFamily="18" charset="77"/>
                <a:cs typeface="Poppins Medium" pitchFamily="2" charset="77"/>
              </a:rPr>
              <a:t>True Sky Credit Union</a:t>
            </a:r>
          </a:p>
        </p:txBody>
      </p:sp>
      <p:sp>
        <p:nvSpPr>
          <p:cNvPr id="17" name="TextBox 16">
            <a:extLst>
              <a:ext uri="{FF2B5EF4-FFF2-40B4-BE49-F238E27FC236}">
                <a16:creationId xmlns:a16="http://schemas.microsoft.com/office/drawing/2014/main" id="{06F4BF0F-18B0-8CF4-D70A-6C8634E4BF33}"/>
              </a:ext>
            </a:extLst>
          </p:cNvPr>
          <p:cNvSpPr txBox="1"/>
          <p:nvPr/>
        </p:nvSpPr>
        <p:spPr>
          <a:xfrm>
            <a:off x="4417361" y="3095001"/>
            <a:ext cx="3334558" cy="1915717"/>
          </a:xfrm>
          <a:prstGeom prst="rect">
            <a:avLst/>
          </a:prstGeom>
          <a:noFill/>
        </p:spPr>
        <p:txBody>
          <a:bodyPr wrap="square" rtlCol="0">
            <a:spAutoFit/>
          </a:bodyPr>
          <a:lstStyle/>
          <a:p>
            <a:pPr algn="ctr">
              <a:lnSpc>
                <a:spcPct val="125000"/>
              </a:lnSpc>
            </a:pPr>
            <a:r>
              <a:rPr lang="en-US" sz="1200" i="1" dirty="0">
                <a:solidFill>
                  <a:srgbClr val="051D2B"/>
                </a:solidFill>
                <a:latin typeface="DIN" panose="02020500000000000000" pitchFamily="18" charset="0"/>
              </a:rPr>
              <a:t>“I cannot begin to express my gratitude for your guidance and commitment to our credit union. We could not have done this (core system evaluation and selection) without you. You were an outstanding choice to lead us though this. I could not make a higher recommendation to anyone if they want the best technology advice possible.”</a:t>
            </a:r>
          </a:p>
        </p:txBody>
      </p:sp>
      <p:cxnSp>
        <p:nvCxnSpPr>
          <p:cNvPr id="19" name="Straight Connector 18">
            <a:extLst>
              <a:ext uri="{FF2B5EF4-FFF2-40B4-BE49-F238E27FC236}">
                <a16:creationId xmlns:a16="http://schemas.microsoft.com/office/drawing/2014/main" id="{0427D92E-30FD-C27E-AA96-D17008061793}"/>
              </a:ext>
            </a:extLst>
          </p:cNvPr>
          <p:cNvCxnSpPr>
            <a:cxnSpLocks/>
          </p:cNvCxnSpPr>
          <p:nvPr/>
        </p:nvCxnSpPr>
        <p:spPr>
          <a:xfrm>
            <a:off x="9513081" y="2817955"/>
            <a:ext cx="1318284" cy="10493"/>
          </a:xfrm>
          <a:prstGeom prst="line">
            <a:avLst/>
          </a:prstGeom>
          <a:ln w="15875">
            <a:solidFill>
              <a:srgbClr val="80C34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64B7579-F4D9-8B67-1E2C-A25EA0AF4A13}"/>
              </a:ext>
            </a:extLst>
          </p:cNvPr>
          <p:cNvSpPr txBox="1"/>
          <p:nvPr/>
        </p:nvSpPr>
        <p:spPr>
          <a:xfrm>
            <a:off x="9016714" y="5759216"/>
            <a:ext cx="2295821" cy="738664"/>
          </a:xfrm>
          <a:prstGeom prst="rect">
            <a:avLst/>
          </a:prstGeom>
          <a:noFill/>
        </p:spPr>
        <p:txBody>
          <a:bodyPr wrap="none" rtlCol="0">
            <a:spAutoFit/>
          </a:bodyPr>
          <a:lstStyle/>
          <a:p>
            <a:pPr algn="ctr"/>
            <a:r>
              <a:rPr lang="en-US" sz="1400" b="1" dirty="0">
                <a:solidFill>
                  <a:srgbClr val="051D2B"/>
                </a:solidFill>
                <a:latin typeface="Georgia" panose="02060503050505060203" pitchFamily="18" charset="77"/>
                <a:cs typeface="Poppins Medium" pitchFamily="2" charset="77"/>
              </a:rPr>
              <a:t>Dan Egan</a:t>
            </a:r>
          </a:p>
          <a:p>
            <a:pPr algn="ctr"/>
            <a:r>
              <a:rPr lang="en-US" sz="1400" dirty="0">
                <a:solidFill>
                  <a:srgbClr val="051D2B"/>
                </a:solidFill>
                <a:latin typeface="Georgia" panose="02060503050505060203" pitchFamily="18" charset="77"/>
                <a:cs typeface="Poppins Medium" pitchFamily="2" charset="77"/>
              </a:rPr>
              <a:t>Board Member</a:t>
            </a:r>
          </a:p>
          <a:p>
            <a:pPr algn="ctr"/>
            <a:r>
              <a:rPr lang="en-US" sz="1400" dirty="0">
                <a:solidFill>
                  <a:srgbClr val="051D2B"/>
                </a:solidFill>
                <a:latin typeface="Georgia" panose="02060503050505060203" pitchFamily="18" charset="77"/>
                <a:cs typeface="Poppins Medium" pitchFamily="2" charset="77"/>
              </a:rPr>
              <a:t>Service Credit Union (NH)</a:t>
            </a:r>
          </a:p>
        </p:txBody>
      </p:sp>
      <p:sp>
        <p:nvSpPr>
          <p:cNvPr id="28" name="TextBox 27">
            <a:extLst>
              <a:ext uri="{FF2B5EF4-FFF2-40B4-BE49-F238E27FC236}">
                <a16:creationId xmlns:a16="http://schemas.microsoft.com/office/drawing/2014/main" id="{E7BC6F0E-D5E3-E75D-4930-A166A536A670}"/>
              </a:ext>
            </a:extLst>
          </p:cNvPr>
          <p:cNvSpPr txBox="1"/>
          <p:nvPr/>
        </p:nvSpPr>
        <p:spPr>
          <a:xfrm>
            <a:off x="8494240" y="3095001"/>
            <a:ext cx="3334558" cy="2608215"/>
          </a:xfrm>
          <a:prstGeom prst="rect">
            <a:avLst/>
          </a:prstGeom>
          <a:noFill/>
        </p:spPr>
        <p:txBody>
          <a:bodyPr wrap="square" rtlCol="0">
            <a:spAutoFit/>
          </a:bodyPr>
          <a:lstStyle/>
          <a:p>
            <a:pPr algn="ctr">
              <a:lnSpc>
                <a:spcPct val="125000"/>
              </a:lnSpc>
            </a:pPr>
            <a:r>
              <a:rPr lang="en-US" sz="1200" i="1" dirty="0">
                <a:solidFill>
                  <a:srgbClr val="051D2B"/>
                </a:solidFill>
                <a:latin typeface="DIN" panose="02020500000000000000" pitchFamily="18" charset="0"/>
              </a:rPr>
              <a:t>“Mark supported us with the identification and recruitment of a new CEO for our credit union in very challenging circumstances (the new CEO would be the third in less than 3 years). We did not want the “boiler-plate” recruitment approach offered by many of the traditional firms. Mark brought us an outstanding candidate pool and guided us through an effective process of deciding upon our next CEO who has already been very successful in his first few years.”</a:t>
            </a:r>
          </a:p>
        </p:txBody>
      </p:sp>
      <p:pic>
        <p:nvPicPr>
          <p:cNvPr id="33" name="Picture 32" descr="Logo&#10;&#10;Description automatically generated">
            <a:extLst>
              <a:ext uri="{FF2B5EF4-FFF2-40B4-BE49-F238E27FC236}">
                <a16:creationId xmlns:a16="http://schemas.microsoft.com/office/drawing/2014/main" id="{E879308C-D15B-B4E8-559E-9FE9C54342B1}"/>
              </a:ext>
            </a:extLst>
          </p:cNvPr>
          <p:cNvPicPr>
            <a:picLocks noChangeAspect="1"/>
          </p:cNvPicPr>
          <p:nvPr/>
        </p:nvPicPr>
        <p:blipFill>
          <a:blip r:embed="rId3"/>
          <a:stretch>
            <a:fillRect/>
          </a:stretch>
        </p:blipFill>
        <p:spPr>
          <a:xfrm>
            <a:off x="848409" y="1681301"/>
            <a:ext cx="2328205" cy="914400"/>
          </a:xfrm>
          <a:prstGeom prst="rect">
            <a:avLst/>
          </a:prstGeom>
        </p:spPr>
      </p:pic>
      <p:pic>
        <p:nvPicPr>
          <p:cNvPr id="35" name="Picture 34" descr="A picture containing text, tableware, plate, dishware&#10;&#10;Description automatically generated">
            <a:extLst>
              <a:ext uri="{FF2B5EF4-FFF2-40B4-BE49-F238E27FC236}">
                <a16:creationId xmlns:a16="http://schemas.microsoft.com/office/drawing/2014/main" id="{DD3A0D93-1A82-8E97-89EC-9A4DCB10CE4D}"/>
              </a:ext>
            </a:extLst>
          </p:cNvPr>
          <p:cNvPicPr>
            <a:picLocks noChangeAspect="1"/>
          </p:cNvPicPr>
          <p:nvPr/>
        </p:nvPicPr>
        <p:blipFill>
          <a:blip r:embed="rId4"/>
          <a:stretch>
            <a:fillRect/>
          </a:stretch>
        </p:blipFill>
        <p:spPr>
          <a:xfrm>
            <a:off x="4858433" y="1829569"/>
            <a:ext cx="2452413" cy="640080"/>
          </a:xfrm>
          <a:prstGeom prst="rect">
            <a:avLst/>
          </a:prstGeom>
        </p:spPr>
      </p:pic>
      <p:pic>
        <p:nvPicPr>
          <p:cNvPr id="37" name="Picture 36" descr="Text&#10;&#10;Description automatically generated">
            <a:extLst>
              <a:ext uri="{FF2B5EF4-FFF2-40B4-BE49-F238E27FC236}">
                <a16:creationId xmlns:a16="http://schemas.microsoft.com/office/drawing/2014/main" id="{C76638B7-06D6-8A15-A6B1-519BF7B49CDA}"/>
              </a:ext>
            </a:extLst>
          </p:cNvPr>
          <p:cNvPicPr>
            <a:picLocks noChangeAspect="1"/>
          </p:cNvPicPr>
          <p:nvPr/>
        </p:nvPicPr>
        <p:blipFill>
          <a:blip r:embed="rId5"/>
          <a:stretch>
            <a:fillRect/>
          </a:stretch>
        </p:blipFill>
        <p:spPr>
          <a:xfrm>
            <a:off x="9335642" y="1588734"/>
            <a:ext cx="1674115" cy="914400"/>
          </a:xfrm>
          <a:prstGeom prst="rect">
            <a:avLst/>
          </a:prstGeom>
        </p:spPr>
      </p:pic>
      <p:pic>
        <p:nvPicPr>
          <p:cNvPr id="2" name="object 16">
            <a:extLst>
              <a:ext uri="{FF2B5EF4-FFF2-40B4-BE49-F238E27FC236}">
                <a16:creationId xmlns:a16="http://schemas.microsoft.com/office/drawing/2014/main" id="{28EC2E40-2FD3-5950-7CF2-4A125E182DA4}"/>
              </a:ext>
            </a:extLst>
          </p:cNvPr>
          <p:cNvPicPr/>
          <p:nvPr/>
        </p:nvPicPr>
        <p:blipFill>
          <a:blip r:embed="rId6" cstate="print"/>
          <a:stretch>
            <a:fillRect/>
          </a:stretch>
        </p:blipFill>
        <p:spPr>
          <a:xfrm>
            <a:off x="10465908" y="340915"/>
            <a:ext cx="597407" cy="542544"/>
          </a:xfrm>
          <a:prstGeom prst="rect">
            <a:avLst/>
          </a:prstGeom>
        </p:spPr>
      </p:pic>
    </p:spTree>
    <p:extLst>
      <p:ext uri="{BB962C8B-B14F-4D97-AF65-F5344CB8AC3E}">
        <p14:creationId xmlns:p14="http://schemas.microsoft.com/office/powerpoint/2010/main" val="84497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0A8D78BE-B2BC-BA4A-A661-0D3FD2D7CB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17285"/>
            <a:ext cx="12192000" cy="6858000"/>
          </a:xfrm>
          <a:prstGeom prst="rect">
            <a:avLst/>
          </a:prstGeom>
        </p:spPr>
      </p:pic>
      <p:sp>
        <p:nvSpPr>
          <p:cNvPr id="5" name="TextBox 4">
            <a:extLst>
              <a:ext uri="{FF2B5EF4-FFF2-40B4-BE49-F238E27FC236}">
                <a16:creationId xmlns:a16="http://schemas.microsoft.com/office/drawing/2014/main" id="{CF78A25F-BC3A-8A48-942A-0820DB80D138}"/>
              </a:ext>
            </a:extLst>
          </p:cNvPr>
          <p:cNvSpPr txBox="1"/>
          <p:nvPr/>
        </p:nvSpPr>
        <p:spPr>
          <a:xfrm>
            <a:off x="1048465" y="4880495"/>
            <a:ext cx="29796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DIN" panose="02020500000000000000" pitchFamily="18" charset="0"/>
                <a:ea typeface="+mn-ea"/>
                <a:cs typeface="Poppins Medium" pitchFamily="2" charset="77"/>
              </a:rPr>
              <a:t>2023 </a:t>
            </a:r>
            <a:r>
              <a:rPr kumimoji="0" lang="en-US" sz="1600" b="0" i="0" u="none" strike="noStrike" kern="1200" cap="none" spc="0" normalizeH="0" baseline="0" noProof="0" dirty="0">
                <a:ln>
                  <a:noFill/>
                </a:ln>
                <a:solidFill>
                  <a:srgbClr val="FFFFFF"/>
                </a:solidFill>
                <a:effectLst/>
                <a:uLnTx/>
                <a:uFillTx/>
                <a:latin typeface="DIN" panose="02020500000000000000" pitchFamily="18" charset="0"/>
                <a:ea typeface="+mn-ea"/>
                <a:cs typeface="Poppins Medium" pitchFamily="2" charset="77"/>
              </a:rPr>
              <a:t>Overview</a:t>
            </a:r>
          </a:p>
        </p:txBody>
      </p:sp>
      <p:sp>
        <p:nvSpPr>
          <p:cNvPr id="4" name="TextBox 3">
            <a:extLst>
              <a:ext uri="{FF2B5EF4-FFF2-40B4-BE49-F238E27FC236}">
                <a16:creationId xmlns:a16="http://schemas.microsoft.com/office/drawing/2014/main" id="{D17FCA52-6A79-7B41-AF47-9399E7FAE5B8}"/>
              </a:ext>
            </a:extLst>
          </p:cNvPr>
          <p:cNvSpPr txBox="1"/>
          <p:nvPr/>
        </p:nvSpPr>
        <p:spPr>
          <a:xfrm>
            <a:off x="1038305" y="2161935"/>
            <a:ext cx="59201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Georgia" panose="02060503050505060203" pitchFamily="18" charset="77"/>
                <a:ea typeface="+mn-ea"/>
                <a:cs typeface="Poppins ExtraBold" pitchFamily="2" charset="77"/>
              </a:rPr>
              <a:t>Strategic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Georgia" panose="02060503050505060203" pitchFamily="18" charset="77"/>
                <a:ea typeface="+mn-ea"/>
                <a:cs typeface="Poppins ExtraBold" pitchFamily="2" charset="77"/>
              </a:rPr>
              <a:t>Resource Management</a:t>
            </a:r>
          </a:p>
        </p:txBody>
      </p:sp>
      <p:pic>
        <p:nvPicPr>
          <p:cNvPr id="3" name="Picture 2" descr="Logo, icon&#10;&#10;Description automatically generated">
            <a:extLst>
              <a:ext uri="{FF2B5EF4-FFF2-40B4-BE49-F238E27FC236}">
                <a16:creationId xmlns:a16="http://schemas.microsoft.com/office/drawing/2014/main" id="{987E183A-0088-B47E-9233-A98C25BF54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2302" y="918104"/>
            <a:ext cx="950978" cy="954235"/>
          </a:xfrm>
          <a:prstGeom prst="rect">
            <a:avLst/>
          </a:prstGeom>
        </p:spPr>
      </p:pic>
      <p:sp>
        <p:nvSpPr>
          <p:cNvPr id="6" name="Rectangle 5">
            <a:extLst>
              <a:ext uri="{FF2B5EF4-FFF2-40B4-BE49-F238E27FC236}">
                <a16:creationId xmlns:a16="http://schemas.microsoft.com/office/drawing/2014/main" id="{A4966591-D11D-C12A-7CAE-3B354E99ECE5}"/>
              </a:ext>
            </a:extLst>
          </p:cNvPr>
          <p:cNvSpPr/>
          <p:nvPr/>
        </p:nvSpPr>
        <p:spPr>
          <a:xfrm>
            <a:off x="6435968" y="2698346"/>
            <a:ext cx="4552451" cy="1766108"/>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Georgia" panose="02040502050405020303"/>
                <a:ea typeface="+mn-ea"/>
                <a:cs typeface="+mn-cs"/>
              </a:rPr>
              <a:t>Cornerstone Resources Partner</a:t>
            </a:r>
            <a:r>
              <a:rPr lang="en-US" sz="2800" dirty="0">
                <a:solidFill>
                  <a:srgbClr val="002060"/>
                </a:solidFill>
                <a:latin typeface="Georgia" panose="02040502050405020303"/>
              </a:rPr>
              <a:t> Showcase </a:t>
            </a:r>
            <a:endParaRPr kumimoji="0" lang="en-US" sz="2800" b="0" i="0" u="none" strike="noStrike" kern="1200" cap="none" spc="0" normalizeH="0" baseline="0" noProof="0" dirty="0">
              <a:ln>
                <a:noFill/>
              </a:ln>
              <a:solidFill>
                <a:srgbClr val="002060"/>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46564741-D1E3-C140-F9F8-749EFF16DE2B}"/>
              </a:ext>
            </a:extLst>
          </p:cNvPr>
          <p:cNvSpPr txBox="1"/>
          <p:nvPr/>
        </p:nvSpPr>
        <p:spPr>
          <a:xfrm>
            <a:off x="6435968" y="2161935"/>
            <a:ext cx="29796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DIN" panose="02020500000000000000" pitchFamily="18" charset="0"/>
                <a:ea typeface="+mn-ea"/>
                <a:cs typeface="Poppins Medium" pitchFamily="2" charset="77"/>
              </a:rPr>
              <a:t>Prepared for:</a:t>
            </a:r>
          </a:p>
        </p:txBody>
      </p:sp>
      <p:sp>
        <p:nvSpPr>
          <p:cNvPr id="2" name="AutoShape 2" descr="3Rivers Federal Credit Union">
            <a:extLst>
              <a:ext uri="{FF2B5EF4-FFF2-40B4-BE49-F238E27FC236}">
                <a16:creationId xmlns:a16="http://schemas.microsoft.com/office/drawing/2014/main" id="{DAACD17D-E7FB-B692-4A1B-DCB2392555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D2B"/>
              </a:solidFill>
              <a:effectLst/>
              <a:uLnTx/>
              <a:uFillTx/>
              <a:latin typeface="Georgia" panose="02040502050405020303"/>
              <a:ea typeface="+mn-ea"/>
              <a:cs typeface="+mn-cs"/>
            </a:endParaRPr>
          </a:p>
        </p:txBody>
      </p:sp>
      <p:sp>
        <p:nvSpPr>
          <p:cNvPr id="8" name="AutoShape 4" descr="3Rivers Federal Credit Union">
            <a:extLst>
              <a:ext uri="{FF2B5EF4-FFF2-40B4-BE49-F238E27FC236}">
                <a16:creationId xmlns:a16="http://schemas.microsoft.com/office/drawing/2014/main" id="{276DF4CF-93C2-B734-7DF6-4720D7C603B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D2B"/>
              </a:solidFill>
              <a:effectLst/>
              <a:uLnTx/>
              <a:uFillTx/>
              <a:latin typeface="Georgia" panose="02040502050405020303"/>
              <a:ea typeface="+mn-ea"/>
              <a:cs typeface="+mn-cs"/>
            </a:endParaRPr>
          </a:p>
        </p:txBody>
      </p:sp>
      <p:pic>
        <p:nvPicPr>
          <p:cNvPr id="11" name="Picture 10" descr="A picture containing graphics, graphic design, design&#10;&#10;Description automatically generated">
            <a:extLst>
              <a:ext uri="{FF2B5EF4-FFF2-40B4-BE49-F238E27FC236}">
                <a16:creationId xmlns:a16="http://schemas.microsoft.com/office/drawing/2014/main" id="{242997A5-6B30-6C8F-6EDE-A296BAACA5FA}"/>
              </a:ext>
            </a:extLst>
          </p:cNvPr>
          <p:cNvPicPr>
            <a:picLocks noChangeAspect="1"/>
          </p:cNvPicPr>
          <p:nvPr/>
        </p:nvPicPr>
        <p:blipFill>
          <a:blip r:embed="rId4"/>
          <a:stretch>
            <a:fillRect/>
          </a:stretch>
        </p:blipFill>
        <p:spPr>
          <a:xfrm>
            <a:off x="6400800" y="4852075"/>
            <a:ext cx="4587619" cy="1132975"/>
          </a:xfrm>
          <a:prstGeom prst="rect">
            <a:avLst/>
          </a:prstGeom>
          <a:solidFill>
            <a:schemeClr val="bg1"/>
          </a:solidFill>
        </p:spPr>
      </p:pic>
    </p:spTree>
    <p:extLst>
      <p:ext uri="{BB962C8B-B14F-4D97-AF65-F5344CB8AC3E}">
        <p14:creationId xmlns:p14="http://schemas.microsoft.com/office/powerpoint/2010/main" val="2780992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639C-2AA3-41DD-A54B-67B252E86BBF}"/>
              </a:ext>
            </a:extLst>
          </p:cNvPr>
          <p:cNvSpPr>
            <a:spLocks noGrp="1"/>
          </p:cNvSpPr>
          <p:nvPr>
            <p:ph type="title"/>
          </p:nvPr>
        </p:nvSpPr>
        <p:spPr>
          <a:xfrm>
            <a:off x="6679707" y="1770016"/>
            <a:ext cx="4301359" cy="1329669"/>
          </a:xfrm>
        </p:spPr>
        <p:txBody>
          <a:bodyPr>
            <a:noAutofit/>
          </a:bodyPr>
          <a:lstStyle/>
          <a:p>
            <a:r>
              <a:rPr lang="en-US" sz="5400" b="1" dirty="0">
                <a:solidFill>
                  <a:srgbClr val="3F6B30"/>
                </a:solidFill>
              </a:rPr>
              <a:t>Next Presentation:</a:t>
            </a:r>
          </a:p>
        </p:txBody>
      </p:sp>
      <p:pic>
        <p:nvPicPr>
          <p:cNvPr id="4" name="Picture 3">
            <a:extLst>
              <a:ext uri="{FF2B5EF4-FFF2-40B4-BE49-F238E27FC236}">
                <a16:creationId xmlns:a16="http://schemas.microsoft.com/office/drawing/2014/main" id="{71304107-398C-1864-DF35-E1766F2E5031}"/>
              </a:ext>
            </a:extLst>
          </p:cNvPr>
          <p:cNvPicPr>
            <a:picLocks noChangeAspect="1"/>
          </p:cNvPicPr>
          <p:nvPr/>
        </p:nvPicPr>
        <p:blipFill>
          <a:blip r:embed="rId2"/>
          <a:srcRect/>
          <a:stretch/>
        </p:blipFill>
        <p:spPr>
          <a:xfrm>
            <a:off x="7010400" y="3946757"/>
            <a:ext cx="3695700" cy="1478280"/>
          </a:xfrm>
          <a:prstGeom prst="rect">
            <a:avLst/>
          </a:prstGeom>
        </p:spPr>
      </p:pic>
    </p:spTree>
    <p:extLst>
      <p:ext uri="{BB962C8B-B14F-4D97-AF65-F5344CB8AC3E}">
        <p14:creationId xmlns:p14="http://schemas.microsoft.com/office/powerpoint/2010/main" val="3265610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0630AE-EAD2-C441-B707-6CA6619F01EC}"/>
              </a:ext>
            </a:extLst>
          </p:cNvPr>
          <p:cNvSpPr>
            <a:spLocks noGrp="1"/>
          </p:cNvSpPr>
          <p:nvPr>
            <p:ph type="pic" sz="quarter" idx="10"/>
          </p:nvPr>
        </p:nvSpPr>
        <p:spPr>
          <a:xfrm>
            <a:off x="5615212" y="2770746"/>
            <a:ext cx="4969073" cy="2623539"/>
          </a:xfrm>
          <a:solidFill>
            <a:schemeClr val="bg1"/>
          </a:solidFill>
          <a:ln>
            <a:solidFill>
              <a:schemeClr val="bg2">
                <a:lumMod val="95000"/>
              </a:schemeClr>
            </a:solidFill>
          </a:ln>
        </p:spPr>
      </p:sp>
      <p:sp>
        <p:nvSpPr>
          <p:cNvPr id="4" name="Subtitle 3">
            <a:extLst>
              <a:ext uri="{FF2B5EF4-FFF2-40B4-BE49-F238E27FC236}">
                <a16:creationId xmlns:a16="http://schemas.microsoft.com/office/drawing/2014/main" id="{3C101661-999A-664E-861D-60CCE99649E8}"/>
              </a:ext>
            </a:extLst>
          </p:cNvPr>
          <p:cNvSpPr>
            <a:spLocks noGrp="1"/>
          </p:cNvSpPr>
          <p:nvPr>
            <p:ph type="subTitle" idx="1"/>
          </p:nvPr>
        </p:nvSpPr>
        <p:spPr>
          <a:xfrm>
            <a:off x="981612" y="3791680"/>
            <a:ext cx="3782467" cy="884407"/>
          </a:xfrm>
        </p:spPr>
        <p:txBody>
          <a:bodyPr>
            <a:noAutofit/>
          </a:bodyPr>
          <a:lstStyle/>
          <a:p>
            <a:pPr defTabSz="914377" rtl="0">
              <a:spcBef>
                <a:spcPts val="1000"/>
              </a:spcBef>
              <a:buClr>
                <a:schemeClr val="accent2"/>
              </a:buClr>
              <a:buSzPct val="90000"/>
            </a:pPr>
            <a:r>
              <a:rPr lang="en-US" sz="2000" b="1" kern="1200" dirty="0">
                <a:solidFill>
                  <a:schemeClr val="tx1"/>
                </a:solidFill>
                <a:latin typeface="Century Gothic" panose="020B0502020202020204" pitchFamily="34" charset="0"/>
                <a:cs typeface="Helvetica" panose="020B0604020202020204" pitchFamily="34" charset="0"/>
              </a:rPr>
              <a:t>ATM&amp; ITM-As-a-Service</a:t>
            </a:r>
          </a:p>
        </p:txBody>
      </p:sp>
      <p:sp>
        <p:nvSpPr>
          <p:cNvPr id="10" name="Rectangle 9">
            <a:extLst>
              <a:ext uri="{FF2B5EF4-FFF2-40B4-BE49-F238E27FC236}">
                <a16:creationId xmlns:a16="http://schemas.microsoft.com/office/drawing/2014/main" id="{2DC41E6A-9012-4B27-B22B-42B7DD44964B}"/>
              </a:ext>
            </a:extLst>
          </p:cNvPr>
          <p:cNvSpPr/>
          <p:nvPr/>
        </p:nvSpPr>
        <p:spPr>
          <a:xfrm>
            <a:off x="6567748" y="3594805"/>
            <a:ext cx="3063999" cy="800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entury Gothic" panose="020B0502020202020204" pitchFamily="34" charset="0"/>
              </a:rPr>
              <a:t>May 15, 2023</a:t>
            </a:r>
            <a:endParaRPr lang="hu-HU" sz="2400" b="1"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24C01B7E-6DBA-46E9-8451-063663C58908}"/>
              </a:ext>
            </a:extLst>
          </p:cNvPr>
          <p:cNvSpPr/>
          <p:nvPr/>
        </p:nvSpPr>
        <p:spPr>
          <a:xfrm>
            <a:off x="9089571" y="5233505"/>
            <a:ext cx="1817915" cy="1113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Picture 7">
            <a:extLst>
              <a:ext uri="{FF2B5EF4-FFF2-40B4-BE49-F238E27FC236}">
                <a16:creationId xmlns:a16="http://schemas.microsoft.com/office/drawing/2014/main" id="{F3B54C23-3D13-422B-9FE9-99F94605A752}"/>
              </a:ext>
            </a:extLst>
          </p:cNvPr>
          <p:cNvPicPr>
            <a:picLocks noChangeAspect="1"/>
          </p:cNvPicPr>
          <p:nvPr/>
        </p:nvPicPr>
        <p:blipFill>
          <a:blip r:embed="rId2"/>
          <a:stretch>
            <a:fillRect/>
          </a:stretch>
        </p:blipFill>
        <p:spPr>
          <a:xfrm>
            <a:off x="8704558" y="5543020"/>
            <a:ext cx="2934312" cy="999184"/>
          </a:xfrm>
          <a:prstGeom prst="rect">
            <a:avLst/>
          </a:prstGeom>
        </p:spPr>
      </p:pic>
      <p:pic>
        <p:nvPicPr>
          <p:cNvPr id="9" name="Picture 8" descr="Logo&#10;&#10;Description automatically generated">
            <a:extLst>
              <a:ext uri="{FF2B5EF4-FFF2-40B4-BE49-F238E27FC236}">
                <a16:creationId xmlns:a16="http://schemas.microsoft.com/office/drawing/2014/main" id="{20F00B2A-BEA3-F5DC-46E7-40EC863361B8}"/>
              </a:ext>
            </a:extLst>
          </p:cNvPr>
          <p:cNvPicPr>
            <a:picLocks noChangeAspect="1"/>
          </p:cNvPicPr>
          <p:nvPr/>
        </p:nvPicPr>
        <p:blipFill>
          <a:blip r:embed="rId3"/>
          <a:stretch>
            <a:fillRect/>
          </a:stretch>
        </p:blipFill>
        <p:spPr>
          <a:xfrm>
            <a:off x="553130" y="5923175"/>
            <a:ext cx="2899054" cy="619029"/>
          </a:xfrm>
          <a:prstGeom prst="rect">
            <a:avLst/>
          </a:prstGeom>
        </p:spPr>
      </p:pic>
      <p:pic>
        <p:nvPicPr>
          <p:cNvPr id="13" name="Picture 12" descr="A picture containing graphics, graphic design, design&#10;&#10;Description automatically generated">
            <a:extLst>
              <a:ext uri="{FF2B5EF4-FFF2-40B4-BE49-F238E27FC236}">
                <a16:creationId xmlns:a16="http://schemas.microsoft.com/office/drawing/2014/main" id="{FFD8318E-5B1D-FC78-A3AF-A3ED4A90625C}"/>
              </a:ext>
            </a:extLst>
          </p:cNvPr>
          <p:cNvPicPr>
            <a:picLocks noChangeAspect="1"/>
          </p:cNvPicPr>
          <p:nvPr/>
        </p:nvPicPr>
        <p:blipFill>
          <a:blip r:embed="rId4"/>
          <a:stretch>
            <a:fillRect/>
          </a:stretch>
        </p:blipFill>
        <p:spPr>
          <a:xfrm>
            <a:off x="289432" y="2206844"/>
            <a:ext cx="5815030" cy="1436101"/>
          </a:xfrm>
          <a:prstGeom prst="rect">
            <a:avLst/>
          </a:prstGeom>
        </p:spPr>
      </p:pic>
    </p:spTree>
    <p:extLst>
      <p:ext uri="{BB962C8B-B14F-4D97-AF65-F5344CB8AC3E}">
        <p14:creationId xmlns:p14="http://schemas.microsoft.com/office/powerpoint/2010/main" val="1240948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1124CF06-21D8-5713-28AE-A6AEF4EAD082}"/>
              </a:ext>
            </a:extLst>
          </p:cNvPr>
          <p:cNvSpPr>
            <a:spLocks noGrp="1"/>
          </p:cNvSpPr>
          <p:nvPr>
            <p:ph type="body" sz="half" idx="2"/>
          </p:nvPr>
        </p:nvSpPr>
        <p:spPr>
          <a:xfrm>
            <a:off x="1281313" y="1634643"/>
            <a:ext cx="3932237" cy="3264452"/>
          </a:xfrm>
        </p:spPr>
        <p:txBody>
          <a:bodyPr/>
          <a:lstStyle/>
          <a:p>
            <a:endParaRPr lang="en-US"/>
          </a:p>
        </p:txBody>
      </p:sp>
      <p:grpSp>
        <p:nvGrpSpPr>
          <p:cNvPr id="5" name="Group 4">
            <a:extLst>
              <a:ext uri="{FF2B5EF4-FFF2-40B4-BE49-F238E27FC236}">
                <a16:creationId xmlns:a16="http://schemas.microsoft.com/office/drawing/2014/main" id="{FBA80E8E-F3A3-F5B1-F517-6E5F28C42B08}"/>
              </a:ext>
            </a:extLst>
          </p:cNvPr>
          <p:cNvGrpSpPr/>
          <p:nvPr/>
        </p:nvGrpSpPr>
        <p:grpSpPr>
          <a:xfrm>
            <a:off x="1004238" y="1540040"/>
            <a:ext cx="10940714" cy="4181834"/>
            <a:chOff x="811926" y="1529229"/>
            <a:chExt cx="10097012" cy="3629649"/>
          </a:xfrm>
        </p:grpSpPr>
        <p:grpSp>
          <p:nvGrpSpPr>
            <p:cNvPr id="6" name="Group 5">
              <a:extLst>
                <a:ext uri="{FF2B5EF4-FFF2-40B4-BE49-F238E27FC236}">
                  <a16:creationId xmlns:a16="http://schemas.microsoft.com/office/drawing/2014/main" id="{AB666709-FDD6-642C-60E6-6BEC357D4326}"/>
                </a:ext>
              </a:extLst>
            </p:cNvPr>
            <p:cNvGrpSpPr/>
            <p:nvPr/>
          </p:nvGrpSpPr>
          <p:grpSpPr>
            <a:xfrm>
              <a:off x="811926" y="1529229"/>
              <a:ext cx="10097012" cy="3629649"/>
              <a:chOff x="1158784" y="1965553"/>
              <a:chExt cx="10311565" cy="3430289"/>
            </a:xfrm>
          </p:grpSpPr>
          <p:sp>
            <p:nvSpPr>
              <p:cNvPr id="13" name="object 17">
                <a:extLst>
                  <a:ext uri="{FF2B5EF4-FFF2-40B4-BE49-F238E27FC236}">
                    <a16:creationId xmlns:a16="http://schemas.microsoft.com/office/drawing/2014/main" id="{16BCD2DE-1912-DB4E-9ABD-91E4F19733C8}"/>
                  </a:ext>
                </a:extLst>
              </p:cNvPr>
              <p:cNvSpPr/>
              <p:nvPr/>
            </p:nvSpPr>
            <p:spPr>
              <a:xfrm>
                <a:off x="1158784" y="1965553"/>
                <a:ext cx="10311565" cy="3430289"/>
              </a:xfrm>
              <a:custGeom>
                <a:avLst/>
                <a:gdLst/>
                <a:ahLst/>
                <a:cxnLst/>
                <a:rect l="l" t="t" r="r" b="b"/>
                <a:pathLst>
                  <a:path w="10692130" h="3744595">
                    <a:moveTo>
                      <a:pt x="0" y="3743998"/>
                    </a:moveTo>
                    <a:lnTo>
                      <a:pt x="10692003" y="3743998"/>
                    </a:lnTo>
                    <a:lnTo>
                      <a:pt x="10692003" y="0"/>
                    </a:lnTo>
                    <a:lnTo>
                      <a:pt x="0" y="0"/>
                    </a:lnTo>
                    <a:lnTo>
                      <a:pt x="0" y="3743998"/>
                    </a:lnTo>
                    <a:close/>
                  </a:path>
                </a:pathLst>
              </a:custGeom>
              <a:solidFill>
                <a:srgbClr val="172A5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rgbClr val="243F90"/>
                  </a:solidFill>
                  <a:effectLst/>
                  <a:uLnTx/>
                  <a:uFillTx/>
                  <a:latin typeface="Century Gothic" panose="020F0302020204030204"/>
                  <a:ea typeface="+mn-ea"/>
                  <a:cs typeface="+mn-cs"/>
                </a:endParaRPr>
              </a:p>
            </p:txBody>
          </p:sp>
          <p:sp>
            <p:nvSpPr>
              <p:cNvPr id="14" name="object 18">
                <a:extLst>
                  <a:ext uri="{FF2B5EF4-FFF2-40B4-BE49-F238E27FC236}">
                    <a16:creationId xmlns:a16="http://schemas.microsoft.com/office/drawing/2014/main" id="{335B30E0-3479-BCEB-2F2A-161A66DD587B}"/>
                  </a:ext>
                </a:extLst>
              </p:cNvPr>
              <p:cNvSpPr/>
              <p:nvPr/>
            </p:nvSpPr>
            <p:spPr>
              <a:xfrm>
                <a:off x="1516630" y="2217418"/>
                <a:ext cx="9189080" cy="309124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dirty="0">
                  <a:ln>
                    <a:noFill/>
                  </a:ln>
                  <a:solidFill>
                    <a:srgbClr val="243F90"/>
                  </a:solidFill>
                  <a:effectLst/>
                  <a:uLnTx/>
                  <a:uFillTx/>
                  <a:latin typeface="Century Gothic" panose="020F0302020204030204"/>
                  <a:ea typeface="+mn-ea"/>
                  <a:cs typeface="+mn-cs"/>
                </a:endParaRPr>
              </a:p>
            </p:txBody>
          </p:sp>
          <p:sp>
            <p:nvSpPr>
              <p:cNvPr id="15" name="object 19">
                <a:extLst>
                  <a:ext uri="{FF2B5EF4-FFF2-40B4-BE49-F238E27FC236}">
                    <a16:creationId xmlns:a16="http://schemas.microsoft.com/office/drawing/2014/main" id="{D24AA44A-56B7-C955-32FC-F7E889A940BD}"/>
                  </a:ext>
                </a:extLst>
              </p:cNvPr>
              <p:cNvSpPr/>
              <p:nvPr/>
            </p:nvSpPr>
            <p:spPr>
              <a:xfrm>
                <a:off x="8639802" y="4816279"/>
                <a:ext cx="57582" cy="58158"/>
              </a:xfrm>
              <a:custGeom>
                <a:avLst/>
                <a:gdLst/>
                <a:ahLst/>
                <a:cxnLst/>
                <a:rect l="l" t="t" r="r" b="b"/>
                <a:pathLst>
                  <a:path w="63500" h="64135">
                    <a:moveTo>
                      <a:pt x="32448" y="0"/>
                    </a:moveTo>
                    <a:lnTo>
                      <a:pt x="19313" y="2222"/>
                    </a:lnTo>
                    <a:lnTo>
                      <a:pt x="9166" y="8362"/>
                    </a:lnTo>
                    <a:lnTo>
                      <a:pt x="2548" y="17912"/>
                    </a:lnTo>
                    <a:lnTo>
                      <a:pt x="0" y="30365"/>
                    </a:lnTo>
                    <a:lnTo>
                      <a:pt x="2102" y="43662"/>
                    </a:lnTo>
                    <a:lnTo>
                      <a:pt x="8601" y="54116"/>
                    </a:lnTo>
                    <a:lnTo>
                      <a:pt x="18780" y="60982"/>
                    </a:lnTo>
                    <a:lnTo>
                      <a:pt x="31927" y="63512"/>
                    </a:lnTo>
                    <a:lnTo>
                      <a:pt x="44480" y="61287"/>
                    </a:lnTo>
                    <a:lnTo>
                      <a:pt x="54279" y="54838"/>
                    </a:lnTo>
                    <a:lnTo>
                      <a:pt x="60659" y="44846"/>
                    </a:lnTo>
                    <a:lnTo>
                      <a:pt x="62953" y="31991"/>
                    </a:lnTo>
                    <a:lnTo>
                      <a:pt x="60755" y="18943"/>
                    </a:lnTo>
                    <a:lnTo>
                      <a:pt x="54502" y="8809"/>
                    </a:lnTo>
                    <a:lnTo>
                      <a:pt x="44848" y="2267"/>
                    </a:lnTo>
                    <a:lnTo>
                      <a:pt x="32448" y="0"/>
                    </a:lnTo>
                    <a:close/>
                  </a:path>
                </a:pathLst>
              </a:custGeom>
              <a:solidFill>
                <a:srgbClr val="FFFFFF">
                  <a:alpha val="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rgbClr val="243F90"/>
                  </a:solidFill>
                  <a:effectLst/>
                  <a:uLnTx/>
                  <a:uFillTx/>
                  <a:latin typeface="Century Gothic" panose="020F0302020204030204"/>
                  <a:ea typeface="+mn-ea"/>
                  <a:cs typeface="+mn-cs"/>
                </a:endParaRPr>
              </a:p>
            </p:txBody>
          </p:sp>
          <p:sp>
            <p:nvSpPr>
              <p:cNvPr id="16" name="object 20">
                <a:extLst>
                  <a:ext uri="{FF2B5EF4-FFF2-40B4-BE49-F238E27FC236}">
                    <a16:creationId xmlns:a16="http://schemas.microsoft.com/office/drawing/2014/main" id="{EF263415-7327-83E0-7765-45C3DDADAE29}"/>
                  </a:ext>
                </a:extLst>
              </p:cNvPr>
              <p:cNvSpPr/>
              <p:nvPr/>
            </p:nvSpPr>
            <p:spPr>
              <a:xfrm>
                <a:off x="8571776" y="4816345"/>
                <a:ext cx="57582" cy="57582"/>
              </a:xfrm>
              <a:custGeom>
                <a:avLst/>
                <a:gdLst/>
                <a:ahLst/>
                <a:cxnLst/>
                <a:rect l="l" t="t" r="r" b="b"/>
                <a:pathLst>
                  <a:path w="63500" h="63500">
                    <a:moveTo>
                      <a:pt x="32931" y="0"/>
                    </a:moveTo>
                    <a:lnTo>
                      <a:pt x="20315" y="2472"/>
                    </a:lnTo>
                    <a:lnTo>
                      <a:pt x="9955" y="9074"/>
                    </a:lnTo>
                    <a:lnTo>
                      <a:pt x="2850" y="18866"/>
                    </a:lnTo>
                    <a:lnTo>
                      <a:pt x="0" y="30911"/>
                    </a:lnTo>
                    <a:lnTo>
                      <a:pt x="2391" y="43407"/>
                    </a:lnTo>
                    <a:lnTo>
                      <a:pt x="9548" y="53770"/>
                    </a:lnTo>
                    <a:lnTo>
                      <a:pt x="20275" y="60835"/>
                    </a:lnTo>
                    <a:lnTo>
                      <a:pt x="33375" y="63436"/>
                    </a:lnTo>
                    <a:lnTo>
                      <a:pt x="46056" y="61268"/>
                    </a:lnTo>
                    <a:lnTo>
                      <a:pt x="55500" y="54997"/>
                    </a:lnTo>
                    <a:lnTo>
                      <a:pt x="61413" y="44944"/>
                    </a:lnTo>
                    <a:lnTo>
                      <a:pt x="63499" y="31432"/>
                    </a:lnTo>
                    <a:lnTo>
                      <a:pt x="61450" y="18171"/>
                    </a:lnTo>
                    <a:lnTo>
                      <a:pt x="55430" y="8262"/>
                    </a:lnTo>
                    <a:lnTo>
                      <a:pt x="45803" y="2080"/>
                    </a:lnTo>
                    <a:lnTo>
                      <a:pt x="32931" y="0"/>
                    </a:lnTo>
                    <a:close/>
                  </a:path>
                </a:pathLst>
              </a:custGeom>
              <a:solidFill>
                <a:srgbClr val="FFFFFF">
                  <a:alpha val="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rgbClr val="243F90"/>
                  </a:solidFill>
                  <a:effectLst/>
                  <a:uLnTx/>
                  <a:uFillTx/>
                  <a:latin typeface="Century Gothic" panose="020F0302020204030204"/>
                  <a:ea typeface="+mn-ea"/>
                  <a:cs typeface="+mn-cs"/>
                </a:endParaRPr>
              </a:p>
            </p:txBody>
          </p:sp>
          <p:sp>
            <p:nvSpPr>
              <p:cNvPr id="17" name="object 21">
                <a:extLst>
                  <a:ext uri="{FF2B5EF4-FFF2-40B4-BE49-F238E27FC236}">
                    <a16:creationId xmlns:a16="http://schemas.microsoft.com/office/drawing/2014/main" id="{A6435049-CDB4-E2C0-9557-A0D72C8D018B}"/>
                  </a:ext>
                </a:extLst>
              </p:cNvPr>
              <p:cNvSpPr txBox="1"/>
              <p:nvPr/>
            </p:nvSpPr>
            <p:spPr>
              <a:xfrm>
                <a:off x="9266304" y="2260028"/>
                <a:ext cx="1101982" cy="496767"/>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36" normalizeH="0" baseline="0" noProof="0" dirty="0">
                    <a:ln>
                      <a:noFill/>
                    </a:ln>
                    <a:solidFill>
                      <a:srgbClr val="FFFFFF"/>
                    </a:solidFill>
                    <a:effectLst/>
                    <a:uLnTx/>
                    <a:uFillTx/>
                    <a:latin typeface="Segoe UI Semibold"/>
                    <a:ea typeface="+mn-ea"/>
                    <a:cs typeface="Segoe UI Semibold"/>
                  </a:rPr>
                  <a:t>188+</a:t>
                </a:r>
                <a:endParaRPr kumimoji="0" lang="en-US"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27" normalizeH="0" baseline="0" noProof="0" dirty="0">
                    <a:ln>
                      <a:noFill/>
                    </a:ln>
                    <a:solidFill>
                      <a:srgbClr val="FFFFFF"/>
                    </a:solidFill>
                    <a:effectLst/>
                    <a:uLnTx/>
                    <a:uFillTx/>
                    <a:latin typeface="Segoe UI Semibold"/>
                    <a:ea typeface="+mn-ea"/>
                    <a:cs typeface="Segoe UI Semibold"/>
                  </a:rPr>
                  <a:t>Countries</a:t>
                </a:r>
                <a:endParaRPr kumimoji="0" lang="en-US"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18" name="object 23">
                <a:extLst>
                  <a:ext uri="{FF2B5EF4-FFF2-40B4-BE49-F238E27FC236}">
                    <a16:creationId xmlns:a16="http://schemas.microsoft.com/office/drawing/2014/main" id="{42AC1F87-7954-B599-7158-4F07155E8BCA}"/>
                  </a:ext>
                </a:extLst>
              </p:cNvPr>
              <p:cNvSpPr txBox="1"/>
              <p:nvPr/>
            </p:nvSpPr>
            <p:spPr>
              <a:xfrm>
                <a:off x="4074324" y="4171480"/>
                <a:ext cx="2055770" cy="572341"/>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sz="2448" b="1" i="0" u="none" strike="noStrike" kern="1200" cap="none" spc="-36" normalizeH="0" baseline="0" noProof="0" dirty="0">
                    <a:ln>
                      <a:noFill/>
                    </a:ln>
                    <a:solidFill>
                      <a:srgbClr val="FFFFFF"/>
                    </a:solidFill>
                    <a:effectLst/>
                    <a:uLnTx/>
                    <a:uFillTx/>
                    <a:latin typeface="Segoe UI Semibold"/>
                    <a:ea typeface="+mn-ea"/>
                    <a:cs typeface="Segoe UI Semibold"/>
                  </a:rPr>
                  <a:t>180+</a:t>
                </a:r>
                <a:endParaRPr kumimoji="0"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sz="1496" b="1" i="0" u="none" strike="noStrike" kern="1200" cap="none" spc="-27" normalizeH="0" baseline="0" noProof="0" dirty="0">
                    <a:ln>
                      <a:noFill/>
                    </a:ln>
                    <a:solidFill>
                      <a:srgbClr val="FFFFFF"/>
                    </a:solidFill>
                    <a:effectLst/>
                    <a:uLnTx/>
                    <a:uFillTx/>
                    <a:latin typeface="Segoe UI Semibold"/>
                    <a:ea typeface="+mn-ea"/>
                    <a:cs typeface="Segoe UI Semibold"/>
                  </a:rPr>
                  <a:t>Currencies</a:t>
                </a:r>
                <a:r>
                  <a:rPr kumimoji="0" sz="1496" b="1" i="0" u="none" strike="noStrike" kern="1200" cap="none" spc="-82" normalizeH="0" baseline="0" noProof="0" dirty="0">
                    <a:ln>
                      <a:noFill/>
                    </a:ln>
                    <a:solidFill>
                      <a:srgbClr val="FFFFFF"/>
                    </a:solidFill>
                    <a:effectLst/>
                    <a:uLnTx/>
                    <a:uFillTx/>
                    <a:latin typeface="Segoe UI Semibold"/>
                    <a:ea typeface="+mn-ea"/>
                    <a:cs typeface="Segoe UI Semibold"/>
                  </a:rPr>
                  <a:t> </a:t>
                </a:r>
                <a:r>
                  <a:rPr kumimoji="0" sz="1496" b="1" i="0" u="none" strike="noStrike" kern="1200" cap="none" spc="-23" normalizeH="0" baseline="0" noProof="0" dirty="0">
                    <a:ln>
                      <a:noFill/>
                    </a:ln>
                    <a:solidFill>
                      <a:srgbClr val="FFFFFF"/>
                    </a:solidFill>
                    <a:effectLst/>
                    <a:uLnTx/>
                    <a:uFillTx/>
                    <a:latin typeface="Segoe UI Semibold"/>
                    <a:ea typeface="+mn-ea"/>
                    <a:cs typeface="Segoe UI Semibold"/>
                  </a:rPr>
                  <a:t>Supported</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19" name="object 25">
                <a:extLst>
                  <a:ext uri="{FF2B5EF4-FFF2-40B4-BE49-F238E27FC236}">
                    <a16:creationId xmlns:a16="http://schemas.microsoft.com/office/drawing/2014/main" id="{1014A029-1108-57F9-50D0-AFBF8072FE86}"/>
                  </a:ext>
                </a:extLst>
              </p:cNvPr>
              <p:cNvSpPr txBox="1"/>
              <p:nvPr/>
            </p:nvSpPr>
            <p:spPr>
              <a:xfrm>
                <a:off x="1876813" y="2297671"/>
                <a:ext cx="1685997" cy="496767"/>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18" normalizeH="0" baseline="0" noProof="0" dirty="0">
                    <a:ln>
                      <a:noFill/>
                    </a:ln>
                    <a:solidFill>
                      <a:srgbClr val="FFFFFF"/>
                    </a:solidFill>
                    <a:effectLst/>
                    <a:uLnTx/>
                    <a:uFillTx/>
                    <a:latin typeface="Segoe UI Semibold"/>
                    <a:ea typeface="+mn-ea"/>
                    <a:cs typeface="Segoe UI Semibold"/>
                  </a:rPr>
                  <a:t>10.4</a:t>
                </a:r>
                <a:r>
                  <a:rPr kumimoji="0" sz="2448" b="1" i="0" u="none" strike="noStrike" kern="1200" cap="none" spc="-103" normalizeH="0" baseline="0" noProof="0" dirty="0">
                    <a:ln>
                      <a:noFill/>
                    </a:ln>
                    <a:solidFill>
                      <a:srgbClr val="FFFFFF"/>
                    </a:solidFill>
                    <a:effectLst/>
                    <a:uLnTx/>
                    <a:uFillTx/>
                    <a:latin typeface="Segoe UI Semibold"/>
                    <a:ea typeface="+mn-ea"/>
                    <a:cs typeface="Segoe UI Semibold"/>
                  </a:rPr>
                  <a:t> </a:t>
                </a:r>
                <a:r>
                  <a:rPr kumimoji="0" sz="2448" b="1" i="0" u="none" strike="noStrike" kern="1200" cap="none" spc="-41" normalizeH="0" baseline="0" noProof="0" dirty="0">
                    <a:ln>
                      <a:noFill/>
                    </a:ln>
                    <a:solidFill>
                      <a:srgbClr val="FFFFFF"/>
                    </a:solidFill>
                    <a:effectLst/>
                    <a:uLnTx/>
                    <a:uFillTx/>
                    <a:latin typeface="Segoe UI Semibold"/>
                    <a:ea typeface="+mn-ea"/>
                    <a:cs typeface="Segoe UI Semibold"/>
                  </a:rPr>
                  <a:t>billion</a:t>
                </a:r>
                <a:endParaRPr kumimoji="0"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36" normalizeH="0" baseline="0" noProof="0" dirty="0">
                    <a:ln>
                      <a:noFill/>
                    </a:ln>
                    <a:solidFill>
                      <a:srgbClr val="FFFFFF"/>
                    </a:solidFill>
                    <a:effectLst/>
                    <a:uLnTx/>
                    <a:uFillTx/>
                    <a:latin typeface="Segoe UI Semibold"/>
                    <a:ea typeface="+mn-ea"/>
                    <a:cs typeface="Segoe UI Semibold"/>
                  </a:rPr>
                  <a:t>Annual </a:t>
                </a:r>
                <a:r>
                  <a:rPr kumimoji="0" sz="1496" b="1" i="0" u="none" strike="noStrike" kern="1200" cap="none" spc="-36" normalizeH="0" baseline="0" noProof="0" dirty="0">
                    <a:ln>
                      <a:noFill/>
                    </a:ln>
                    <a:solidFill>
                      <a:srgbClr val="FFFFFF"/>
                    </a:solidFill>
                    <a:effectLst/>
                    <a:uLnTx/>
                    <a:uFillTx/>
                    <a:latin typeface="Segoe UI Semibold"/>
                    <a:ea typeface="+mn-ea"/>
                    <a:cs typeface="Segoe UI Semibold"/>
                  </a:rPr>
                  <a:t>Transactions</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20" name="object 26">
                <a:extLst>
                  <a:ext uri="{FF2B5EF4-FFF2-40B4-BE49-F238E27FC236}">
                    <a16:creationId xmlns:a16="http://schemas.microsoft.com/office/drawing/2014/main" id="{764A5FA9-07CB-52CB-B85E-F71F75F6EA78}"/>
                  </a:ext>
                </a:extLst>
              </p:cNvPr>
              <p:cNvSpPr txBox="1"/>
              <p:nvPr/>
            </p:nvSpPr>
            <p:spPr>
              <a:xfrm>
                <a:off x="6413807" y="3215754"/>
                <a:ext cx="2004206" cy="496767"/>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27" normalizeH="0" baseline="0" noProof="0" dirty="0">
                    <a:ln>
                      <a:noFill/>
                    </a:ln>
                    <a:solidFill>
                      <a:srgbClr val="FFFFFF"/>
                    </a:solidFill>
                    <a:effectLst/>
                    <a:uLnTx/>
                    <a:uFillTx/>
                    <a:latin typeface="Segoe UI Semibold"/>
                    <a:ea typeface="+mn-ea"/>
                    <a:cs typeface="Segoe UI Semibold"/>
                  </a:rPr>
                  <a:t>615,000</a:t>
                </a:r>
                <a:endParaRPr kumimoji="0"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sz="1496" b="1" i="0" u="none" strike="noStrike" kern="1200" cap="none" spc="-23" normalizeH="0" baseline="0" noProof="0" dirty="0">
                    <a:ln>
                      <a:noFill/>
                    </a:ln>
                    <a:solidFill>
                      <a:srgbClr val="FFFFFF"/>
                    </a:solidFill>
                    <a:effectLst/>
                    <a:uLnTx/>
                    <a:uFillTx/>
                    <a:latin typeface="Segoe UI Semibold"/>
                    <a:ea typeface="+mn-ea"/>
                    <a:cs typeface="Segoe UI Semibold"/>
                  </a:rPr>
                  <a:t> </a:t>
                </a:r>
                <a:r>
                  <a:rPr kumimoji="0" lang="en-US" sz="1496" b="1" i="0" u="none" strike="noStrike" kern="1200" cap="none" spc="-32" normalizeH="0" baseline="0" noProof="0" dirty="0">
                    <a:ln>
                      <a:noFill/>
                    </a:ln>
                    <a:solidFill>
                      <a:srgbClr val="FFFFFF"/>
                    </a:solidFill>
                    <a:effectLst/>
                    <a:uLnTx/>
                    <a:uFillTx/>
                    <a:latin typeface="Segoe UI Semibold"/>
                    <a:ea typeface="+mn-ea"/>
                    <a:cs typeface="Segoe UI Semibold"/>
                  </a:rPr>
                  <a:t>EFT POS Terminals </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21" name="object 27">
                <a:extLst>
                  <a:ext uri="{FF2B5EF4-FFF2-40B4-BE49-F238E27FC236}">
                    <a16:creationId xmlns:a16="http://schemas.microsoft.com/office/drawing/2014/main" id="{EB233695-6599-D8EF-B89F-748744586753}"/>
                  </a:ext>
                </a:extLst>
              </p:cNvPr>
              <p:cNvSpPr txBox="1"/>
              <p:nvPr/>
            </p:nvSpPr>
            <p:spPr>
              <a:xfrm>
                <a:off x="1873703" y="3149060"/>
                <a:ext cx="1921814" cy="496767"/>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36" normalizeH="0" baseline="0" noProof="0" dirty="0">
                    <a:ln>
                      <a:noFill/>
                    </a:ln>
                    <a:solidFill>
                      <a:srgbClr val="FFFFFF"/>
                    </a:solidFill>
                    <a:effectLst/>
                    <a:uLnTx/>
                    <a:uFillTx/>
                    <a:latin typeface="Segoe UI Semibold"/>
                    <a:ea typeface="+mn-ea"/>
                    <a:cs typeface="Segoe UI Semibold"/>
                  </a:rPr>
                  <a:t>500+</a:t>
                </a:r>
                <a:endParaRPr kumimoji="0"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18" normalizeH="0" baseline="0" noProof="0" dirty="0">
                    <a:ln>
                      <a:noFill/>
                    </a:ln>
                    <a:solidFill>
                      <a:srgbClr val="FFFFFF"/>
                    </a:solidFill>
                    <a:effectLst/>
                    <a:uLnTx/>
                    <a:uFillTx/>
                    <a:latin typeface="Segoe UI Semibold"/>
                    <a:ea typeface="+mn-ea"/>
                    <a:cs typeface="Segoe UI Semibold"/>
                  </a:rPr>
                  <a:t>FI</a:t>
                </a:r>
                <a:r>
                  <a:rPr kumimoji="0" sz="1496" b="1" i="0" u="none" strike="noStrike" kern="1200" cap="none" spc="-109" normalizeH="0" baseline="0" noProof="0" dirty="0">
                    <a:ln>
                      <a:noFill/>
                    </a:ln>
                    <a:solidFill>
                      <a:srgbClr val="FFFFFF"/>
                    </a:solidFill>
                    <a:effectLst/>
                    <a:uLnTx/>
                    <a:uFillTx/>
                    <a:latin typeface="Segoe UI Semibold"/>
                    <a:ea typeface="+mn-ea"/>
                    <a:cs typeface="Segoe UI Semibold"/>
                  </a:rPr>
                  <a:t> </a:t>
                </a:r>
                <a:r>
                  <a:rPr kumimoji="0" lang="en-US" sz="1496" b="1" i="0" u="none" strike="noStrike" kern="1200" cap="none" spc="-23" normalizeH="0" baseline="0" noProof="0" dirty="0">
                    <a:ln>
                      <a:noFill/>
                    </a:ln>
                    <a:solidFill>
                      <a:srgbClr val="FFFFFF"/>
                    </a:solidFill>
                    <a:effectLst/>
                    <a:uLnTx/>
                    <a:uFillTx/>
                    <a:latin typeface="Segoe UI Semibold"/>
                    <a:ea typeface="+mn-ea"/>
                    <a:cs typeface="Segoe UI Semibold"/>
                  </a:rPr>
                  <a:t>Customers</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22" name="object 28">
                <a:extLst>
                  <a:ext uri="{FF2B5EF4-FFF2-40B4-BE49-F238E27FC236}">
                    <a16:creationId xmlns:a16="http://schemas.microsoft.com/office/drawing/2014/main" id="{583926E4-39B1-347D-789A-986D290630B9}"/>
                  </a:ext>
                </a:extLst>
              </p:cNvPr>
              <p:cNvSpPr txBox="1"/>
              <p:nvPr/>
            </p:nvSpPr>
            <p:spPr>
              <a:xfrm>
                <a:off x="4055400" y="3193984"/>
                <a:ext cx="2055770" cy="675595"/>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41" normalizeH="0" baseline="0" noProof="0" dirty="0">
                    <a:ln>
                      <a:noFill/>
                    </a:ln>
                    <a:solidFill>
                      <a:srgbClr val="FFFFFF"/>
                    </a:solidFill>
                    <a:effectLst/>
                    <a:uLnTx/>
                    <a:uFillTx/>
                    <a:latin typeface="Segoe UI Semibold"/>
                    <a:ea typeface="+mn-ea"/>
                    <a:cs typeface="Segoe UI Semibold"/>
                  </a:rPr>
                  <a:t>360</a:t>
                </a:r>
                <a:r>
                  <a:rPr kumimoji="0" sz="2448" b="1" i="0" u="none" strike="noStrike" kern="1200" cap="none" spc="-41" normalizeH="0" baseline="0" noProof="0" dirty="0">
                    <a:ln>
                      <a:noFill/>
                    </a:ln>
                    <a:solidFill>
                      <a:srgbClr val="FFFFFF"/>
                    </a:solidFill>
                    <a:effectLst/>
                    <a:uLnTx/>
                    <a:uFillTx/>
                    <a:latin typeface="Segoe UI Semibold"/>
                    <a:ea typeface="+mn-ea"/>
                    <a:cs typeface="Segoe UI Semibold"/>
                  </a:rPr>
                  <a:t>,000</a:t>
                </a:r>
                <a:r>
                  <a:rPr kumimoji="0" lang="en-US" sz="2448" b="1" i="0" u="none" strike="noStrike" kern="1200" cap="none" spc="-41" normalizeH="0" baseline="0" noProof="0" dirty="0">
                    <a:ln>
                      <a:noFill/>
                    </a:ln>
                    <a:solidFill>
                      <a:srgbClr val="FFFFFF"/>
                    </a:solidFill>
                    <a:effectLst/>
                    <a:uLnTx/>
                    <a:uFillTx/>
                    <a:latin typeface="Segoe UI Semibold"/>
                    <a:ea typeface="+mn-ea"/>
                    <a:cs typeface="Segoe UI Semibold"/>
                  </a:rPr>
                  <a:t>+</a:t>
                </a:r>
                <a:endParaRPr kumimoji="0" sz="2448" b="0" i="0" u="none" strike="noStrike" kern="1200" cap="none" spc="0" normalizeH="0" baseline="0" noProof="0" dirty="0">
                  <a:ln>
                    <a:noFill/>
                  </a:ln>
                  <a:solidFill>
                    <a:srgbClr val="243F90"/>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27" normalizeH="0" baseline="0" noProof="0" dirty="0">
                    <a:ln>
                      <a:noFill/>
                    </a:ln>
                    <a:solidFill>
                      <a:srgbClr val="FFFFFF"/>
                    </a:solidFill>
                    <a:effectLst/>
                    <a:uLnTx/>
                    <a:uFillTx/>
                    <a:latin typeface="Segoe UI Semibold"/>
                    <a:ea typeface="+mn-ea"/>
                    <a:cs typeface="Segoe UI Semibold"/>
                  </a:rPr>
                  <a:t>Retail location installations </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grpSp>
        <p:sp>
          <p:nvSpPr>
            <p:cNvPr id="7" name="object 26">
              <a:extLst>
                <a:ext uri="{FF2B5EF4-FFF2-40B4-BE49-F238E27FC236}">
                  <a16:creationId xmlns:a16="http://schemas.microsoft.com/office/drawing/2014/main" id="{A45DB65F-E4E4-68A3-95A6-EB574F4127C4}"/>
                </a:ext>
              </a:extLst>
            </p:cNvPr>
            <p:cNvSpPr txBox="1"/>
            <p:nvPr/>
          </p:nvSpPr>
          <p:spPr>
            <a:xfrm>
              <a:off x="3680923" y="1858781"/>
              <a:ext cx="2070456" cy="605604"/>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27" normalizeH="0" baseline="0" noProof="0" dirty="0">
                  <a:ln>
                    <a:noFill/>
                  </a:ln>
                  <a:solidFill>
                    <a:srgbClr val="FFFFFF"/>
                  </a:solidFill>
                  <a:effectLst/>
                  <a:uLnTx/>
                  <a:uFillTx/>
                  <a:latin typeface="Segoe UI Semibold"/>
                  <a:ea typeface="+mn-ea"/>
                  <a:cs typeface="Segoe UI Semibold"/>
                </a:rPr>
                <a:t>50,000+</a:t>
              </a:r>
              <a:endParaRPr kumimoji="0"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23" normalizeH="0" baseline="0" noProof="0" dirty="0">
                  <a:ln>
                    <a:noFill/>
                  </a:ln>
                  <a:solidFill>
                    <a:srgbClr val="FFFFFF"/>
                  </a:solidFill>
                  <a:effectLst/>
                  <a:uLnTx/>
                  <a:uFillTx/>
                  <a:latin typeface="Segoe UI Semibold"/>
                  <a:ea typeface="+mn-ea"/>
                  <a:cs typeface="Segoe UI Semibold"/>
                </a:rPr>
                <a:t>ATMs fully managed </a:t>
              </a:r>
              <a:endParaRPr kumimoji="0" sz="1496" b="0" i="0" u="none" strike="noStrike" kern="1200" cap="none" spc="0" normalizeH="0" baseline="0" noProof="0" dirty="0">
                <a:ln>
                  <a:noFill/>
                </a:ln>
                <a:solidFill>
                  <a:srgbClr val="FFFFFF"/>
                </a:solidFill>
                <a:effectLst/>
                <a:uLnTx/>
                <a:uFillTx/>
                <a:latin typeface="Segoe UI Semibold"/>
                <a:ea typeface="+mn-ea"/>
                <a:cs typeface="Segoe UI Semibold"/>
              </a:endParaRPr>
            </a:p>
          </p:txBody>
        </p:sp>
        <p:sp>
          <p:nvSpPr>
            <p:cNvPr id="8" name="object 26">
              <a:extLst>
                <a:ext uri="{FF2B5EF4-FFF2-40B4-BE49-F238E27FC236}">
                  <a16:creationId xmlns:a16="http://schemas.microsoft.com/office/drawing/2014/main" id="{32CA839A-21A6-2680-438D-C7D4A5FA00FB}"/>
                </a:ext>
              </a:extLst>
            </p:cNvPr>
            <p:cNvSpPr txBox="1"/>
            <p:nvPr/>
          </p:nvSpPr>
          <p:spPr>
            <a:xfrm>
              <a:off x="8752005" y="3940028"/>
              <a:ext cx="2101313" cy="605604"/>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27" normalizeH="0" baseline="0" noProof="0" dirty="0">
                  <a:ln>
                    <a:noFill/>
                  </a:ln>
                  <a:solidFill>
                    <a:srgbClr val="FFFFFF"/>
                  </a:solidFill>
                  <a:effectLst/>
                  <a:uLnTx/>
                  <a:uFillTx/>
                  <a:latin typeface="Segoe UI Semibold"/>
                  <a:ea typeface="+mn-ea"/>
                  <a:cs typeface="Segoe UI Semibold"/>
                </a:rPr>
                <a:t>439 million</a:t>
              </a:r>
              <a:endParaRPr kumimoji="0"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23" normalizeH="0" baseline="0" noProof="0" dirty="0">
                  <a:ln>
                    <a:noFill/>
                  </a:ln>
                  <a:solidFill>
                    <a:srgbClr val="FFFFFF"/>
                  </a:solidFill>
                  <a:effectLst/>
                  <a:uLnTx/>
                  <a:uFillTx/>
                  <a:latin typeface="Segoe UI Semibold"/>
                  <a:ea typeface="+mn-ea"/>
                  <a:cs typeface="Segoe UI Semibold"/>
                </a:rPr>
                <a:t>Mobile Wallet accounts </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9" name="object 26">
              <a:extLst>
                <a:ext uri="{FF2B5EF4-FFF2-40B4-BE49-F238E27FC236}">
                  <a16:creationId xmlns:a16="http://schemas.microsoft.com/office/drawing/2014/main" id="{7A84FA4B-9D74-20AE-CD07-B2B6A17B53D7}"/>
                </a:ext>
              </a:extLst>
            </p:cNvPr>
            <p:cNvSpPr txBox="1"/>
            <p:nvPr/>
          </p:nvSpPr>
          <p:spPr>
            <a:xfrm>
              <a:off x="5992272" y="3863359"/>
              <a:ext cx="2805529" cy="714859"/>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27" normalizeH="0" baseline="0" noProof="0" dirty="0">
                  <a:ln>
                    <a:noFill/>
                  </a:ln>
                  <a:solidFill>
                    <a:srgbClr val="FFFFFF"/>
                  </a:solidFill>
                  <a:effectLst/>
                  <a:uLnTx/>
                  <a:uFillTx/>
                  <a:latin typeface="Segoe UI Semibold"/>
                  <a:ea typeface="+mn-ea"/>
                  <a:cs typeface="Segoe UI Semibold"/>
                </a:rPr>
                <a:t>3.6 billion</a:t>
              </a:r>
              <a:endParaRPr kumimoji="0" sz="2448" b="0" i="0" u="none" strike="noStrike" kern="1200" cap="none" spc="0" normalizeH="0" baseline="0" noProof="0" dirty="0">
                <a:ln>
                  <a:noFill/>
                </a:ln>
                <a:solidFill>
                  <a:srgbClr val="243F90"/>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23" normalizeH="0" baseline="0" noProof="0" dirty="0">
                  <a:ln>
                    <a:noFill/>
                  </a:ln>
                  <a:solidFill>
                    <a:srgbClr val="FFFFFF"/>
                  </a:solidFill>
                  <a:effectLst/>
                  <a:uLnTx/>
                  <a:uFillTx/>
                  <a:latin typeface="Segoe UI Semibold"/>
                  <a:ea typeface="+mn-ea"/>
                  <a:cs typeface="Segoe UI Semibold"/>
                </a:rPr>
                <a:t>Bank Accounts in remittance network </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10" name="object 26">
              <a:extLst>
                <a:ext uri="{FF2B5EF4-FFF2-40B4-BE49-F238E27FC236}">
                  <a16:creationId xmlns:a16="http://schemas.microsoft.com/office/drawing/2014/main" id="{E9646C76-E0A0-E6EB-7FE4-B0F3F8618938}"/>
                </a:ext>
              </a:extLst>
            </p:cNvPr>
            <p:cNvSpPr txBox="1"/>
            <p:nvPr/>
          </p:nvSpPr>
          <p:spPr>
            <a:xfrm>
              <a:off x="5957608" y="1840819"/>
              <a:ext cx="1962503" cy="605604"/>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27" normalizeH="0" baseline="0" noProof="0" dirty="0">
                  <a:ln>
                    <a:noFill/>
                  </a:ln>
                  <a:solidFill>
                    <a:srgbClr val="FFFFFF"/>
                  </a:solidFill>
                  <a:effectLst/>
                  <a:uLnTx/>
                  <a:uFillTx/>
                  <a:latin typeface="Segoe UI Semibold"/>
                  <a:ea typeface="+mn-ea"/>
                  <a:cs typeface="Segoe UI Semibold"/>
                </a:rPr>
                <a:t>180,000+</a:t>
              </a:r>
              <a:endParaRPr kumimoji="0" sz="2448" b="0" i="0" u="none" strike="noStrike" kern="1200" cap="none" spc="0" normalizeH="0" baseline="0" noProof="0" dirty="0">
                <a:ln>
                  <a:noFill/>
                </a:ln>
                <a:solidFill>
                  <a:srgbClr val="243F90"/>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23" normalizeH="0" baseline="0" noProof="0" dirty="0">
                  <a:ln>
                    <a:noFill/>
                  </a:ln>
                  <a:solidFill>
                    <a:srgbClr val="FFFFFF"/>
                  </a:solidFill>
                  <a:effectLst/>
                  <a:uLnTx/>
                  <a:uFillTx/>
                  <a:latin typeface="Segoe UI Semibold"/>
                  <a:ea typeface="+mn-ea"/>
                  <a:cs typeface="Segoe UI Semibold"/>
                </a:rPr>
                <a:t>ATMs with Euronet SW</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11" name="object 26">
              <a:extLst>
                <a:ext uri="{FF2B5EF4-FFF2-40B4-BE49-F238E27FC236}">
                  <a16:creationId xmlns:a16="http://schemas.microsoft.com/office/drawing/2014/main" id="{020D9706-1753-E4B8-EB5D-98089A2D2AE6}"/>
                </a:ext>
              </a:extLst>
            </p:cNvPr>
            <p:cNvSpPr txBox="1"/>
            <p:nvPr/>
          </p:nvSpPr>
          <p:spPr>
            <a:xfrm>
              <a:off x="8750753" y="2808921"/>
              <a:ext cx="1664149" cy="823612"/>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27" normalizeH="0" baseline="0" noProof="0" dirty="0">
                  <a:ln>
                    <a:noFill/>
                  </a:ln>
                  <a:solidFill>
                    <a:srgbClr val="FFFFFF"/>
                  </a:solidFill>
                  <a:effectLst/>
                  <a:uLnTx/>
                  <a:uFillTx/>
                  <a:latin typeface="Segoe UI Semibold"/>
                  <a:ea typeface="+mn-ea"/>
                  <a:cs typeface="Segoe UI Semibold"/>
                </a:rPr>
                <a:t>816,000</a:t>
              </a:r>
              <a:endParaRPr kumimoji="0"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32" normalizeH="0" baseline="0" noProof="0" dirty="0">
                  <a:ln>
                    <a:noFill/>
                  </a:ln>
                  <a:solidFill>
                    <a:srgbClr val="FFFFFF"/>
                  </a:solidFill>
                  <a:effectLst/>
                  <a:uLnTx/>
                  <a:uFillTx/>
                  <a:latin typeface="Segoe UI Semibold"/>
                  <a:ea typeface="+mn-ea"/>
                  <a:cs typeface="Segoe UI Semibold"/>
                </a:rPr>
                <a:t>POS in prepaid network </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sp>
          <p:nvSpPr>
            <p:cNvPr id="12" name="object 23">
              <a:extLst>
                <a:ext uri="{FF2B5EF4-FFF2-40B4-BE49-F238E27FC236}">
                  <a16:creationId xmlns:a16="http://schemas.microsoft.com/office/drawing/2014/main" id="{89AD017E-434D-5020-EE48-60F98E07DBA5}"/>
                </a:ext>
              </a:extLst>
            </p:cNvPr>
            <p:cNvSpPr txBox="1"/>
            <p:nvPr/>
          </p:nvSpPr>
          <p:spPr>
            <a:xfrm>
              <a:off x="1478739" y="3868584"/>
              <a:ext cx="2012995" cy="823612"/>
            </a:xfrm>
            <a:prstGeom prst="rect">
              <a:avLst/>
            </a:prstGeom>
          </p:spPr>
          <p:txBody>
            <a:bodyPr vert="horz" wrap="square" lIns="0" tIns="15547" rIns="0" bIns="0" rtlCol="0">
              <a:spAutoFit/>
            </a:bodyPr>
            <a:lstStyle/>
            <a:p>
              <a:pPr marL="11516" marR="0" lvl="0" indent="0" algn="l" defTabSz="914400" rtl="0" eaLnBrk="1" fontAlgn="auto" latinLnBrk="0" hangingPunct="1">
                <a:lnSpc>
                  <a:spcPts val="2852"/>
                </a:lnSpc>
                <a:spcBef>
                  <a:spcPts val="122"/>
                </a:spcBef>
                <a:spcAft>
                  <a:spcPts val="0"/>
                </a:spcAft>
                <a:buClrTx/>
                <a:buSzTx/>
                <a:buFontTx/>
                <a:buNone/>
                <a:tabLst/>
                <a:defRPr/>
              </a:pPr>
              <a:r>
                <a:rPr kumimoji="0" lang="en-US" sz="2448" b="1" i="0" u="none" strike="noStrike" kern="1200" cap="none" spc="-36" normalizeH="0" baseline="0" noProof="0" dirty="0">
                  <a:ln>
                    <a:noFill/>
                  </a:ln>
                  <a:solidFill>
                    <a:srgbClr val="FFFFFF"/>
                  </a:solidFill>
                  <a:effectLst/>
                  <a:uLnTx/>
                  <a:uFillTx/>
                  <a:latin typeface="Segoe UI Semibold"/>
                  <a:ea typeface="+mn-ea"/>
                  <a:cs typeface="Segoe UI Semibold"/>
                </a:rPr>
                <a:t>522,000</a:t>
              </a:r>
              <a:endParaRPr kumimoji="0" sz="2448" b="0" i="0" u="none" strike="noStrike" kern="1200" cap="none" spc="0" normalizeH="0" baseline="0" noProof="0" dirty="0">
                <a:ln>
                  <a:noFill/>
                </a:ln>
                <a:solidFill>
                  <a:srgbClr val="FFFFFF"/>
                </a:solidFill>
                <a:effectLst/>
                <a:uLnTx/>
                <a:uFillTx/>
                <a:latin typeface="Segoe UI Semibold"/>
                <a:ea typeface="+mn-ea"/>
                <a:cs typeface="Segoe UI Semibold"/>
              </a:endParaRPr>
            </a:p>
            <a:p>
              <a:pPr marL="11516" marR="0" lvl="0" indent="0" algn="l" defTabSz="914400" rtl="0" eaLnBrk="1" fontAlgn="auto" latinLnBrk="0" hangingPunct="1">
                <a:lnSpc>
                  <a:spcPts val="1709"/>
                </a:lnSpc>
                <a:spcBef>
                  <a:spcPts val="0"/>
                </a:spcBef>
                <a:spcAft>
                  <a:spcPts val="0"/>
                </a:spcAft>
                <a:buClrTx/>
                <a:buSzTx/>
                <a:buFontTx/>
                <a:buNone/>
                <a:tabLst/>
                <a:defRPr/>
              </a:pPr>
              <a:r>
                <a:rPr kumimoji="0" lang="en-US" sz="1496" b="1" i="0" u="none" strike="noStrike" kern="1200" cap="none" spc="-27" normalizeH="0" baseline="0" noProof="0" dirty="0">
                  <a:ln>
                    <a:noFill/>
                  </a:ln>
                  <a:solidFill>
                    <a:srgbClr val="FFFFFF"/>
                  </a:solidFill>
                  <a:effectLst/>
                  <a:uLnTx/>
                  <a:uFillTx/>
                  <a:latin typeface="Segoe UI Semibold"/>
                  <a:ea typeface="+mn-ea"/>
                  <a:cs typeface="Segoe UI Semibold"/>
                </a:rPr>
                <a:t>Money transfer locations </a:t>
              </a:r>
              <a:endParaRPr kumimoji="0" sz="1496" b="0" i="0" u="none" strike="noStrike" kern="1200" cap="none" spc="0" normalizeH="0" baseline="0" noProof="0" dirty="0">
                <a:ln>
                  <a:noFill/>
                </a:ln>
                <a:solidFill>
                  <a:srgbClr val="243F90"/>
                </a:solidFill>
                <a:effectLst/>
                <a:uLnTx/>
                <a:uFillTx/>
                <a:latin typeface="Segoe UI Semibold"/>
                <a:ea typeface="+mn-ea"/>
                <a:cs typeface="Segoe UI Semibold"/>
              </a:endParaRPr>
            </a:p>
          </p:txBody>
        </p:sp>
      </p:grpSp>
      <p:sp>
        <p:nvSpPr>
          <p:cNvPr id="25" name="Title 1">
            <a:extLst>
              <a:ext uri="{FF2B5EF4-FFF2-40B4-BE49-F238E27FC236}">
                <a16:creationId xmlns:a16="http://schemas.microsoft.com/office/drawing/2014/main" id="{27249E81-EB84-C0FC-B94E-00A2EEB606B7}"/>
              </a:ext>
            </a:extLst>
          </p:cNvPr>
          <p:cNvSpPr txBox="1">
            <a:spLocks/>
          </p:cNvSpPr>
          <p:nvPr/>
        </p:nvSpPr>
        <p:spPr>
          <a:xfrm>
            <a:off x="3113874" y="95697"/>
            <a:ext cx="8942225" cy="530407"/>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2400" b="1" kern="1200">
                <a:solidFill>
                  <a:schemeClr val="accent2"/>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7B0"/>
                </a:solidFill>
                <a:effectLst/>
                <a:uLnTx/>
                <a:uFillTx/>
                <a:latin typeface="Century Gothic" panose="020F0302020204030204"/>
                <a:ea typeface="+mj-ea"/>
                <a:cs typeface="+mj-cs"/>
              </a:rPr>
              <a:t>Our Global Payment Network   </a:t>
            </a:r>
            <a:endParaRPr kumimoji="0" lang="en-US" sz="2800" b="1" i="0" u="none" strike="noStrike" kern="1200" cap="none" spc="0" normalizeH="0" baseline="0" noProof="0" dirty="0">
              <a:ln>
                <a:noFill/>
              </a:ln>
              <a:solidFill>
                <a:srgbClr val="00B7B0"/>
              </a:solidFill>
              <a:effectLst/>
              <a:uLnTx/>
              <a:uFillTx/>
              <a:latin typeface="Century Gothic" panose="020F0302020204030204"/>
              <a:ea typeface="+mj-ea"/>
              <a:cs typeface="+mj-cs"/>
            </a:endParaRPr>
          </a:p>
        </p:txBody>
      </p:sp>
      <p:sp>
        <p:nvSpPr>
          <p:cNvPr id="28" name="Title 1">
            <a:extLst>
              <a:ext uri="{FF2B5EF4-FFF2-40B4-BE49-F238E27FC236}">
                <a16:creationId xmlns:a16="http://schemas.microsoft.com/office/drawing/2014/main" id="{F0BBD43D-2269-7FA0-3336-41E4F8D9FCB0}"/>
              </a:ext>
            </a:extLst>
          </p:cNvPr>
          <p:cNvSpPr txBox="1">
            <a:spLocks/>
          </p:cNvSpPr>
          <p:nvPr/>
        </p:nvSpPr>
        <p:spPr>
          <a:xfrm>
            <a:off x="2071461" y="541639"/>
            <a:ext cx="9984638" cy="848577"/>
          </a:xfrm>
          <a:prstGeom prst="rect">
            <a:avLst/>
          </a:prstGeom>
        </p:spPr>
        <p:txBody>
          <a:bodyPr vert="horz" lIns="0" tIns="45720" rIns="91440" bIns="0" rtlCol="0" anchor="t">
            <a:noAutofit/>
          </a:bodyPr>
          <a:lstStyle>
            <a:lvl1pPr algn="l" defTabSz="914377" rtl="0" eaLnBrk="1" latinLnBrk="0" hangingPunct="1">
              <a:lnSpc>
                <a:spcPct val="90000"/>
              </a:lnSpc>
              <a:spcBef>
                <a:spcPct val="0"/>
              </a:spcBef>
              <a:buNone/>
              <a:defRPr sz="4000" kern="1200">
                <a:gradFill>
                  <a:gsLst>
                    <a:gs pos="0">
                      <a:schemeClr val="accent1"/>
                    </a:gs>
                    <a:gs pos="100000">
                      <a:schemeClr val="accent3"/>
                    </a:gs>
                  </a:gsLst>
                  <a:lin ang="0" scaled="0"/>
                </a:gra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en-US" sz="1796" b="0" i="0" u="none" strike="noStrike" kern="1200" cap="none" spc="-39" normalizeH="0" baseline="0" noProof="0" dirty="0">
                <a:ln>
                  <a:noFill/>
                </a:ln>
                <a:solidFill>
                  <a:srgbClr val="636466"/>
                </a:solidFill>
                <a:effectLst/>
                <a:uLnTx/>
                <a:uFillTx/>
                <a:latin typeface="Segoe UI Semibold"/>
                <a:ea typeface="+mj-ea"/>
                <a:cs typeface="Segoe UI Semibold"/>
              </a:rPr>
              <a:t>We process digital and cash transactions, while serving businesses and banked/underbanked customers through crucial services such as money transfers, credit and debit processing, ATM, POS services, digital content distribution, currency exchange and more    </a:t>
            </a:r>
            <a:br>
              <a:rPr kumimoji="0" lang="en-US" sz="2800" b="0" i="0" u="none" strike="noStrike" kern="1200" cap="none" spc="0" normalizeH="0" baseline="0" noProof="0" dirty="0">
                <a:ln>
                  <a:noFill/>
                </a:ln>
                <a:gradFill>
                  <a:gsLst>
                    <a:gs pos="0">
                      <a:srgbClr val="243F90"/>
                    </a:gs>
                    <a:gs pos="100000">
                      <a:srgbClr val="939598"/>
                    </a:gs>
                  </a:gsLst>
                  <a:lin ang="0" scaled="0"/>
                </a:gradFill>
                <a:effectLst/>
                <a:uLnTx/>
                <a:uFillTx/>
                <a:latin typeface="Century Gothic" panose="020F0302020204030204"/>
                <a:ea typeface="+mj-ea"/>
                <a:cs typeface="+mj-cs"/>
              </a:rPr>
            </a:br>
            <a:r>
              <a:rPr kumimoji="0" lang="en-GB" sz="2800" b="0" i="0" u="none" strike="noStrike" kern="1200" cap="none" spc="0" normalizeH="0" baseline="0" noProof="0" dirty="0">
                <a:ln>
                  <a:noFill/>
                </a:ln>
                <a:gradFill>
                  <a:gsLst>
                    <a:gs pos="0">
                      <a:srgbClr val="243F90"/>
                    </a:gs>
                    <a:gs pos="100000">
                      <a:srgbClr val="939598"/>
                    </a:gs>
                  </a:gsLst>
                  <a:lin ang="0" scaled="0"/>
                </a:gradFill>
                <a:effectLst/>
                <a:uLnTx/>
                <a:uFillTx/>
                <a:latin typeface="Century Gothic" panose="020F0302020204030204"/>
                <a:ea typeface="+mj-ea"/>
                <a:cs typeface="+mj-cs"/>
              </a:rPr>
              <a:t> </a:t>
            </a:r>
            <a:endParaRPr kumimoji="0" lang="en-US" sz="2800" b="0" i="0" u="none" strike="noStrike" kern="1200" cap="none" spc="0" normalizeH="0" baseline="0" noProof="0" dirty="0">
              <a:ln>
                <a:noFill/>
              </a:ln>
              <a:gradFill>
                <a:gsLst>
                  <a:gs pos="0">
                    <a:srgbClr val="243F90"/>
                  </a:gs>
                  <a:gs pos="100000">
                    <a:srgbClr val="939598"/>
                  </a:gs>
                </a:gsLst>
                <a:lin ang="0" scaled="0"/>
              </a:gradFill>
              <a:effectLst/>
              <a:uLnTx/>
              <a:uFillTx/>
              <a:latin typeface="Century Gothic" panose="020F0302020204030204"/>
              <a:ea typeface="+mj-ea"/>
              <a:cs typeface="+mj-cs"/>
            </a:endParaRPr>
          </a:p>
        </p:txBody>
      </p:sp>
    </p:spTree>
    <p:extLst>
      <p:ext uri="{BB962C8B-B14F-4D97-AF65-F5344CB8AC3E}">
        <p14:creationId xmlns:p14="http://schemas.microsoft.com/office/powerpoint/2010/main" val="1899328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95">
            <a:extLst>
              <a:ext uri="{FF2B5EF4-FFF2-40B4-BE49-F238E27FC236}">
                <a16:creationId xmlns:a16="http://schemas.microsoft.com/office/drawing/2014/main" id="{58423DFA-69B8-4C86-823E-8A458EDCB1EF}"/>
              </a:ext>
            </a:extLst>
          </p:cNvPr>
          <p:cNvSpPr>
            <a:spLocks noGrp="1"/>
          </p:cNvSpPr>
          <p:nvPr>
            <p:ph type="sldNum" sz="quarter" idx="12"/>
          </p:nvPr>
        </p:nvSpPr>
        <p:spPr/>
        <p:txBody>
          <a:bodyPr/>
          <a:lstStyle/>
          <a:p>
            <a:fld id="{B6F15528-21DE-4FAA-801E-634DDDAF4B2B}" type="slidenum">
              <a:rPr lang="hu-HU" smtClean="0">
                <a:solidFill>
                  <a:schemeClr val="bg1"/>
                </a:solidFill>
              </a:rPr>
              <a:t>33</a:t>
            </a:fld>
            <a:endParaRPr lang="hu-HU" dirty="0">
              <a:solidFill>
                <a:schemeClr val="bg1"/>
              </a:solidFill>
            </a:endParaRPr>
          </a:p>
        </p:txBody>
      </p:sp>
      <p:sp>
        <p:nvSpPr>
          <p:cNvPr id="32" name="object 2">
            <a:extLst>
              <a:ext uri="{FF2B5EF4-FFF2-40B4-BE49-F238E27FC236}">
                <a16:creationId xmlns:a16="http://schemas.microsoft.com/office/drawing/2014/main" id="{F72E6CCF-C550-49A2-862C-AD6307070F5B}"/>
              </a:ext>
            </a:extLst>
          </p:cNvPr>
          <p:cNvSpPr txBox="1">
            <a:spLocks/>
          </p:cNvSpPr>
          <p:nvPr/>
        </p:nvSpPr>
        <p:spPr>
          <a:xfrm>
            <a:off x="413569" y="83966"/>
            <a:ext cx="5928995" cy="648254"/>
          </a:xfrm>
          <a:prstGeom prst="rect">
            <a:avLst/>
          </a:prstGeom>
        </p:spPr>
        <p:txBody>
          <a:bodyPr vert="horz" wrap="square" lIns="0" tIns="10858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855"/>
              </a:spcBef>
            </a:pPr>
            <a:r>
              <a:rPr lang="hu-HU" sz="3500" b="1" spc="-30" dirty="0">
                <a:solidFill>
                  <a:srgbClr val="002955"/>
                </a:solidFill>
                <a:latin typeface="Helvetica" panose="020B0604020202020204" pitchFamily="34" charset="0"/>
                <a:cs typeface="Helvetica" panose="020B0604020202020204" pitchFamily="34" charset="0"/>
              </a:rPr>
              <a:t>REN</a:t>
            </a:r>
            <a:r>
              <a:rPr lang="en-US" sz="3500" spc="-30" baseline="30000" dirty="0">
                <a:solidFill>
                  <a:srgbClr val="002955"/>
                </a:solidFill>
                <a:latin typeface="Helvetica" panose="020B0604020202020204" pitchFamily="34" charset="0"/>
                <a:cs typeface="Helvetica" panose="020B0604020202020204" pitchFamily="34" charset="0"/>
              </a:rPr>
              <a:t>TM</a:t>
            </a:r>
            <a:endParaRPr lang="hu-HU" sz="3500" spc="-30" baseline="30000" dirty="0">
              <a:solidFill>
                <a:srgbClr val="002955"/>
              </a:solidFill>
              <a:latin typeface="Helvetica" panose="020B0604020202020204" pitchFamily="34" charset="0"/>
              <a:cs typeface="Helvetica" panose="020B0604020202020204" pitchFamily="34" charset="0"/>
            </a:endParaRPr>
          </a:p>
        </p:txBody>
      </p:sp>
      <p:sp>
        <p:nvSpPr>
          <p:cNvPr id="24" name="Rectangle 23">
            <a:extLst>
              <a:ext uri="{FF2B5EF4-FFF2-40B4-BE49-F238E27FC236}">
                <a16:creationId xmlns:a16="http://schemas.microsoft.com/office/drawing/2014/main" id="{DE28053F-9C4A-4A33-B80D-52767E4AF86F}"/>
              </a:ext>
            </a:extLst>
          </p:cNvPr>
          <p:cNvSpPr/>
          <p:nvPr/>
        </p:nvSpPr>
        <p:spPr>
          <a:xfrm>
            <a:off x="360970" y="815790"/>
            <a:ext cx="9753600" cy="369332"/>
          </a:xfrm>
          <a:prstGeom prst="rect">
            <a:avLst/>
          </a:prstGeom>
        </p:spPr>
        <p:txBody>
          <a:bodyPr wrap="square">
            <a:spAutoFit/>
          </a:bodyPr>
          <a:lstStyle/>
          <a:p>
            <a:pPr>
              <a:spcAft>
                <a:spcPts val="0"/>
              </a:spcAft>
            </a:pPr>
            <a:r>
              <a:rPr lang="en-US" spc="-5" dirty="0">
                <a:solidFill>
                  <a:srgbClr val="636466"/>
                </a:solidFill>
                <a:latin typeface="Helvetica" panose="020B0604020202020204" pitchFamily="34" charset="0"/>
                <a:cs typeface="Helvetica" panose="020B0604020202020204" pitchFamily="34" charset="0"/>
              </a:rPr>
              <a:t>State of the art open architecture switching with 24/7 high availability and fully scalable</a:t>
            </a:r>
            <a:endParaRPr lang="el-GR" spc="-5" dirty="0">
              <a:solidFill>
                <a:srgbClr val="636466"/>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29C6D3D9-9C5E-477E-8432-899D6428F0C3}"/>
              </a:ext>
            </a:extLst>
          </p:cNvPr>
          <p:cNvSpPr/>
          <p:nvPr/>
        </p:nvSpPr>
        <p:spPr>
          <a:xfrm>
            <a:off x="369148" y="1358334"/>
            <a:ext cx="3971331" cy="4037417"/>
          </a:xfrm>
          <a:prstGeom prst="rect">
            <a:avLst/>
          </a:prstGeom>
          <a:solidFill>
            <a:srgbClr val="00254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lang="hu-HU" sz="1800" dirty="0">
              <a:solidFill>
                <a:schemeClr val="bg1"/>
              </a:solidFill>
            </a:endParaRPr>
          </a:p>
        </p:txBody>
      </p:sp>
      <p:sp>
        <p:nvSpPr>
          <p:cNvPr id="8" name="TextBox 7">
            <a:extLst>
              <a:ext uri="{FF2B5EF4-FFF2-40B4-BE49-F238E27FC236}">
                <a16:creationId xmlns:a16="http://schemas.microsoft.com/office/drawing/2014/main" id="{0C41A4D8-37CA-4E44-9A4D-0530F2BE3F29}"/>
              </a:ext>
            </a:extLst>
          </p:cNvPr>
          <p:cNvSpPr txBox="1"/>
          <p:nvPr/>
        </p:nvSpPr>
        <p:spPr>
          <a:xfrm>
            <a:off x="469319" y="1462249"/>
            <a:ext cx="3657600" cy="3754874"/>
          </a:xfrm>
          <a:prstGeom prst="rect">
            <a:avLst/>
          </a:prstGeom>
          <a:noFill/>
        </p:spPr>
        <p:txBody>
          <a:bodyPr wrap="square" rtlCol="0">
            <a:spAutoFit/>
          </a:bodyPr>
          <a:lstStyle/>
          <a:p>
            <a:r>
              <a:rPr lang="en-US" dirty="0">
                <a:solidFill>
                  <a:srgbClr val="FFC000"/>
                </a:solidFill>
                <a:latin typeface="Helvetica" panose="020B0604020202020204" pitchFamily="34" charset="0"/>
                <a:cs typeface="Helvetica" panose="020B0604020202020204" pitchFamily="34" charset="0"/>
              </a:rPr>
              <a:t>REN technology is powering our Global Payments Infrastructure, integrating Physical and Digital Assets. </a:t>
            </a:r>
          </a:p>
          <a:p>
            <a:endParaRPr lang="en-US" dirty="0">
              <a:solidFill>
                <a:srgbClr val="FFC000"/>
              </a:solidFill>
              <a:latin typeface="Helvetica" panose="020B0604020202020204" pitchFamily="34" charset="0"/>
              <a:cs typeface="Helvetica" panose="020B0604020202020204" pitchFamily="34" charset="0"/>
            </a:endParaRPr>
          </a:p>
          <a:p>
            <a:pPr marL="285750" indent="-285750">
              <a:buClr>
                <a:schemeClr val="accent2"/>
              </a:buClr>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Unique Microservices Architecture</a:t>
            </a:r>
          </a:p>
          <a:p>
            <a:pPr marL="285750" indent="-285750">
              <a:buClr>
                <a:schemeClr val="accent2"/>
              </a:buClr>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With multiple integration and deployment models</a:t>
            </a:r>
          </a:p>
          <a:p>
            <a:pPr marL="285750" indent="-285750">
              <a:buClr>
                <a:schemeClr val="accent2"/>
              </a:buClr>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Smooth migration leveraging existing Bank resources</a:t>
            </a:r>
          </a:p>
          <a:p>
            <a:pPr marL="285750" indent="-285750">
              <a:buClr>
                <a:schemeClr val="accent2"/>
              </a:buClr>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Ensures business continuity</a:t>
            </a:r>
          </a:p>
          <a:p>
            <a:pPr marL="285750" indent="-285750">
              <a:buClr>
                <a:schemeClr val="accent2"/>
              </a:buClr>
              <a:buFont typeface="Wingdings" panose="05000000000000000000" pitchFamily="2" charset="2"/>
              <a:buChar char="§"/>
            </a:pPr>
            <a:r>
              <a:rPr lang="en-US" sz="1400" dirty="0">
                <a:solidFill>
                  <a:schemeClr val="bg1"/>
                </a:solidFill>
                <a:latin typeface="Helvetica" panose="020B0604020202020204" pitchFamily="34" charset="0"/>
                <a:cs typeface="Helvetica" panose="020B0604020202020204" pitchFamily="34" charset="0"/>
              </a:rPr>
              <a:t>Enables Cloud based Architectures and provides access to Euronet assets </a:t>
            </a:r>
            <a:endParaRPr lang="en-US" dirty="0">
              <a:solidFill>
                <a:schemeClr val="bg1"/>
              </a:solidFill>
              <a:latin typeface="Helvetica" panose="020B0604020202020204" pitchFamily="34" charset="0"/>
              <a:cs typeface="Helvetica" panose="020B0604020202020204" pitchFamily="34" charset="0"/>
            </a:endParaRPr>
          </a:p>
          <a:p>
            <a:pPr marL="285750" indent="-285750">
              <a:buClr>
                <a:schemeClr val="accent2"/>
              </a:buClr>
              <a:buFont typeface="Wingdings" panose="05000000000000000000" pitchFamily="2" charset="2"/>
              <a:buChar char="§"/>
            </a:pPr>
            <a:endParaRPr lang="hu-HU" dirty="0">
              <a:solidFill>
                <a:srgbClr val="FFC000"/>
              </a:solidFill>
              <a:latin typeface="Helvetica" panose="020B0604020202020204" pitchFamily="34" charset="0"/>
              <a:cs typeface="Helvetica" panose="020B0604020202020204" pitchFamily="34" charset="0"/>
            </a:endParaRPr>
          </a:p>
          <a:p>
            <a:endParaRPr lang="hu-HU" b="1" dirty="0">
              <a:solidFill>
                <a:srgbClr val="FFC000"/>
              </a:solidFill>
              <a:latin typeface="Lato"/>
            </a:endParaRPr>
          </a:p>
        </p:txBody>
      </p:sp>
      <p:pic>
        <p:nvPicPr>
          <p:cNvPr id="2" name="Picture 1">
            <a:extLst>
              <a:ext uri="{FF2B5EF4-FFF2-40B4-BE49-F238E27FC236}">
                <a16:creationId xmlns:a16="http://schemas.microsoft.com/office/drawing/2014/main" id="{D40CC3E4-38D8-4428-AA89-F9A7119B8125}"/>
              </a:ext>
            </a:extLst>
          </p:cNvPr>
          <p:cNvPicPr>
            <a:picLocks noChangeAspect="1"/>
          </p:cNvPicPr>
          <p:nvPr/>
        </p:nvPicPr>
        <p:blipFill>
          <a:blip r:embed="rId2"/>
          <a:stretch>
            <a:fillRect/>
          </a:stretch>
        </p:blipFill>
        <p:spPr>
          <a:xfrm>
            <a:off x="5237770" y="1462250"/>
            <a:ext cx="6886318" cy="3995024"/>
          </a:xfrm>
          <a:prstGeom prst="rect">
            <a:avLst/>
          </a:prstGeom>
        </p:spPr>
      </p:pic>
      <p:pic>
        <p:nvPicPr>
          <p:cNvPr id="16" name="Picture 15">
            <a:extLst>
              <a:ext uri="{FF2B5EF4-FFF2-40B4-BE49-F238E27FC236}">
                <a16:creationId xmlns:a16="http://schemas.microsoft.com/office/drawing/2014/main" id="{6032491B-FA68-4659-BE1C-0F8C9538B2B9}"/>
              </a:ext>
            </a:extLst>
          </p:cNvPr>
          <p:cNvPicPr>
            <a:picLocks noChangeAspect="1"/>
          </p:cNvPicPr>
          <p:nvPr/>
        </p:nvPicPr>
        <p:blipFill rotWithShape="1">
          <a:blip r:embed="rId3"/>
          <a:srcRect r="3562"/>
          <a:stretch/>
        </p:blipFill>
        <p:spPr>
          <a:xfrm>
            <a:off x="4108659" y="3063838"/>
            <a:ext cx="1129111" cy="791847"/>
          </a:xfrm>
          <a:prstGeom prst="rect">
            <a:avLst/>
          </a:prstGeom>
          <a:ln>
            <a:solidFill>
              <a:srgbClr val="00254F"/>
            </a:solidFill>
          </a:ln>
        </p:spPr>
      </p:pic>
      <p:sp>
        <p:nvSpPr>
          <p:cNvPr id="12" name="Rectangle: Rounded Corners 11">
            <a:extLst>
              <a:ext uri="{FF2B5EF4-FFF2-40B4-BE49-F238E27FC236}">
                <a16:creationId xmlns:a16="http://schemas.microsoft.com/office/drawing/2014/main" id="{EB4C5780-CB54-4854-B78C-B86CAD6C77CE}"/>
              </a:ext>
            </a:extLst>
          </p:cNvPr>
          <p:cNvSpPr/>
          <p:nvPr/>
        </p:nvSpPr>
        <p:spPr>
          <a:xfrm>
            <a:off x="914400" y="5790311"/>
            <a:ext cx="10591800" cy="4862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b="1" i="1" spc="-5" dirty="0">
                <a:solidFill>
                  <a:srgbClr val="002060"/>
                </a:solidFill>
                <a:latin typeface="Helvetica" panose="020B0604020202020204" pitchFamily="34" charset="0"/>
                <a:cs typeface="Helvetica" panose="020B0604020202020204" pitchFamily="34" charset="0"/>
              </a:rPr>
              <a:t>100% Uptime for over 9 years!</a:t>
            </a:r>
            <a:endParaRPr lang="el-GR" b="1" i="1" spc="-5" dirty="0">
              <a:solidFill>
                <a:srgbClr val="002060"/>
              </a:solidFill>
              <a:latin typeface="Helvetica" panose="020B0604020202020204" pitchFamily="34" charset="0"/>
              <a:cs typeface="Helvetica"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4553020-6387-9570-2A5E-45A5D3AB403F}"/>
              </a:ext>
            </a:extLst>
          </p:cNvPr>
          <p:cNvPicPr>
            <a:picLocks noChangeAspect="1"/>
          </p:cNvPicPr>
          <p:nvPr/>
        </p:nvPicPr>
        <p:blipFill>
          <a:blip r:embed="rId4"/>
          <a:stretch>
            <a:fillRect/>
          </a:stretch>
        </p:blipFill>
        <p:spPr>
          <a:xfrm>
            <a:off x="8042863" y="339176"/>
            <a:ext cx="1907565" cy="407318"/>
          </a:xfrm>
          <a:prstGeom prst="rect">
            <a:avLst/>
          </a:prstGeom>
        </p:spPr>
      </p:pic>
    </p:spTree>
    <p:extLst>
      <p:ext uri="{BB962C8B-B14F-4D97-AF65-F5344CB8AC3E}">
        <p14:creationId xmlns:p14="http://schemas.microsoft.com/office/powerpoint/2010/main" val="1582054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58419BBC-94A1-41FF-9595-6A866E70285E}"/>
              </a:ext>
            </a:extLst>
          </p:cNvPr>
          <p:cNvSpPr txBox="1">
            <a:spLocks noGrp="1"/>
          </p:cNvSpPr>
          <p:nvPr>
            <p:ph type="title"/>
          </p:nvPr>
        </p:nvSpPr>
        <p:spPr>
          <a:xfrm>
            <a:off x="291701" y="147851"/>
            <a:ext cx="9864670" cy="934296"/>
          </a:xfrm>
          <a:prstGeom prst="rect">
            <a:avLst/>
          </a:prstGeom>
        </p:spPr>
        <p:txBody>
          <a:bodyPr vert="horz" wrap="square" lIns="0" tIns="10860" rIns="0" bIns="0" rtlCol="0">
            <a:spAutoFit/>
          </a:bodyPr>
          <a:lstStyle>
            <a:defPPr>
              <a:defRPr lang="hu-HU"/>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a:lstStyle>
          <a:p>
            <a:pPr marL="18462">
              <a:spcBef>
                <a:spcPts val="86"/>
              </a:spcBef>
            </a:pPr>
            <a:r>
              <a:rPr lang="en-US" sz="4000" dirty="0">
                <a:solidFill>
                  <a:srgbClr val="002060"/>
                </a:solidFill>
                <a:latin typeface="Century Gothic" panose="020B0502020202020204" pitchFamily="34" charset="0"/>
                <a:ea typeface="+mj-ea"/>
                <a:cs typeface="Helvetica" panose="020B0604020202020204" pitchFamily="34" charset="0"/>
              </a:rPr>
              <a:t>Scale And Experience </a:t>
            </a:r>
            <a:br>
              <a:rPr lang="en-US" sz="4000" dirty="0">
                <a:solidFill>
                  <a:srgbClr val="002060"/>
                </a:solidFill>
                <a:latin typeface="Century Gothic" panose="020B0502020202020204" pitchFamily="34" charset="0"/>
                <a:ea typeface="+mj-ea"/>
                <a:cs typeface="Helvetica" panose="020B0604020202020204" pitchFamily="34" charset="0"/>
              </a:rPr>
            </a:br>
            <a:r>
              <a:rPr lang="en-US" sz="2000" b="0" spc="-7" dirty="0">
                <a:solidFill>
                  <a:srgbClr val="636466"/>
                </a:solidFill>
                <a:latin typeface="Century Gothic" panose="020B0502020202020204" pitchFamily="34" charset="0"/>
                <a:ea typeface="+mj-ea"/>
                <a:cs typeface="Helvetica" panose="020B0604020202020204" pitchFamily="34" charset="0"/>
              </a:rPr>
              <a:t>Dolphin Debit. Your Trusted </a:t>
            </a:r>
            <a:r>
              <a:rPr lang="hu-HU" sz="2000" b="0" spc="-7" dirty="0">
                <a:solidFill>
                  <a:srgbClr val="636466"/>
                </a:solidFill>
                <a:latin typeface="Century Gothic" panose="020B0502020202020204" pitchFamily="34" charset="0"/>
                <a:ea typeface="+mj-ea"/>
                <a:cs typeface="Helvetica" panose="020B0604020202020204" pitchFamily="34" charset="0"/>
              </a:rPr>
              <a:t>P</a:t>
            </a:r>
            <a:r>
              <a:rPr lang="en-US" sz="2000" b="0" spc="-7" dirty="0" err="1">
                <a:solidFill>
                  <a:srgbClr val="636466"/>
                </a:solidFill>
                <a:latin typeface="Century Gothic" panose="020B0502020202020204" pitchFamily="34" charset="0"/>
                <a:ea typeface="+mj-ea"/>
                <a:cs typeface="Helvetica" panose="020B0604020202020204" pitchFamily="34" charset="0"/>
              </a:rPr>
              <a:t>artner</a:t>
            </a:r>
            <a:r>
              <a:rPr lang="en-US" sz="2000" b="0" spc="-7" dirty="0">
                <a:solidFill>
                  <a:srgbClr val="636466"/>
                </a:solidFill>
                <a:latin typeface="Century Gothic" panose="020B0502020202020204" pitchFamily="34" charset="0"/>
                <a:ea typeface="+mj-ea"/>
                <a:cs typeface="Helvetica" panose="020B0604020202020204" pitchFamily="34" charset="0"/>
              </a:rPr>
              <a:t> </a:t>
            </a:r>
            <a:r>
              <a:rPr lang="hu-HU" sz="2000" b="0" spc="-7" dirty="0">
                <a:solidFill>
                  <a:srgbClr val="636466"/>
                </a:solidFill>
                <a:latin typeface="Century Gothic" panose="020B0502020202020204" pitchFamily="34" charset="0"/>
                <a:ea typeface="+mj-ea"/>
                <a:cs typeface="Helvetica" panose="020B0604020202020204" pitchFamily="34" charset="0"/>
              </a:rPr>
              <a:t>for Financial Institutions </a:t>
            </a:r>
            <a:r>
              <a:rPr lang="en-US" sz="2000" b="0" spc="-7" dirty="0">
                <a:solidFill>
                  <a:srgbClr val="636466"/>
                </a:solidFill>
                <a:latin typeface="Century Gothic" panose="020B0502020202020204" pitchFamily="34" charset="0"/>
                <a:ea typeface="+mj-ea"/>
                <a:cs typeface="Helvetica" panose="020B0604020202020204" pitchFamily="34" charset="0"/>
              </a:rPr>
              <a:t>across the U.S.</a:t>
            </a:r>
            <a:endParaRPr sz="2000" b="0" spc="-7" dirty="0">
              <a:solidFill>
                <a:srgbClr val="636466"/>
              </a:solidFill>
              <a:latin typeface="Century Gothic" panose="020B0502020202020204" pitchFamily="34" charset="0"/>
              <a:ea typeface="+mj-ea"/>
              <a:cs typeface="Helvetica" panose="020B0604020202020204" pitchFamily="34" charset="0"/>
            </a:endParaRPr>
          </a:p>
        </p:txBody>
      </p:sp>
      <p:sp>
        <p:nvSpPr>
          <p:cNvPr id="25" name="object 17">
            <a:extLst>
              <a:ext uri="{FF2B5EF4-FFF2-40B4-BE49-F238E27FC236}">
                <a16:creationId xmlns:a16="http://schemas.microsoft.com/office/drawing/2014/main" id="{C8A60FD8-5844-4EE9-9F9F-77A7C0E09B37}"/>
              </a:ext>
            </a:extLst>
          </p:cNvPr>
          <p:cNvSpPr/>
          <p:nvPr/>
        </p:nvSpPr>
        <p:spPr>
          <a:xfrm>
            <a:off x="498750" y="1265482"/>
            <a:ext cx="11194500" cy="4709426"/>
          </a:xfrm>
          <a:custGeom>
            <a:avLst/>
            <a:gdLst/>
            <a:ahLst/>
            <a:cxnLst/>
            <a:rect l="l" t="t" r="r" b="b"/>
            <a:pathLst>
              <a:path w="10692130" h="3744595">
                <a:moveTo>
                  <a:pt x="0" y="3743998"/>
                </a:moveTo>
                <a:lnTo>
                  <a:pt x="10692003" y="3743998"/>
                </a:lnTo>
                <a:lnTo>
                  <a:pt x="10692003" y="0"/>
                </a:lnTo>
                <a:lnTo>
                  <a:pt x="0" y="0"/>
                </a:lnTo>
                <a:lnTo>
                  <a:pt x="0" y="3743998"/>
                </a:lnTo>
                <a:close/>
              </a:path>
            </a:pathLst>
          </a:custGeom>
          <a:solidFill>
            <a:srgbClr val="172A54"/>
          </a:solidFill>
        </p:spPr>
        <p:txBody>
          <a:bodyPr wrap="square" lIns="0" tIns="0" rIns="0" bIns="0" rtlCol="0"/>
          <a:lstStyle>
            <a:defPPr>
              <a:defRPr lang="hu-HU"/>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a:lstStyle>
          <a:p>
            <a:endParaRPr sz="1539"/>
          </a:p>
        </p:txBody>
      </p:sp>
      <p:sp>
        <p:nvSpPr>
          <p:cNvPr id="32" name="object 22">
            <a:extLst>
              <a:ext uri="{FF2B5EF4-FFF2-40B4-BE49-F238E27FC236}">
                <a16:creationId xmlns:a16="http://schemas.microsoft.com/office/drawing/2014/main" id="{6F110B34-8E57-49FB-BD7B-3271F29B0AE7}"/>
              </a:ext>
            </a:extLst>
          </p:cNvPr>
          <p:cNvSpPr txBox="1"/>
          <p:nvPr/>
        </p:nvSpPr>
        <p:spPr>
          <a:xfrm>
            <a:off x="1182446" y="1450792"/>
            <a:ext cx="5669602" cy="1574205"/>
          </a:xfrm>
          <a:prstGeom prst="rect">
            <a:avLst/>
          </a:prstGeom>
        </p:spPr>
        <p:txBody>
          <a:bodyPr vert="horz" wrap="square" lIns="0" tIns="14661" rIns="0" bIns="0" rtlCol="0">
            <a:spAutoFit/>
          </a:bodyPr>
          <a:lstStyle>
            <a:defPPr>
              <a:defRPr lang="hu-HU"/>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a:lstStyle>
          <a:p>
            <a:pPr>
              <a:buClr>
                <a:srgbClr val="FEB723"/>
              </a:buClr>
            </a:pPr>
            <a:r>
              <a:rPr lang="hu-HU" sz="2400" b="1" dirty="0">
                <a:solidFill>
                  <a:schemeClr val="bg1"/>
                </a:solidFill>
                <a:latin typeface="Century Gothic" panose="020B0502020202020204" pitchFamily="34" charset="0"/>
                <a:cs typeface="Helvetica" panose="020B0604020202020204" pitchFamily="34" charset="0"/>
              </a:rPr>
              <a:t>3</a:t>
            </a:r>
            <a:r>
              <a:rPr lang="en-US" sz="2400" b="1" dirty="0">
                <a:solidFill>
                  <a:schemeClr val="bg1"/>
                </a:solidFill>
                <a:latin typeface="Century Gothic" panose="020B0502020202020204" pitchFamily="34" charset="0"/>
                <a:cs typeface="Helvetica" panose="020B0604020202020204" pitchFamily="34" charset="0"/>
              </a:rPr>
              <a:t>60+ </a:t>
            </a:r>
            <a:endParaRPr lang="hu-HU" sz="2400" b="1" dirty="0">
              <a:solidFill>
                <a:schemeClr val="bg1"/>
              </a:solidFill>
              <a:latin typeface="Century Gothic" panose="020B0502020202020204" pitchFamily="34" charset="0"/>
              <a:cs typeface="Helvetica" panose="020B0604020202020204" pitchFamily="34" charset="0"/>
            </a:endParaRPr>
          </a:p>
          <a:p>
            <a:pPr>
              <a:buClr>
                <a:srgbClr val="FEB723"/>
              </a:buClr>
            </a:pPr>
            <a:r>
              <a:rPr lang="hu-HU" sz="2000" dirty="0">
                <a:solidFill>
                  <a:schemeClr val="bg1"/>
                </a:solidFill>
                <a:latin typeface="Century Gothic" panose="020B0502020202020204" pitchFamily="34" charset="0"/>
                <a:cs typeface="Helvetica" panose="020B0604020202020204" pitchFamily="34" charset="0"/>
              </a:rPr>
              <a:t>Financial Institutions Clients, </a:t>
            </a:r>
          </a:p>
          <a:p>
            <a:pPr>
              <a:buClr>
                <a:srgbClr val="FEB723"/>
              </a:buClr>
            </a:pPr>
            <a:r>
              <a:rPr lang="hu-HU" sz="2000" dirty="0">
                <a:solidFill>
                  <a:schemeClr val="bg1"/>
                </a:solidFill>
                <a:latin typeface="Century Gothic" panose="020B0502020202020204" pitchFamily="34" charset="0"/>
                <a:cs typeface="Helvetica" panose="020B0604020202020204" pitchFamily="34" charset="0"/>
              </a:rPr>
              <a:t>with assets from</a:t>
            </a:r>
          </a:p>
          <a:p>
            <a:pPr>
              <a:buClr>
                <a:srgbClr val="FEB723"/>
              </a:buClr>
            </a:pPr>
            <a:r>
              <a:rPr lang="hu-HU" sz="2400" b="1" dirty="0">
                <a:solidFill>
                  <a:schemeClr val="bg1"/>
                </a:solidFill>
                <a:latin typeface="Century Gothic" panose="020B0502020202020204" pitchFamily="34" charset="0"/>
                <a:cs typeface="Helvetica" panose="020B0604020202020204" pitchFamily="34" charset="0"/>
              </a:rPr>
              <a:t>$5 Million</a:t>
            </a:r>
            <a:r>
              <a:rPr lang="hu-HU" sz="2000" dirty="0">
                <a:solidFill>
                  <a:schemeClr val="bg1"/>
                </a:solidFill>
                <a:latin typeface="Century Gothic" panose="020B0502020202020204" pitchFamily="34" charset="0"/>
                <a:cs typeface="Helvetica" panose="020B0604020202020204" pitchFamily="34" charset="0"/>
              </a:rPr>
              <a:t> to </a:t>
            </a:r>
            <a:r>
              <a:rPr lang="hu-HU" sz="2400" b="1" dirty="0">
                <a:solidFill>
                  <a:schemeClr val="bg1"/>
                </a:solidFill>
                <a:latin typeface="Century Gothic" panose="020B0502020202020204" pitchFamily="34" charset="0"/>
                <a:cs typeface="Helvetica" panose="020B0604020202020204" pitchFamily="34" charset="0"/>
              </a:rPr>
              <a:t>$1.9 Trillion</a:t>
            </a:r>
            <a:endParaRPr lang="en-US" sz="2400" b="1" dirty="0">
              <a:solidFill>
                <a:schemeClr val="bg1"/>
              </a:solidFill>
              <a:latin typeface="Century Gothic" panose="020B0502020202020204" pitchFamily="34" charset="0"/>
              <a:cs typeface="Helvetica" panose="020B0604020202020204" pitchFamily="34" charset="0"/>
            </a:endParaRPr>
          </a:p>
          <a:p>
            <a:pPr marL="10860">
              <a:lnSpc>
                <a:spcPts val="1611"/>
              </a:lnSpc>
            </a:pPr>
            <a:endParaRPr sz="1411" dirty="0">
              <a:latin typeface="Century Gothic" panose="020B0502020202020204" pitchFamily="34" charset="0"/>
              <a:cs typeface="Segoe UI Semibold"/>
            </a:endParaRPr>
          </a:p>
        </p:txBody>
      </p:sp>
      <p:pic>
        <p:nvPicPr>
          <p:cNvPr id="4" name="Picture 3" descr="A close up of a mountain&#10;&#10;Description automatically generated">
            <a:extLst>
              <a:ext uri="{FF2B5EF4-FFF2-40B4-BE49-F238E27FC236}">
                <a16:creationId xmlns:a16="http://schemas.microsoft.com/office/drawing/2014/main" id="{C4C5BEFD-5550-4002-B3D8-AD34C005C64F}"/>
              </a:ext>
            </a:extLst>
          </p:cNvPr>
          <p:cNvPicPr>
            <a:picLocks noChangeAspect="1"/>
          </p:cNvPicPr>
          <p:nvPr/>
        </p:nvPicPr>
        <p:blipFill rotWithShape="1">
          <a:blip r:embed="rId2">
            <a:duotone>
              <a:prstClr val="black"/>
              <a:schemeClr val="accent1">
                <a:lumMod val="50000"/>
                <a:tint val="45000"/>
                <a:satMod val="400000"/>
              </a:schemeClr>
            </a:duotone>
            <a:alphaModFix amt="5000"/>
            <a:extLst>
              <a:ext uri="{BEBA8EAE-BF5A-486C-A8C5-ECC9F3942E4B}">
                <a14:imgProps xmlns:a14="http://schemas.microsoft.com/office/drawing/2010/main">
                  <a14:imgLayer r:embed="rId3">
                    <a14:imgEffect>
                      <a14:saturation sat="0"/>
                    </a14:imgEffect>
                  </a14:imgLayer>
                </a14:imgProps>
              </a:ext>
            </a:extLst>
          </a:blip>
          <a:srcRect l="6691" t="13043" r="5110" b="14152"/>
          <a:stretch/>
        </p:blipFill>
        <p:spPr>
          <a:xfrm>
            <a:off x="2187406" y="1234682"/>
            <a:ext cx="7607300" cy="4709427"/>
          </a:xfrm>
          <a:prstGeom prst="rect">
            <a:avLst/>
          </a:prstGeom>
        </p:spPr>
      </p:pic>
      <p:sp>
        <p:nvSpPr>
          <p:cNvPr id="3" name="Rectangle 2">
            <a:extLst>
              <a:ext uri="{FF2B5EF4-FFF2-40B4-BE49-F238E27FC236}">
                <a16:creationId xmlns:a16="http://schemas.microsoft.com/office/drawing/2014/main" id="{E49C0140-1A8F-4510-AEDF-6D3C6CBCCFB3}"/>
              </a:ext>
            </a:extLst>
          </p:cNvPr>
          <p:cNvSpPr/>
          <p:nvPr/>
        </p:nvSpPr>
        <p:spPr>
          <a:xfrm>
            <a:off x="1204712" y="3429000"/>
            <a:ext cx="9782576" cy="2632003"/>
          </a:xfrm>
          <a:prstGeom prst="rect">
            <a:avLst/>
          </a:prstGeom>
        </p:spPr>
        <p:txBody>
          <a:bodyPr wrap="square">
            <a:spAutoFit/>
          </a:bodyPr>
          <a:lstStyle/>
          <a:p>
            <a:pPr algn="ctr">
              <a:lnSpc>
                <a:spcPct val="150000"/>
              </a:lnSpc>
              <a:buClr>
                <a:srgbClr val="FEB723"/>
              </a:buClr>
            </a:pPr>
            <a:r>
              <a:rPr lang="en-US" sz="1600" b="1" dirty="0">
                <a:solidFill>
                  <a:schemeClr val="bg1"/>
                </a:solidFill>
                <a:latin typeface="Century Gothic" panose="020B0502020202020204" pitchFamily="34" charset="0"/>
                <a:cs typeface="Helvetica" panose="020B0604020202020204" pitchFamily="34" charset="0"/>
              </a:rPr>
              <a:t>Founded</a:t>
            </a:r>
            <a:r>
              <a:rPr lang="en-US" sz="1600" dirty="0">
                <a:solidFill>
                  <a:schemeClr val="bg1"/>
                </a:solidFill>
                <a:latin typeface="Century Gothic" panose="020B0502020202020204" pitchFamily="34" charset="0"/>
                <a:cs typeface="Helvetica" panose="020B0604020202020204" pitchFamily="34" charset="0"/>
              </a:rPr>
              <a:t> in 2005 with offices in Houston, TX &amp; New Orleans, LA</a:t>
            </a:r>
          </a:p>
          <a:p>
            <a:pPr algn="ctr">
              <a:lnSpc>
                <a:spcPct val="150000"/>
              </a:lnSpc>
              <a:buClr>
                <a:srgbClr val="FEB723"/>
              </a:buClr>
            </a:pPr>
            <a:r>
              <a:rPr lang="en-US" sz="1600" dirty="0">
                <a:solidFill>
                  <a:schemeClr val="bg1"/>
                </a:solidFill>
                <a:latin typeface="Century Gothic" panose="020B0502020202020204" pitchFamily="34" charset="0"/>
                <a:cs typeface="Helvetica" panose="020B0604020202020204" pitchFamily="34" charset="0"/>
              </a:rPr>
              <a:t>Wholly Owned Subsidiary of </a:t>
            </a:r>
            <a:r>
              <a:rPr lang="hu-HU" sz="1600" b="1" dirty="0">
                <a:solidFill>
                  <a:schemeClr val="bg1"/>
                </a:solidFill>
                <a:latin typeface="Century Gothic" panose="020B0502020202020204" pitchFamily="34" charset="0"/>
                <a:cs typeface="Helvetica" panose="020B0604020202020204" pitchFamily="34" charset="0"/>
              </a:rPr>
              <a:t>Euronet</a:t>
            </a:r>
            <a:r>
              <a:rPr lang="en-US" sz="1600" b="1" dirty="0">
                <a:solidFill>
                  <a:schemeClr val="bg1"/>
                </a:solidFill>
                <a:latin typeface="Century Gothic" panose="020B0502020202020204" pitchFamily="34" charset="0"/>
                <a:cs typeface="Helvetica" panose="020B0604020202020204" pitchFamily="34" charset="0"/>
              </a:rPr>
              <a:t> Worldwide, Inc. </a:t>
            </a:r>
            <a:endParaRPr lang="hu-HU" sz="1600" dirty="0">
              <a:solidFill>
                <a:schemeClr val="bg1"/>
              </a:solidFill>
              <a:latin typeface="Century Gothic" panose="020B0502020202020204" pitchFamily="34" charset="0"/>
              <a:cs typeface="Helvetica" panose="020B0604020202020204" pitchFamily="34" charset="0"/>
            </a:endParaRPr>
          </a:p>
          <a:p>
            <a:pPr algn="ctr">
              <a:lnSpc>
                <a:spcPct val="150000"/>
              </a:lnSpc>
              <a:buClr>
                <a:srgbClr val="FEB723"/>
              </a:buClr>
            </a:pPr>
            <a:r>
              <a:rPr lang="hu-HU" sz="1600" b="1" dirty="0">
                <a:solidFill>
                  <a:schemeClr val="bg1"/>
                </a:solidFill>
                <a:latin typeface="Century Gothic" panose="020B0502020202020204" pitchFamily="34" charset="0"/>
                <a:cs typeface="Helvetica" panose="020B0604020202020204" pitchFamily="34" charset="0"/>
              </a:rPr>
              <a:t>Full-Service</a:t>
            </a:r>
            <a:r>
              <a:rPr lang="hu-HU" sz="1600" dirty="0">
                <a:solidFill>
                  <a:schemeClr val="bg1"/>
                </a:solidFill>
                <a:latin typeface="Century Gothic" panose="020B0502020202020204" pitchFamily="34" charset="0"/>
                <a:cs typeface="Helvetica" panose="020B0604020202020204" pitchFamily="34" charset="0"/>
              </a:rPr>
              <a:t> ATM Management Company</a:t>
            </a:r>
            <a:endParaRPr lang="en-US" sz="1600" dirty="0">
              <a:solidFill>
                <a:schemeClr val="bg1"/>
              </a:solidFill>
              <a:latin typeface="Century Gothic" panose="020B0502020202020204" pitchFamily="34" charset="0"/>
              <a:cs typeface="Helvetica" panose="020B0604020202020204" pitchFamily="34" charset="0"/>
            </a:endParaRPr>
          </a:p>
          <a:p>
            <a:pPr algn="ctr">
              <a:lnSpc>
                <a:spcPct val="150000"/>
              </a:lnSpc>
              <a:buClr>
                <a:srgbClr val="FEB723"/>
              </a:buClr>
            </a:pPr>
            <a:r>
              <a:rPr lang="en-US" sz="1600" dirty="0">
                <a:solidFill>
                  <a:schemeClr val="bg1"/>
                </a:solidFill>
                <a:latin typeface="Century Gothic" panose="020B0502020202020204" pitchFamily="34" charset="0"/>
                <a:cs typeface="Helvetica" panose="020B0604020202020204" pitchFamily="34" charset="0"/>
              </a:rPr>
              <a:t>The </a:t>
            </a:r>
            <a:r>
              <a:rPr lang="en-US" sz="1600" b="1" dirty="0">
                <a:solidFill>
                  <a:schemeClr val="bg1"/>
                </a:solidFill>
                <a:latin typeface="Century Gothic" panose="020B0502020202020204" pitchFamily="34" charset="0"/>
                <a:cs typeface="Helvetica" panose="020B0604020202020204" pitchFamily="34" charset="0"/>
              </a:rPr>
              <a:t>only “Pure-Play” </a:t>
            </a:r>
            <a:r>
              <a:rPr lang="en-US" sz="1600" dirty="0">
                <a:solidFill>
                  <a:schemeClr val="bg1"/>
                </a:solidFill>
                <a:latin typeface="Century Gothic" panose="020B0502020202020204" pitchFamily="34" charset="0"/>
                <a:cs typeface="Helvetica" panose="020B0604020202020204" pitchFamily="34" charset="0"/>
              </a:rPr>
              <a:t>ATM Outsourcing Provider in U.S.</a:t>
            </a:r>
          </a:p>
          <a:p>
            <a:pPr algn="ctr">
              <a:lnSpc>
                <a:spcPct val="150000"/>
              </a:lnSpc>
              <a:buClr>
                <a:srgbClr val="FEB723"/>
              </a:buClr>
            </a:pPr>
            <a:r>
              <a:rPr lang="hu-HU" sz="1600" dirty="0">
                <a:solidFill>
                  <a:schemeClr val="bg1"/>
                </a:solidFill>
                <a:latin typeface="Century Gothic" panose="020B0502020202020204" pitchFamily="34" charset="0"/>
                <a:cs typeface="Helvetica" panose="020B0604020202020204" pitchFamily="34" charset="0"/>
              </a:rPr>
              <a:t>Exclusive ATM Outsourcing </a:t>
            </a:r>
            <a:r>
              <a:rPr lang="hu-HU" sz="1600" b="1" dirty="0">
                <a:solidFill>
                  <a:schemeClr val="bg1"/>
                </a:solidFill>
                <a:latin typeface="Century Gothic" panose="020B0502020202020204" pitchFamily="34" charset="0"/>
                <a:cs typeface="Helvetica" panose="020B0604020202020204" pitchFamily="34" charset="0"/>
              </a:rPr>
              <a:t>P</a:t>
            </a:r>
            <a:r>
              <a:rPr lang="en-US" sz="1600" b="1" dirty="0" err="1">
                <a:solidFill>
                  <a:schemeClr val="bg1"/>
                </a:solidFill>
                <a:latin typeface="Century Gothic" panose="020B0502020202020204" pitchFamily="34" charset="0"/>
                <a:cs typeface="Helvetica" panose="020B0604020202020204" pitchFamily="34" charset="0"/>
              </a:rPr>
              <a:t>artners</a:t>
            </a:r>
            <a:r>
              <a:rPr lang="en-US" sz="1600" dirty="0">
                <a:solidFill>
                  <a:schemeClr val="bg1"/>
                </a:solidFill>
                <a:latin typeface="Century Gothic" panose="020B0502020202020204" pitchFamily="34" charset="0"/>
                <a:cs typeface="Helvetica" panose="020B0604020202020204" pitchFamily="34" charset="0"/>
              </a:rPr>
              <a:t>: MI CU League, CSC ATM, RMC ATM, Equips, </a:t>
            </a:r>
          </a:p>
          <a:p>
            <a:pPr algn="ctr">
              <a:lnSpc>
                <a:spcPct val="150000"/>
              </a:lnSpc>
              <a:buClr>
                <a:srgbClr val="FEB723"/>
              </a:buClr>
            </a:pPr>
            <a:r>
              <a:rPr lang="en-US" sz="1600" dirty="0">
                <a:solidFill>
                  <a:schemeClr val="bg1"/>
                </a:solidFill>
                <a:latin typeface="Century Gothic" panose="020B0502020202020204" pitchFamily="34" charset="0"/>
                <a:cs typeface="Helvetica" panose="020B0604020202020204" pitchFamily="34" charset="0"/>
              </a:rPr>
              <a:t>Cornerstone League, CT CU League, MDDCCUA, MSCUA, Volcorp, TN CUL &amp; CCUA…   </a:t>
            </a:r>
          </a:p>
          <a:p>
            <a:pPr algn="ctr">
              <a:lnSpc>
                <a:spcPct val="150000"/>
              </a:lnSpc>
              <a:buClr>
                <a:srgbClr val="FEB723"/>
              </a:buClr>
            </a:pPr>
            <a:endParaRPr lang="en-US" sz="1600" dirty="0">
              <a:solidFill>
                <a:schemeClr val="bg1"/>
              </a:solidFill>
              <a:latin typeface="Century Gothic" panose="020B0502020202020204" pitchFamily="34" charset="0"/>
              <a:cs typeface="Helvetica" panose="020B0604020202020204" pitchFamily="34" charset="0"/>
            </a:endParaRPr>
          </a:p>
        </p:txBody>
      </p:sp>
      <p:grpSp>
        <p:nvGrpSpPr>
          <p:cNvPr id="6" name="Group 5">
            <a:extLst>
              <a:ext uri="{FF2B5EF4-FFF2-40B4-BE49-F238E27FC236}">
                <a16:creationId xmlns:a16="http://schemas.microsoft.com/office/drawing/2014/main" id="{7295AD4E-38CB-4092-BDEB-C5C83EFF1A65}"/>
              </a:ext>
            </a:extLst>
          </p:cNvPr>
          <p:cNvGrpSpPr/>
          <p:nvPr/>
        </p:nvGrpSpPr>
        <p:grpSpPr>
          <a:xfrm>
            <a:off x="7871045" y="1444391"/>
            <a:ext cx="4444526" cy="1397885"/>
            <a:chOff x="7134445" y="1241191"/>
            <a:chExt cx="4444526" cy="1397885"/>
          </a:xfrm>
        </p:grpSpPr>
        <p:sp>
          <p:nvSpPr>
            <p:cNvPr id="34" name="object 24">
              <a:extLst>
                <a:ext uri="{FF2B5EF4-FFF2-40B4-BE49-F238E27FC236}">
                  <a16:creationId xmlns:a16="http://schemas.microsoft.com/office/drawing/2014/main" id="{E2184316-6FF3-4022-9901-0A88632CA4E3}"/>
                </a:ext>
              </a:extLst>
            </p:cNvPr>
            <p:cNvSpPr txBox="1"/>
            <p:nvPr/>
          </p:nvSpPr>
          <p:spPr>
            <a:xfrm>
              <a:off x="7159855" y="1241191"/>
              <a:ext cx="4419116" cy="691913"/>
            </a:xfrm>
            <a:prstGeom prst="rect">
              <a:avLst/>
            </a:prstGeom>
          </p:spPr>
          <p:txBody>
            <a:bodyPr vert="horz" wrap="square" lIns="0" tIns="14661" rIns="0" bIns="0" rtlCol="0">
              <a:spAutoFit/>
            </a:bodyPr>
            <a:lstStyle>
              <a:defPPr>
                <a:defRPr lang="hu-HU"/>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a:lstStyle>
            <a:p>
              <a:pPr>
                <a:buClr>
                  <a:srgbClr val="FEB723"/>
                </a:buClr>
              </a:pPr>
              <a:r>
                <a:rPr lang="hu-HU" sz="2400" b="1" dirty="0">
                  <a:solidFill>
                    <a:schemeClr val="bg1"/>
                  </a:solidFill>
                  <a:latin typeface="Century Gothic" panose="020B0502020202020204" pitchFamily="34" charset="0"/>
                  <a:cs typeface="Helvetica" panose="020B0604020202020204" pitchFamily="34" charset="0"/>
                </a:rPr>
                <a:t>$</a:t>
              </a:r>
              <a:r>
                <a:rPr lang="en-US" sz="2400" b="1" dirty="0">
                  <a:solidFill>
                    <a:schemeClr val="bg1"/>
                  </a:solidFill>
                  <a:latin typeface="Century Gothic" panose="020B0502020202020204" pitchFamily="34" charset="0"/>
                  <a:cs typeface="Helvetica" panose="020B0604020202020204" pitchFamily="34" charset="0"/>
                </a:rPr>
                <a:t>3</a:t>
              </a:r>
              <a:r>
                <a:rPr lang="hu-HU" sz="2400" b="1" dirty="0">
                  <a:solidFill>
                    <a:schemeClr val="bg1"/>
                  </a:solidFill>
                  <a:latin typeface="Century Gothic" panose="020B0502020202020204" pitchFamily="34" charset="0"/>
                  <a:cs typeface="Helvetica" panose="020B0604020202020204" pitchFamily="34" charset="0"/>
                </a:rPr>
                <a:t>.0+ Billion </a:t>
              </a:r>
              <a:endParaRPr lang="hu-HU" sz="2400" dirty="0">
                <a:solidFill>
                  <a:schemeClr val="bg1"/>
                </a:solidFill>
                <a:latin typeface="Century Gothic" panose="020B0502020202020204" pitchFamily="34" charset="0"/>
                <a:cs typeface="Helvetica" panose="020B0604020202020204" pitchFamily="34" charset="0"/>
              </a:endParaRPr>
            </a:p>
            <a:p>
              <a:pPr>
                <a:buClr>
                  <a:srgbClr val="FEB723"/>
                </a:buClr>
              </a:pPr>
              <a:r>
                <a:rPr lang="hu-HU" sz="2000" dirty="0">
                  <a:solidFill>
                    <a:schemeClr val="bg1"/>
                  </a:solidFill>
                  <a:latin typeface="Century Gothic" panose="020B0502020202020204" pitchFamily="34" charset="0"/>
                  <a:cs typeface="Helvetica" panose="020B0604020202020204" pitchFamily="34" charset="0"/>
                </a:rPr>
                <a:t>in annual ATM Vault Cash</a:t>
              </a:r>
              <a:endParaRPr lang="en-US" sz="2000" dirty="0">
                <a:solidFill>
                  <a:schemeClr val="bg1"/>
                </a:solidFill>
                <a:latin typeface="Century Gothic" panose="020B0502020202020204" pitchFamily="34" charset="0"/>
                <a:cs typeface="Helvetica" panose="020B0604020202020204" pitchFamily="34" charset="0"/>
              </a:endParaRPr>
            </a:p>
          </p:txBody>
        </p:sp>
        <p:sp>
          <p:nvSpPr>
            <p:cNvPr id="11" name="object 24">
              <a:extLst>
                <a:ext uri="{FF2B5EF4-FFF2-40B4-BE49-F238E27FC236}">
                  <a16:creationId xmlns:a16="http://schemas.microsoft.com/office/drawing/2014/main" id="{3A793B0E-593A-49AC-9382-18F9422A45EF}"/>
                </a:ext>
              </a:extLst>
            </p:cNvPr>
            <p:cNvSpPr txBox="1"/>
            <p:nvPr/>
          </p:nvSpPr>
          <p:spPr>
            <a:xfrm>
              <a:off x="7134445" y="1947163"/>
              <a:ext cx="4419116" cy="691913"/>
            </a:xfrm>
            <a:prstGeom prst="rect">
              <a:avLst/>
            </a:prstGeom>
          </p:spPr>
          <p:txBody>
            <a:bodyPr vert="horz" wrap="square" lIns="0" tIns="14661" rIns="0" bIns="0" rtlCol="0">
              <a:spAutoFit/>
            </a:bodyPr>
            <a:lstStyle>
              <a:defPPr>
                <a:defRPr lang="hu-HU"/>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a:lstStyle>
            <a:p>
              <a:pPr>
                <a:buClr>
                  <a:srgbClr val="FEB723"/>
                </a:buClr>
              </a:pPr>
              <a:r>
                <a:rPr lang="en-US" sz="2400" b="1" dirty="0">
                  <a:solidFill>
                    <a:schemeClr val="bg1"/>
                  </a:solidFill>
                  <a:latin typeface="Century Gothic" panose="020B0502020202020204" pitchFamily="34" charset="0"/>
                  <a:cs typeface="Helvetica" panose="020B0604020202020204" pitchFamily="34" charset="0"/>
                </a:rPr>
                <a:t>2,6</a:t>
              </a:r>
              <a:r>
                <a:rPr lang="hu-HU" sz="2400" b="1" dirty="0">
                  <a:solidFill>
                    <a:schemeClr val="bg1"/>
                  </a:solidFill>
                  <a:latin typeface="Century Gothic" panose="020B0502020202020204" pitchFamily="34" charset="0"/>
                  <a:cs typeface="Helvetica" panose="020B0604020202020204" pitchFamily="34" charset="0"/>
                </a:rPr>
                <a:t>00+ ATMs </a:t>
              </a:r>
            </a:p>
            <a:p>
              <a:pPr>
                <a:buClr>
                  <a:srgbClr val="FEB723"/>
                </a:buClr>
              </a:pPr>
              <a:r>
                <a:rPr lang="en-US" sz="2000" dirty="0">
                  <a:solidFill>
                    <a:schemeClr val="bg1"/>
                  </a:solidFill>
                  <a:latin typeface="Century Gothic" panose="020B0502020202020204" pitchFamily="34" charset="0"/>
                  <a:cs typeface="Helvetica" panose="020B0604020202020204" pitchFamily="34" charset="0"/>
                </a:rPr>
                <a:t>Across the United States</a:t>
              </a:r>
            </a:p>
          </p:txBody>
        </p:sp>
      </p:grpSp>
      <p:pic>
        <p:nvPicPr>
          <p:cNvPr id="2" name="Picture 1" descr="Logo&#10;&#10;Description automatically generated">
            <a:extLst>
              <a:ext uri="{FF2B5EF4-FFF2-40B4-BE49-F238E27FC236}">
                <a16:creationId xmlns:a16="http://schemas.microsoft.com/office/drawing/2014/main" id="{6DD9BB96-9692-7DF0-F361-503C87E37234}"/>
              </a:ext>
            </a:extLst>
          </p:cNvPr>
          <p:cNvPicPr>
            <a:picLocks noChangeAspect="1"/>
          </p:cNvPicPr>
          <p:nvPr/>
        </p:nvPicPr>
        <p:blipFill>
          <a:blip r:embed="rId4"/>
          <a:stretch>
            <a:fillRect/>
          </a:stretch>
        </p:blipFill>
        <p:spPr>
          <a:xfrm>
            <a:off x="8042863" y="339176"/>
            <a:ext cx="1907565" cy="407318"/>
          </a:xfrm>
          <a:prstGeom prst="rect">
            <a:avLst/>
          </a:prstGeom>
        </p:spPr>
      </p:pic>
      <p:sp>
        <p:nvSpPr>
          <p:cNvPr id="5" name="Slide Number Placeholder 95">
            <a:extLst>
              <a:ext uri="{FF2B5EF4-FFF2-40B4-BE49-F238E27FC236}">
                <a16:creationId xmlns:a16="http://schemas.microsoft.com/office/drawing/2014/main" id="{0CC46F4E-BF66-B85C-FD6A-E76E43BAE96A}"/>
              </a:ext>
            </a:extLst>
          </p:cNvPr>
          <p:cNvSpPr>
            <a:spLocks noGrp="1"/>
          </p:cNvSpPr>
          <p:nvPr>
            <p:ph type="sldNum" sz="quarter" idx="12"/>
          </p:nvPr>
        </p:nvSpPr>
        <p:spPr>
          <a:xfrm>
            <a:off x="9152889" y="6484023"/>
            <a:ext cx="2804160" cy="276999"/>
          </a:xfrm>
        </p:spPr>
        <p:txBody>
          <a:bodyPr/>
          <a:lstStyle/>
          <a:p>
            <a:fld id="{B6F15528-21DE-4FAA-801E-634DDDAF4B2B}" type="slidenum">
              <a:rPr lang="hu-HU" smtClean="0">
                <a:solidFill>
                  <a:schemeClr val="bg1"/>
                </a:solidFill>
              </a:rPr>
              <a:t>34</a:t>
            </a:fld>
            <a:endParaRPr lang="hu-HU" dirty="0">
              <a:solidFill>
                <a:schemeClr val="bg1"/>
              </a:solidFill>
            </a:endParaRPr>
          </a:p>
        </p:txBody>
      </p:sp>
    </p:spTree>
    <p:extLst>
      <p:ext uri="{BB962C8B-B14F-4D97-AF65-F5344CB8AC3E}">
        <p14:creationId xmlns:p14="http://schemas.microsoft.com/office/powerpoint/2010/main" val="463029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0988-FD86-4DA3-8123-E42579EE5509}"/>
              </a:ext>
            </a:extLst>
          </p:cNvPr>
          <p:cNvSpPr>
            <a:spLocks noGrp="1"/>
          </p:cNvSpPr>
          <p:nvPr>
            <p:ph type="title"/>
          </p:nvPr>
        </p:nvSpPr>
        <p:spPr>
          <a:xfrm>
            <a:off x="435813" y="180154"/>
            <a:ext cx="10107433" cy="615553"/>
          </a:xfrm>
        </p:spPr>
        <p:txBody>
          <a:bodyPr/>
          <a:lstStyle/>
          <a:p>
            <a:r>
              <a:rPr lang="en-US" dirty="0"/>
              <a:t>ATMs are a Struggle…</a:t>
            </a:r>
            <a:endParaRPr lang="hu-HU" dirty="0"/>
          </a:p>
        </p:txBody>
      </p:sp>
      <p:sp>
        <p:nvSpPr>
          <p:cNvPr id="6" name="Rectangle 5">
            <a:extLst>
              <a:ext uri="{FF2B5EF4-FFF2-40B4-BE49-F238E27FC236}">
                <a16:creationId xmlns:a16="http://schemas.microsoft.com/office/drawing/2014/main" id="{F362EC19-6E85-42CB-A91D-716B3813C602}"/>
              </a:ext>
            </a:extLst>
          </p:cNvPr>
          <p:cNvSpPr/>
          <p:nvPr/>
        </p:nvSpPr>
        <p:spPr>
          <a:xfrm>
            <a:off x="869334" y="900318"/>
            <a:ext cx="10453332" cy="40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Helvetica" panose="020B0604020202020204" pitchFamily="34" charset="0"/>
                <a:cs typeface="Helvetica" panose="020B0604020202020204" pitchFamily="34" charset="0"/>
              </a:rPr>
              <a:t>What is ATM Management</a:t>
            </a:r>
            <a:r>
              <a:rPr lang="hu-HU" dirty="0">
                <a:latin typeface="Helvetica" panose="020B0604020202020204" pitchFamily="34" charset="0"/>
                <a:cs typeface="Helvetica" panose="020B0604020202020204" pitchFamily="34" charset="0"/>
              </a:rPr>
              <a:t>?</a:t>
            </a:r>
            <a:endParaRPr lang="el-GR" dirty="0">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9239FB27-B5F5-4AAA-8272-C95E64D287BF}"/>
              </a:ext>
            </a:extLst>
          </p:cNvPr>
          <p:cNvSpPr txBox="1"/>
          <p:nvPr/>
        </p:nvSpPr>
        <p:spPr>
          <a:xfrm>
            <a:off x="2368852" y="1980422"/>
            <a:ext cx="6863097" cy="523220"/>
          </a:xfrm>
          <a:prstGeom prst="rect">
            <a:avLst/>
          </a:prstGeom>
          <a:noFill/>
        </p:spPr>
        <p:txBody>
          <a:bodyPr wrap="square" rtlCol="0">
            <a:spAutoFit/>
          </a:bodyPr>
          <a:lstStyle/>
          <a:p>
            <a:r>
              <a:rPr lang="en-US" sz="2800" b="1" dirty="0">
                <a:solidFill>
                  <a:srgbClr val="FFFFFF"/>
                </a:solidFill>
              </a:rPr>
              <a:t>Use white bold for headlines</a:t>
            </a:r>
          </a:p>
        </p:txBody>
      </p:sp>
      <p:pic>
        <p:nvPicPr>
          <p:cNvPr id="9" name="Picture 8" descr="A picture containing stove&#10;&#10;Description automatically generated">
            <a:extLst>
              <a:ext uri="{FF2B5EF4-FFF2-40B4-BE49-F238E27FC236}">
                <a16:creationId xmlns:a16="http://schemas.microsoft.com/office/drawing/2014/main" id="{80331ECF-60E4-4739-AFFA-EB1057EC73E0}"/>
              </a:ext>
            </a:extLst>
          </p:cNvPr>
          <p:cNvPicPr>
            <a:picLocks noChangeAspect="1"/>
          </p:cNvPicPr>
          <p:nvPr/>
        </p:nvPicPr>
        <p:blipFill>
          <a:blip r:embed="rId2"/>
          <a:stretch>
            <a:fillRect/>
          </a:stretch>
        </p:blipFill>
        <p:spPr>
          <a:xfrm>
            <a:off x="3382996" y="4578660"/>
            <a:ext cx="1105454" cy="1718455"/>
          </a:xfrm>
          <a:prstGeom prst="rect">
            <a:avLst/>
          </a:prstGeom>
        </p:spPr>
      </p:pic>
      <p:pic>
        <p:nvPicPr>
          <p:cNvPr id="10" name="Picture 2">
            <a:extLst>
              <a:ext uri="{FF2B5EF4-FFF2-40B4-BE49-F238E27FC236}">
                <a16:creationId xmlns:a16="http://schemas.microsoft.com/office/drawing/2014/main" id="{FF062C20-819F-4862-945C-342C8D0B3D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15" t="9419" r="14036" b="9386"/>
          <a:stretch/>
        </p:blipFill>
        <p:spPr bwMode="auto">
          <a:xfrm>
            <a:off x="2551180" y="2660441"/>
            <a:ext cx="964734" cy="10871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ree Tools Cliparts, Download Free Clip Art, Free Clip Art on ...">
            <a:extLst>
              <a:ext uri="{FF2B5EF4-FFF2-40B4-BE49-F238E27FC236}">
                <a16:creationId xmlns:a16="http://schemas.microsoft.com/office/drawing/2014/main" id="{B94BF68B-1051-4011-9CFD-CD7866FE7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5969" y="3190495"/>
            <a:ext cx="1259025" cy="1225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 ">
            <a:extLst>
              <a:ext uri="{FF2B5EF4-FFF2-40B4-BE49-F238E27FC236}">
                <a16:creationId xmlns:a16="http://schemas.microsoft.com/office/drawing/2014/main" id="{9D2B9D8A-654B-4924-9103-933DFA3EB6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189" b="8633"/>
          <a:stretch/>
        </p:blipFill>
        <p:spPr bwMode="auto">
          <a:xfrm>
            <a:off x="4348456" y="1528017"/>
            <a:ext cx="1285875" cy="10438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omputer keyboard Laptop Computer Icons Clip art - Vintage ...">
            <a:extLst>
              <a:ext uri="{FF2B5EF4-FFF2-40B4-BE49-F238E27FC236}">
                <a16:creationId xmlns:a16="http://schemas.microsoft.com/office/drawing/2014/main" id="{9FB12182-7CE2-4AA4-96A7-0221F1A6E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301" y="5069257"/>
            <a:ext cx="142875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logo&#10;&#10;Description automatically generated">
            <a:extLst>
              <a:ext uri="{FF2B5EF4-FFF2-40B4-BE49-F238E27FC236}">
                <a16:creationId xmlns:a16="http://schemas.microsoft.com/office/drawing/2014/main" id="{2EDA4D3D-C6E2-45B4-9FD9-DC538A2BE151}"/>
              </a:ext>
            </a:extLst>
          </p:cNvPr>
          <p:cNvPicPr>
            <a:picLocks noChangeAspect="1"/>
          </p:cNvPicPr>
          <p:nvPr/>
        </p:nvPicPr>
        <p:blipFill rotWithShape="1">
          <a:blip r:embed="rId7"/>
          <a:srcRect l="2020" t="1634" r="83558" b="70689"/>
          <a:stretch/>
        </p:blipFill>
        <p:spPr>
          <a:xfrm>
            <a:off x="5634331" y="2896155"/>
            <a:ext cx="905305" cy="1702965"/>
          </a:xfrm>
          <a:prstGeom prst="rect">
            <a:avLst/>
          </a:prstGeom>
        </p:spPr>
      </p:pic>
      <p:pic>
        <p:nvPicPr>
          <p:cNvPr id="15" name="Picture 4" descr="Networking cliparts ">
            <a:extLst>
              <a:ext uri="{FF2B5EF4-FFF2-40B4-BE49-F238E27FC236}">
                <a16:creationId xmlns:a16="http://schemas.microsoft.com/office/drawing/2014/main" id="{86F6039E-260A-4791-97EA-B749C76C9C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2301" y="1608667"/>
            <a:ext cx="1258233" cy="105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950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0988-FD86-4DA3-8123-E42579EE5509}"/>
              </a:ext>
            </a:extLst>
          </p:cNvPr>
          <p:cNvSpPr>
            <a:spLocks noGrp="1"/>
          </p:cNvSpPr>
          <p:nvPr>
            <p:ph type="title"/>
          </p:nvPr>
        </p:nvSpPr>
        <p:spPr>
          <a:xfrm>
            <a:off x="435813" y="180154"/>
            <a:ext cx="10107433" cy="615553"/>
          </a:xfrm>
        </p:spPr>
        <p:txBody>
          <a:bodyPr/>
          <a:lstStyle/>
          <a:p>
            <a:r>
              <a:rPr lang="en-US" dirty="0"/>
              <a:t>ATMs are a Struggle…</a:t>
            </a:r>
            <a:endParaRPr lang="hu-HU" dirty="0"/>
          </a:p>
        </p:txBody>
      </p:sp>
      <p:sp>
        <p:nvSpPr>
          <p:cNvPr id="6" name="Rectangle 5">
            <a:extLst>
              <a:ext uri="{FF2B5EF4-FFF2-40B4-BE49-F238E27FC236}">
                <a16:creationId xmlns:a16="http://schemas.microsoft.com/office/drawing/2014/main" id="{F362EC19-6E85-42CB-A91D-716B3813C602}"/>
              </a:ext>
            </a:extLst>
          </p:cNvPr>
          <p:cNvSpPr/>
          <p:nvPr/>
        </p:nvSpPr>
        <p:spPr>
          <a:xfrm>
            <a:off x="869334" y="900318"/>
            <a:ext cx="10453332" cy="40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Helvetica" panose="020B0604020202020204" pitchFamily="34" charset="0"/>
                <a:cs typeface="Helvetica" panose="020B0604020202020204" pitchFamily="34" charset="0"/>
              </a:rPr>
              <a:t>What is ATM Management</a:t>
            </a:r>
            <a:r>
              <a:rPr lang="hu-HU" dirty="0">
                <a:latin typeface="Helvetica" panose="020B0604020202020204" pitchFamily="34" charset="0"/>
                <a:cs typeface="Helvetica" panose="020B0604020202020204" pitchFamily="34" charset="0"/>
              </a:rPr>
              <a:t>?</a:t>
            </a:r>
            <a:endParaRPr lang="el-GR" dirty="0">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9239FB27-B5F5-4AAA-8272-C95E64D287BF}"/>
              </a:ext>
            </a:extLst>
          </p:cNvPr>
          <p:cNvSpPr txBox="1"/>
          <p:nvPr/>
        </p:nvSpPr>
        <p:spPr>
          <a:xfrm>
            <a:off x="2368852" y="1980422"/>
            <a:ext cx="6863097" cy="523220"/>
          </a:xfrm>
          <a:prstGeom prst="rect">
            <a:avLst/>
          </a:prstGeom>
          <a:noFill/>
        </p:spPr>
        <p:txBody>
          <a:bodyPr wrap="square" rtlCol="0">
            <a:spAutoFit/>
          </a:bodyPr>
          <a:lstStyle/>
          <a:p>
            <a:r>
              <a:rPr lang="en-US" sz="2800" b="1" dirty="0">
                <a:solidFill>
                  <a:srgbClr val="FFFFFF"/>
                </a:solidFill>
              </a:rPr>
              <a:t>Use white bold for headlines</a:t>
            </a:r>
          </a:p>
        </p:txBody>
      </p:sp>
      <p:pic>
        <p:nvPicPr>
          <p:cNvPr id="9" name="Picture 8" descr="A picture containing stove&#10;&#10;Description automatically generated">
            <a:extLst>
              <a:ext uri="{FF2B5EF4-FFF2-40B4-BE49-F238E27FC236}">
                <a16:creationId xmlns:a16="http://schemas.microsoft.com/office/drawing/2014/main" id="{80331ECF-60E4-4739-AFFA-EB1057EC73E0}"/>
              </a:ext>
            </a:extLst>
          </p:cNvPr>
          <p:cNvPicPr>
            <a:picLocks noChangeAspect="1"/>
          </p:cNvPicPr>
          <p:nvPr/>
        </p:nvPicPr>
        <p:blipFill>
          <a:blip r:embed="rId2"/>
          <a:stretch>
            <a:fillRect/>
          </a:stretch>
        </p:blipFill>
        <p:spPr>
          <a:xfrm>
            <a:off x="3382996" y="4578660"/>
            <a:ext cx="1105454" cy="1718455"/>
          </a:xfrm>
          <a:prstGeom prst="rect">
            <a:avLst/>
          </a:prstGeom>
        </p:spPr>
      </p:pic>
      <p:pic>
        <p:nvPicPr>
          <p:cNvPr id="10" name="Picture 2">
            <a:extLst>
              <a:ext uri="{FF2B5EF4-FFF2-40B4-BE49-F238E27FC236}">
                <a16:creationId xmlns:a16="http://schemas.microsoft.com/office/drawing/2014/main" id="{FF062C20-819F-4862-945C-342C8D0B3D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15" t="9419" r="14036" b="9386"/>
          <a:stretch/>
        </p:blipFill>
        <p:spPr bwMode="auto">
          <a:xfrm>
            <a:off x="2551180" y="2660441"/>
            <a:ext cx="964734" cy="10871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ree Tools Cliparts, Download Free Clip Art, Free Clip Art on ...">
            <a:extLst>
              <a:ext uri="{FF2B5EF4-FFF2-40B4-BE49-F238E27FC236}">
                <a16:creationId xmlns:a16="http://schemas.microsoft.com/office/drawing/2014/main" id="{B94BF68B-1051-4011-9CFD-CD7866FE7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5969" y="3190495"/>
            <a:ext cx="1259025" cy="1225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 ">
            <a:extLst>
              <a:ext uri="{FF2B5EF4-FFF2-40B4-BE49-F238E27FC236}">
                <a16:creationId xmlns:a16="http://schemas.microsoft.com/office/drawing/2014/main" id="{9D2B9D8A-654B-4924-9103-933DFA3EB6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189" b="8633"/>
          <a:stretch/>
        </p:blipFill>
        <p:spPr bwMode="auto">
          <a:xfrm>
            <a:off x="4348456" y="1528017"/>
            <a:ext cx="1285875" cy="10438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omputer keyboard Laptop Computer Icons Clip art - Vintage ...">
            <a:extLst>
              <a:ext uri="{FF2B5EF4-FFF2-40B4-BE49-F238E27FC236}">
                <a16:creationId xmlns:a16="http://schemas.microsoft.com/office/drawing/2014/main" id="{9FB12182-7CE2-4AA4-96A7-0221F1A6E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301" y="5069257"/>
            <a:ext cx="142875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etworking cliparts ">
            <a:extLst>
              <a:ext uri="{FF2B5EF4-FFF2-40B4-BE49-F238E27FC236}">
                <a16:creationId xmlns:a16="http://schemas.microsoft.com/office/drawing/2014/main" id="{86F6039E-260A-4791-97EA-B749C76C9C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2301" y="1608667"/>
            <a:ext cx="1258233" cy="10517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 up of a logo&#10;&#10;Description automatically generated">
            <a:extLst>
              <a:ext uri="{FF2B5EF4-FFF2-40B4-BE49-F238E27FC236}">
                <a16:creationId xmlns:a16="http://schemas.microsoft.com/office/drawing/2014/main" id="{F68E55CF-0EC3-4CC5-8855-D725EFAD65FC}"/>
              </a:ext>
            </a:extLst>
          </p:cNvPr>
          <p:cNvPicPr>
            <a:picLocks noChangeAspect="1"/>
          </p:cNvPicPr>
          <p:nvPr/>
        </p:nvPicPr>
        <p:blipFill rotWithShape="1">
          <a:blip r:embed="rId8"/>
          <a:srcRect l="43985" t="39809" r="41848" b="34560"/>
          <a:stretch/>
        </p:blipFill>
        <p:spPr>
          <a:xfrm>
            <a:off x="5635508" y="2943616"/>
            <a:ext cx="889234" cy="1577130"/>
          </a:xfrm>
          <a:prstGeom prst="rect">
            <a:avLst/>
          </a:prstGeom>
        </p:spPr>
      </p:pic>
      <p:cxnSp>
        <p:nvCxnSpPr>
          <p:cNvPr id="17" name="Straight Arrow Connector 16">
            <a:extLst>
              <a:ext uri="{FF2B5EF4-FFF2-40B4-BE49-F238E27FC236}">
                <a16:creationId xmlns:a16="http://schemas.microsoft.com/office/drawing/2014/main" id="{B40DE6DC-7343-44C1-896E-163A7A2D7367}"/>
              </a:ext>
            </a:extLst>
          </p:cNvPr>
          <p:cNvCxnSpPr>
            <a:cxnSpLocks/>
          </p:cNvCxnSpPr>
          <p:nvPr/>
        </p:nvCxnSpPr>
        <p:spPr>
          <a:xfrm flipH="1" flipV="1">
            <a:off x="5742494" y="2145240"/>
            <a:ext cx="1211644" cy="316285"/>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5BDA873C-E298-4B67-9581-7C90589BD66C}"/>
              </a:ext>
            </a:extLst>
          </p:cNvPr>
          <p:cNvCxnSpPr>
            <a:cxnSpLocks/>
          </p:cNvCxnSpPr>
          <p:nvPr/>
        </p:nvCxnSpPr>
        <p:spPr>
          <a:xfrm flipH="1" flipV="1">
            <a:off x="8412969" y="2681399"/>
            <a:ext cx="624500" cy="52264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DD96569C-49FE-41A9-B34A-0B2791883599}"/>
              </a:ext>
            </a:extLst>
          </p:cNvPr>
          <p:cNvCxnSpPr>
            <a:cxnSpLocks/>
          </p:cNvCxnSpPr>
          <p:nvPr/>
        </p:nvCxnSpPr>
        <p:spPr>
          <a:xfrm flipH="1">
            <a:off x="8465403" y="4333103"/>
            <a:ext cx="695958" cy="702272"/>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E3A99834-D720-499D-B6C7-076C4864691B}"/>
              </a:ext>
            </a:extLst>
          </p:cNvPr>
          <p:cNvCxnSpPr>
            <a:cxnSpLocks/>
          </p:cNvCxnSpPr>
          <p:nvPr/>
        </p:nvCxnSpPr>
        <p:spPr>
          <a:xfrm flipH="1" flipV="1">
            <a:off x="4593494" y="5241914"/>
            <a:ext cx="2498569" cy="232684"/>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BA0C2E8C-7C13-41D4-A4B5-9CDAEED07E04}"/>
              </a:ext>
            </a:extLst>
          </p:cNvPr>
          <p:cNvCxnSpPr>
            <a:cxnSpLocks/>
          </p:cNvCxnSpPr>
          <p:nvPr/>
        </p:nvCxnSpPr>
        <p:spPr>
          <a:xfrm flipH="1" flipV="1">
            <a:off x="3416450" y="3747638"/>
            <a:ext cx="409826" cy="716776"/>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2" name="Straight Arrow Connector 21">
            <a:extLst>
              <a:ext uri="{FF2B5EF4-FFF2-40B4-BE49-F238E27FC236}">
                <a16:creationId xmlns:a16="http://schemas.microsoft.com/office/drawing/2014/main" id="{0C17E6CB-7964-43B0-94F5-899724F28E82}"/>
              </a:ext>
            </a:extLst>
          </p:cNvPr>
          <p:cNvCxnSpPr>
            <a:cxnSpLocks/>
          </p:cNvCxnSpPr>
          <p:nvPr/>
        </p:nvCxnSpPr>
        <p:spPr>
          <a:xfrm flipH="1">
            <a:off x="3515914" y="2344104"/>
            <a:ext cx="688369" cy="455513"/>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A21714DB-7F27-799C-C6BD-E6E99ECF585E}"/>
              </a:ext>
            </a:extLst>
          </p:cNvPr>
          <p:cNvSpPr txBox="1"/>
          <p:nvPr/>
        </p:nvSpPr>
        <p:spPr>
          <a:xfrm>
            <a:off x="9784994" y="4925042"/>
            <a:ext cx="1775166" cy="923330"/>
          </a:xfrm>
          <a:prstGeom prst="rect">
            <a:avLst/>
          </a:prstGeom>
          <a:noFill/>
          <a:ln w="28575">
            <a:solidFill>
              <a:srgbClr val="7BBB32"/>
            </a:solidFill>
          </a:ln>
        </p:spPr>
        <p:txBody>
          <a:bodyPr wrap="none" rtlCol="0">
            <a:spAutoFit/>
          </a:bodyPr>
          <a:lstStyle/>
          <a:p>
            <a:r>
              <a:rPr lang="en-US" dirty="0"/>
              <a:t>Current Ratio:</a:t>
            </a:r>
          </a:p>
          <a:p>
            <a:r>
              <a:rPr lang="en-US" dirty="0"/>
              <a:t>1/15 FTE to ATM</a:t>
            </a:r>
          </a:p>
          <a:p>
            <a:r>
              <a:rPr lang="en-US" dirty="0"/>
              <a:t>$60k in FTE costs</a:t>
            </a:r>
          </a:p>
        </p:txBody>
      </p:sp>
    </p:spTree>
    <p:extLst>
      <p:ext uri="{BB962C8B-B14F-4D97-AF65-F5344CB8AC3E}">
        <p14:creationId xmlns:p14="http://schemas.microsoft.com/office/powerpoint/2010/main" val="3900343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0988-FD86-4DA3-8123-E42579EE5509}"/>
              </a:ext>
            </a:extLst>
          </p:cNvPr>
          <p:cNvSpPr>
            <a:spLocks noGrp="1"/>
          </p:cNvSpPr>
          <p:nvPr>
            <p:ph type="title"/>
          </p:nvPr>
        </p:nvSpPr>
        <p:spPr>
          <a:xfrm>
            <a:off x="435813" y="180154"/>
            <a:ext cx="10107433" cy="615553"/>
          </a:xfrm>
        </p:spPr>
        <p:txBody>
          <a:bodyPr/>
          <a:lstStyle/>
          <a:p>
            <a:r>
              <a:rPr lang="en-US" dirty="0">
                <a:latin typeface="Century Gothic" panose="020B0502020202020204" pitchFamily="34" charset="0"/>
              </a:rPr>
              <a:t>ATM-As-a-Service</a:t>
            </a:r>
            <a:endParaRPr lang="hu-HU" dirty="0">
              <a:latin typeface="Century Gothic" panose="020B0502020202020204" pitchFamily="34" charset="0"/>
            </a:endParaRPr>
          </a:p>
        </p:txBody>
      </p:sp>
      <p:sp>
        <p:nvSpPr>
          <p:cNvPr id="6" name="Rectangle 5">
            <a:extLst>
              <a:ext uri="{FF2B5EF4-FFF2-40B4-BE49-F238E27FC236}">
                <a16:creationId xmlns:a16="http://schemas.microsoft.com/office/drawing/2014/main" id="{F362EC19-6E85-42CB-A91D-716B3813C602}"/>
              </a:ext>
            </a:extLst>
          </p:cNvPr>
          <p:cNvSpPr/>
          <p:nvPr/>
        </p:nvSpPr>
        <p:spPr>
          <a:xfrm>
            <a:off x="1944209" y="1093683"/>
            <a:ext cx="8082995" cy="40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hu-HU" dirty="0">
                <a:latin typeface="Century Gothic" panose="020B0502020202020204" pitchFamily="34" charset="0"/>
                <a:cs typeface="Helvetica" panose="020B0604020202020204" pitchFamily="34" charset="0"/>
              </a:rPr>
              <a:t>Why Outsource </a:t>
            </a:r>
            <a:r>
              <a:rPr lang="en-US" dirty="0">
                <a:latin typeface="Century Gothic" panose="020B0502020202020204" pitchFamily="34" charset="0"/>
                <a:cs typeface="Helvetica" panose="020B0604020202020204" pitchFamily="34" charset="0"/>
              </a:rPr>
              <a:t>A</a:t>
            </a:r>
            <a:r>
              <a:rPr lang="hu-HU" dirty="0">
                <a:latin typeface="Century Gothic" panose="020B0502020202020204" pitchFamily="34" charset="0"/>
                <a:cs typeface="Helvetica" panose="020B0604020202020204" pitchFamily="34" charset="0"/>
              </a:rPr>
              <a:t>TMs?</a:t>
            </a:r>
            <a:endParaRPr lang="el-GR" dirty="0">
              <a:latin typeface="Century Gothic" panose="020B0502020202020204" pitchFamily="34" charset="0"/>
              <a:cs typeface="Helvetica" panose="020B0604020202020204" pitchFamily="34" charset="0"/>
            </a:endParaRPr>
          </a:p>
        </p:txBody>
      </p:sp>
      <p:sp>
        <p:nvSpPr>
          <p:cNvPr id="7" name="Rectangle 6">
            <a:extLst>
              <a:ext uri="{FF2B5EF4-FFF2-40B4-BE49-F238E27FC236}">
                <a16:creationId xmlns:a16="http://schemas.microsoft.com/office/drawing/2014/main" id="{DD84E9C4-A1D2-46B7-9E5F-0378DE033E49}"/>
              </a:ext>
            </a:extLst>
          </p:cNvPr>
          <p:cNvSpPr/>
          <p:nvPr/>
        </p:nvSpPr>
        <p:spPr>
          <a:xfrm>
            <a:off x="1944210" y="1549376"/>
            <a:ext cx="8082995" cy="4620604"/>
          </a:xfrm>
          <a:prstGeom prst="rect">
            <a:avLst/>
          </a:prstGeom>
          <a:noFill/>
          <a:ln>
            <a:solidFill>
              <a:srgbClr val="7BB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7800" indent="-177800" fontAlgn="base">
              <a:spcBef>
                <a:spcPts val="1200"/>
              </a:spcBef>
              <a:buClr>
                <a:srgbClr val="7BBB32"/>
              </a:buClr>
              <a:buFont typeface="Wingdings" panose="05000000000000000000" pitchFamily="2" charset="2"/>
              <a:buChar char="§"/>
            </a:pPr>
            <a:r>
              <a:rPr lang="en-US" sz="1700" dirty="0">
                <a:solidFill>
                  <a:srgbClr val="3B3B3B"/>
                </a:solidFill>
                <a:latin typeface="Century Gothic" panose="020B0502020202020204" pitchFamily="34" charset="0"/>
                <a:cs typeface="Helvetica" panose="020B0604020202020204" pitchFamily="34" charset="0"/>
              </a:rPr>
              <a:t>Headache and hassle of managing, monitoring, updating, patching, etc. </a:t>
            </a:r>
          </a:p>
          <a:p>
            <a:pPr marL="177800" indent="-177800" fontAlgn="base">
              <a:spcBef>
                <a:spcPts val="1200"/>
              </a:spcBef>
              <a:buClr>
                <a:srgbClr val="7BBB32"/>
              </a:buClr>
              <a:buFont typeface="Wingdings" panose="05000000000000000000" pitchFamily="2" charset="2"/>
              <a:buChar char="§"/>
            </a:pPr>
            <a:r>
              <a:rPr lang="en-US" sz="1700" dirty="0">
                <a:solidFill>
                  <a:srgbClr val="3B3B3B"/>
                </a:solidFill>
                <a:latin typeface="Century Gothic" panose="020B0502020202020204" pitchFamily="34" charset="0"/>
                <a:cs typeface="Helvetica" panose="020B0604020202020204" pitchFamily="34" charset="0"/>
              </a:rPr>
              <a:t>Capital expense required for upgrades, future ATM replacements and next compliance requirement</a:t>
            </a:r>
          </a:p>
          <a:p>
            <a:pPr marL="177800" indent="-177800" fontAlgn="base">
              <a:spcBef>
                <a:spcPts val="1200"/>
              </a:spcBef>
              <a:buClr>
                <a:srgbClr val="7BBB32"/>
              </a:buClr>
              <a:buFont typeface="Wingdings" panose="05000000000000000000" pitchFamily="2" charset="2"/>
              <a:buChar char="§"/>
            </a:pPr>
            <a:r>
              <a:rPr lang="en-US" sz="1700" dirty="0">
                <a:solidFill>
                  <a:srgbClr val="3B3B3B"/>
                </a:solidFill>
                <a:latin typeface="Century Gothic" panose="020B0502020202020204" pitchFamily="34" charset="0"/>
                <a:cs typeface="Helvetica" panose="020B0604020202020204" pitchFamily="34" charset="0"/>
              </a:rPr>
              <a:t>ATM ownership costs continue to increase </a:t>
            </a:r>
          </a:p>
          <a:p>
            <a:pPr marL="177800" indent="-177800" fontAlgn="base">
              <a:spcBef>
                <a:spcPts val="1200"/>
              </a:spcBef>
              <a:buClr>
                <a:srgbClr val="7BBB32"/>
              </a:buClr>
              <a:buFont typeface="Wingdings" panose="05000000000000000000" pitchFamily="2" charset="2"/>
              <a:buChar char="§"/>
            </a:pPr>
            <a:r>
              <a:rPr lang="en-US" sz="1700" dirty="0">
                <a:solidFill>
                  <a:srgbClr val="3B3B3B"/>
                </a:solidFill>
                <a:latin typeface="Century Gothic" panose="020B0502020202020204" pitchFamily="34" charset="0"/>
                <a:cs typeface="Helvetica" panose="020B0604020202020204" pitchFamily="34" charset="0"/>
              </a:rPr>
              <a:t>ATMs are not a money maker, reduce expenses and cap out-of-scope charges </a:t>
            </a:r>
          </a:p>
          <a:p>
            <a:pPr marL="177800" indent="-177800" fontAlgn="base">
              <a:spcBef>
                <a:spcPts val="1200"/>
              </a:spcBef>
              <a:buClr>
                <a:srgbClr val="7BBB32"/>
              </a:buClr>
              <a:buFont typeface="Wingdings" panose="05000000000000000000" pitchFamily="2" charset="2"/>
              <a:buChar char="§"/>
            </a:pPr>
            <a:r>
              <a:rPr lang="en-US" sz="1700" dirty="0">
                <a:solidFill>
                  <a:srgbClr val="3B3B3B"/>
                </a:solidFill>
                <a:latin typeface="Century Gothic" panose="020B0502020202020204" pitchFamily="34" charset="0"/>
                <a:cs typeface="Helvetica" panose="020B0604020202020204" pitchFamily="34" charset="0"/>
              </a:rPr>
              <a:t>Consolidate from 4 or 5 ATMs vendors to 1 expert partner </a:t>
            </a:r>
          </a:p>
          <a:p>
            <a:pPr marL="177800" indent="-177800" fontAlgn="base">
              <a:spcBef>
                <a:spcPts val="1200"/>
              </a:spcBef>
              <a:buClr>
                <a:srgbClr val="7BBB32"/>
              </a:buClr>
              <a:buFont typeface="Wingdings" panose="05000000000000000000" pitchFamily="2" charset="2"/>
              <a:buChar char="§"/>
            </a:pPr>
            <a:r>
              <a:rPr lang="en-US" sz="1700" dirty="0">
                <a:solidFill>
                  <a:srgbClr val="3B3B3B"/>
                </a:solidFill>
                <a:latin typeface="Century Gothic" panose="020B0502020202020204" pitchFamily="34" charset="0"/>
                <a:cs typeface="Helvetica" panose="020B0604020202020204" pitchFamily="34" charset="0"/>
              </a:rPr>
              <a:t>Free up staff from fleet responsibilities and focus on core competencies</a:t>
            </a:r>
          </a:p>
          <a:p>
            <a:pPr marL="177800" indent="-177800" fontAlgn="base">
              <a:spcBef>
                <a:spcPts val="1200"/>
              </a:spcBef>
              <a:buClr>
                <a:srgbClr val="7BBB32"/>
              </a:buClr>
              <a:buFont typeface="Wingdings" panose="05000000000000000000" pitchFamily="2" charset="2"/>
              <a:buChar char="§"/>
            </a:pPr>
            <a:r>
              <a:rPr lang="en-US" sz="1700" dirty="0">
                <a:solidFill>
                  <a:srgbClr val="3B3B3B"/>
                </a:solidFill>
                <a:latin typeface="Century Gothic" panose="020B0502020202020204" pitchFamily="34" charset="0"/>
                <a:cs typeface="Helvetica" panose="020B0604020202020204" pitchFamily="34" charset="0"/>
              </a:rPr>
              <a:t>Future technology enhancements &amp; requirements</a:t>
            </a:r>
          </a:p>
          <a:p>
            <a:pPr marL="177800" indent="-177800" fontAlgn="base">
              <a:spcBef>
                <a:spcPts val="1200"/>
              </a:spcBef>
              <a:buClr>
                <a:srgbClr val="7BBB32"/>
              </a:buClr>
              <a:buFont typeface="Wingdings" panose="05000000000000000000" pitchFamily="2" charset="2"/>
              <a:buChar char="§"/>
            </a:pPr>
            <a:r>
              <a:rPr lang="en-US" sz="1700" dirty="0">
                <a:solidFill>
                  <a:srgbClr val="3B3B3B"/>
                </a:solidFill>
                <a:latin typeface="Century Gothic" panose="020B0502020202020204" pitchFamily="34" charset="0"/>
                <a:cs typeface="Helvetica" panose="020B0604020202020204" pitchFamily="34" charset="0"/>
              </a:rPr>
              <a:t>Dolphin becomes your ATM &amp; ITM department</a:t>
            </a:r>
          </a:p>
        </p:txBody>
      </p:sp>
      <p:pic>
        <p:nvPicPr>
          <p:cNvPr id="3" name="Picture 2" descr="Logo&#10;&#10;Description automatically generated">
            <a:extLst>
              <a:ext uri="{FF2B5EF4-FFF2-40B4-BE49-F238E27FC236}">
                <a16:creationId xmlns:a16="http://schemas.microsoft.com/office/drawing/2014/main" id="{69EC0E4E-74B8-70EB-2E7F-9B947FA34C95}"/>
              </a:ext>
            </a:extLst>
          </p:cNvPr>
          <p:cNvPicPr>
            <a:picLocks noChangeAspect="1"/>
          </p:cNvPicPr>
          <p:nvPr/>
        </p:nvPicPr>
        <p:blipFill>
          <a:blip r:embed="rId2"/>
          <a:stretch>
            <a:fillRect/>
          </a:stretch>
        </p:blipFill>
        <p:spPr>
          <a:xfrm>
            <a:off x="8042863" y="339176"/>
            <a:ext cx="1907565" cy="407318"/>
          </a:xfrm>
          <a:prstGeom prst="rect">
            <a:avLst/>
          </a:prstGeom>
        </p:spPr>
      </p:pic>
      <p:sp>
        <p:nvSpPr>
          <p:cNvPr id="4" name="Slide Number Placeholder 95">
            <a:extLst>
              <a:ext uri="{FF2B5EF4-FFF2-40B4-BE49-F238E27FC236}">
                <a16:creationId xmlns:a16="http://schemas.microsoft.com/office/drawing/2014/main" id="{D6FE2F72-E4FB-1D23-F01D-035F6CBC7F14}"/>
              </a:ext>
            </a:extLst>
          </p:cNvPr>
          <p:cNvSpPr>
            <a:spLocks noGrp="1"/>
          </p:cNvSpPr>
          <p:nvPr>
            <p:ph type="sldNum" sz="quarter" idx="12"/>
          </p:nvPr>
        </p:nvSpPr>
        <p:spPr>
          <a:xfrm>
            <a:off x="9152889" y="6484023"/>
            <a:ext cx="2804160" cy="276999"/>
          </a:xfrm>
        </p:spPr>
        <p:txBody>
          <a:bodyPr/>
          <a:lstStyle/>
          <a:p>
            <a:fld id="{B6F15528-21DE-4FAA-801E-634DDDAF4B2B}" type="slidenum">
              <a:rPr lang="hu-HU" smtClean="0">
                <a:solidFill>
                  <a:schemeClr val="bg1"/>
                </a:solidFill>
              </a:rPr>
              <a:t>37</a:t>
            </a:fld>
            <a:endParaRPr lang="hu-HU" dirty="0">
              <a:solidFill>
                <a:schemeClr val="bg1"/>
              </a:solidFill>
            </a:endParaRPr>
          </a:p>
        </p:txBody>
      </p:sp>
    </p:spTree>
    <p:extLst>
      <p:ext uri="{BB962C8B-B14F-4D97-AF65-F5344CB8AC3E}">
        <p14:creationId xmlns:p14="http://schemas.microsoft.com/office/powerpoint/2010/main" val="4214623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ACC9-D425-405F-9444-BD8E9D6BAE7A}"/>
              </a:ext>
            </a:extLst>
          </p:cNvPr>
          <p:cNvSpPr>
            <a:spLocks noGrp="1"/>
          </p:cNvSpPr>
          <p:nvPr>
            <p:ph type="title"/>
          </p:nvPr>
        </p:nvSpPr>
        <p:spPr/>
        <p:txBody>
          <a:bodyPr/>
          <a:lstStyle/>
          <a:p>
            <a:r>
              <a:rPr lang="en-US" dirty="0">
                <a:latin typeface="Century Gothic" panose="020B0502020202020204" pitchFamily="34" charset="0"/>
              </a:rPr>
              <a:t>Typical ATM-ITM</a:t>
            </a:r>
            <a:r>
              <a:rPr lang="hu-HU" dirty="0">
                <a:latin typeface="Century Gothic" panose="020B0502020202020204" pitchFamily="34" charset="0"/>
              </a:rPr>
              <a:t> Solution</a:t>
            </a:r>
          </a:p>
        </p:txBody>
      </p:sp>
      <p:sp>
        <p:nvSpPr>
          <p:cNvPr id="3" name="Rectangle: Rounded Corners 2">
            <a:extLst>
              <a:ext uri="{FF2B5EF4-FFF2-40B4-BE49-F238E27FC236}">
                <a16:creationId xmlns:a16="http://schemas.microsoft.com/office/drawing/2014/main" id="{94EA12AE-F8E1-43A9-8A14-6BB0CDDA5D49}"/>
              </a:ext>
            </a:extLst>
          </p:cNvPr>
          <p:cNvSpPr/>
          <p:nvPr/>
        </p:nvSpPr>
        <p:spPr>
          <a:xfrm>
            <a:off x="151638" y="995114"/>
            <a:ext cx="11805411" cy="5317439"/>
          </a:xfrm>
          <a:prstGeom prst="roundRect">
            <a:avLst/>
          </a:prstGeom>
          <a:noFill/>
          <a:ln>
            <a:solidFill>
              <a:srgbClr val="7BBB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TextBox 3">
            <a:extLst>
              <a:ext uri="{FF2B5EF4-FFF2-40B4-BE49-F238E27FC236}">
                <a16:creationId xmlns:a16="http://schemas.microsoft.com/office/drawing/2014/main" id="{D4A47569-283B-455A-95E2-41C07DD6A673}"/>
              </a:ext>
            </a:extLst>
          </p:cNvPr>
          <p:cNvSpPr txBox="1"/>
          <p:nvPr/>
        </p:nvSpPr>
        <p:spPr>
          <a:xfrm>
            <a:off x="391938" y="985894"/>
            <a:ext cx="11212465" cy="461665"/>
          </a:xfrm>
          <a:prstGeom prst="rect">
            <a:avLst/>
          </a:prstGeom>
          <a:noFill/>
        </p:spPr>
        <p:txBody>
          <a:bodyPr wrap="square" rtlCol="0">
            <a:spAutoFit/>
          </a:bodyPr>
          <a:lstStyle/>
          <a:p>
            <a:pPr algn="ctr"/>
            <a:r>
              <a:rPr lang="en-US" sz="2400" b="1" dirty="0">
                <a:solidFill>
                  <a:srgbClr val="7BBB32"/>
                </a:solidFill>
                <a:latin typeface="Century Gothic" panose="020B0502020202020204" pitchFamily="34" charset="0"/>
                <a:cs typeface="Helvetica" panose="020B0604020202020204" pitchFamily="34" charset="0"/>
              </a:rPr>
              <a:t>Services Included</a:t>
            </a:r>
            <a:endParaRPr lang="hu-HU" sz="2400" b="1" dirty="0">
              <a:solidFill>
                <a:srgbClr val="7BBB32"/>
              </a:solidFill>
              <a:latin typeface="Century Gothic" panose="020B0502020202020204" pitchFamily="34" charset="0"/>
              <a:cs typeface="Helvetica" panose="020B0604020202020204" pitchFamily="34" charset="0"/>
            </a:endParaRPr>
          </a:p>
        </p:txBody>
      </p:sp>
      <p:sp>
        <p:nvSpPr>
          <p:cNvPr id="7" name="Slide Number Placeholder 6">
            <a:extLst>
              <a:ext uri="{FF2B5EF4-FFF2-40B4-BE49-F238E27FC236}">
                <a16:creationId xmlns:a16="http://schemas.microsoft.com/office/drawing/2014/main" id="{1641099C-9A24-4F5F-A459-AFD725E06B1F}"/>
              </a:ext>
            </a:extLst>
          </p:cNvPr>
          <p:cNvSpPr>
            <a:spLocks noGrp="1"/>
          </p:cNvSpPr>
          <p:nvPr>
            <p:ph type="sldNum" sz="quarter" idx="12"/>
          </p:nvPr>
        </p:nvSpPr>
        <p:spPr/>
        <p:txBody>
          <a:bodyPr/>
          <a:lstStyle/>
          <a:p>
            <a:fld id="{E44D65CB-A5F3-AD44-B20F-58943D4572EF}" type="slidenum">
              <a:rPr lang="en-US" smtClean="0"/>
              <a:t>38</a:t>
            </a:fld>
            <a:endParaRPr lang="en-US" dirty="0"/>
          </a:p>
        </p:txBody>
      </p:sp>
      <p:grpSp>
        <p:nvGrpSpPr>
          <p:cNvPr id="9" name="Group 8">
            <a:extLst>
              <a:ext uri="{FF2B5EF4-FFF2-40B4-BE49-F238E27FC236}">
                <a16:creationId xmlns:a16="http://schemas.microsoft.com/office/drawing/2014/main" id="{EB866237-EC93-4C68-A31B-337B8896DE36}"/>
              </a:ext>
            </a:extLst>
          </p:cNvPr>
          <p:cNvGrpSpPr/>
          <p:nvPr/>
        </p:nvGrpSpPr>
        <p:grpSpPr>
          <a:xfrm>
            <a:off x="1966765" y="1410976"/>
            <a:ext cx="9959927" cy="4225603"/>
            <a:chOff x="1187671" y="1382877"/>
            <a:chExt cx="9355575" cy="4225603"/>
          </a:xfrm>
        </p:grpSpPr>
        <p:sp>
          <p:nvSpPr>
            <p:cNvPr id="14" name="TextBox 13">
              <a:extLst>
                <a:ext uri="{FF2B5EF4-FFF2-40B4-BE49-F238E27FC236}">
                  <a16:creationId xmlns:a16="http://schemas.microsoft.com/office/drawing/2014/main" id="{D3334E69-47CD-4CE2-9E28-5F20D44B0083}"/>
                </a:ext>
              </a:extLst>
            </p:cNvPr>
            <p:cNvSpPr txBox="1"/>
            <p:nvPr/>
          </p:nvSpPr>
          <p:spPr>
            <a:xfrm>
              <a:off x="1223458" y="2642373"/>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200" dirty="0">
                  <a:solidFill>
                    <a:srgbClr val="3B3B3B"/>
                  </a:solidFill>
                  <a:latin typeface="Helvetica" panose="020B0604020202020204" pitchFamily="34" charset="0"/>
                  <a:cs typeface="Helvetica" panose="020B0604020202020204" pitchFamily="34" charset="0"/>
                </a:rPr>
                <a:t>I</a:t>
              </a: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TM Installation</a:t>
              </a:r>
              <a:endParaRPr lang="en-US" sz="1100" baseline="30000" dirty="0">
                <a:solidFill>
                  <a:srgbClr val="3B3B3B"/>
                </a:solidFill>
                <a:latin typeface="Helvetica" panose="020B0604020202020204" pitchFamily="34" charset="0"/>
                <a:cs typeface="Helvetica" panose="020B0604020202020204" pitchFamily="34" charset="0"/>
              </a:endParaRPr>
            </a:p>
          </p:txBody>
        </p:sp>
        <p:sp>
          <p:nvSpPr>
            <p:cNvPr id="16" name="TextBox 15">
              <a:extLst>
                <a:ext uri="{FF2B5EF4-FFF2-40B4-BE49-F238E27FC236}">
                  <a16:creationId xmlns:a16="http://schemas.microsoft.com/office/drawing/2014/main" id="{862B6B6E-D00F-437B-81E1-03774212A384}"/>
                </a:ext>
              </a:extLst>
            </p:cNvPr>
            <p:cNvSpPr txBox="1"/>
            <p:nvPr/>
          </p:nvSpPr>
          <p:spPr>
            <a:xfrm>
              <a:off x="2740910" y="2036333"/>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200" dirty="0">
                  <a:solidFill>
                    <a:srgbClr val="3B3B3B"/>
                  </a:solidFill>
                  <a:latin typeface="Helvetica" panose="020B0604020202020204" pitchFamily="34" charset="0"/>
                  <a:cs typeface="Helvetica" panose="020B0604020202020204" pitchFamily="34" charset="0"/>
                </a:rPr>
                <a:t>Cash Forecasting</a:t>
              </a:r>
            </a:p>
          </p:txBody>
        </p:sp>
        <p:sp>
          <p:nvSpPr>
            <p:cNvPr id="17" name="TextBox 16">
              <a:extLst>
                <a:ext uri="{FF2B5EF4-FFF2-40B4-BE49-F238E27FC236}">
                  <a16:creationId xmlns:a16="http://schemas.microsoft.com/office/drawing/2014/main" id="{45094763-E190-4012-9AC7-C815BE9305BE}"/>
                </a:ext>
              </a:extLst>
            </p:cNvPr>
            <p:cNvSpPr txBox="1"/>
            <p:nvPr/>
          </p:nvSpPr>
          <p:spPr>
            <a:xfrm>
              <a:off x="2742811" y="3255901"/>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lvl="0">
                <a:defRPr/>
              </a:pPr>
              <a:r>
                <a:rPr lang="hu-HU" sz="1200" dirty="0">
                  <a:solidFill>
                    <a:srgbClr val="3B3B3B"/>
                  </a:solidFill>
                  <a:latin typeface="Helvetica" panose="020B0604020202020204" pitchFamily="34" charset="0"/>
                  <a:cs typeface="Helvetica" panose="020B0604020202020204" pitchFamily="34" charset="0"/>
                </a:rPr>
                <a:t>Armored </a:t>
              </a:r>
            </a:p>
            <a:p>
              <a:pPr lvl="0">
                <a:defRPr/>
              </a:pPr>
              <a:r>
                <a:rPr lang="hu-HU" sz="1200" dirty="0">
                  <a:solidFill>
                    <a:srgbClr val="3B3B3B"/>
                  </a:solidFill>
                  <a:latin typeface="Helvetica" panose="020B0604020202020204" pitchFamily="34" charset="0"/>
                  <a:cs typeface="Helvetica" panose="020B0604020202020204" pitchFamily="34" charset="0"/>
                </a:rPr>
                <a:t>Car Cash Replenishment</a:t>
              </a:r>
              <a:endParaRPr lang="en-US" sz="1200" dirty="0">
                <a:solidFill>
                  <a:srgbClr val="3B3B3B"/>
                </a:solidFill>
                <a:latin typeface="Helvetica" panose="020B0604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9C29B75F-CFB0-42BD-8D1D-90C9BE1E7D06}"/>
                </a:ext>
              </a:extLst>
            </p:cNvPr>
            <p:cNvSpPr txBox="1"/>
            <p:nvPr/>
          </p:nvSpPr>
          <p:spPr>
            <a:xfrm>
              <a:off x="4252619" y="2036333"/>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ITM Monitoring</a:t>
              </a:r>
              <a:endPar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endParaRPr>
            </a:p>
          </p:txBody>
        </p:sp>
        <p:sp>
          <p:nvSpPr>
            <p:cNvPr id="23" name="TextBox 22">
              <a:extLst>
                <a:ext uri="{FF2B5EF4-FFF2-40B4-BE49-F238E27FC236}">
                  <a16:creationId xmlns:a16="http://schemas.microsoft.com/office/drawing/2014/main" id="{DD7DE7FD-FECE-476A-B46C-E5A239575575}"/>
                </a:ext>
              </a:extLst>
            </p:cNvPr>
            <p:cNvSpPr txBox="1"/>
            <p:nvPr/>
          </p:nvSpPr>
          <p:spPr>
            <a:xfrm>
              <a:off x="4247374" y="3857875"/>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8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pPr>
                <a:defRPr/>
              </a:pPr>
              <a:r>
                <a:rPr lang="en-US" sz="1050" dirty="0">
                  <a:solidFill>
                    <a:srgbClr val="3B3B3B"/>
                  </a:solidFill>
                </a:rPr>
                <a:t>FLM Service*</a:t>
              </a:r>
              <a:endParaRPr lang="hu-HU" sz="1050" dirty="0">
                <a:solidFill>
                  <a:srgbClr val="3B3B3B"/>
                </a:solidFill>
              </a:endParaRPr>
            </a:p>
            <a:p>
              <a:pPr>
                <a:defRPr/>
              </a:pPr>
              <a:r>
                <a:rPr lang="hu-HU" sz="1050" dirty="0">
                  <a:solidFill>
                    <a:srgbClr val="3B3B3B"/>
                  </a:solidFill>
                </a:rPr>
                <a:t>(bill jams, paper jams, reboots etc)</a:t>
              </a:r>
              <a:endParaRPr lang="en-US" sz="1050" dirty="0">
                <a:solidFill>
                  <a:srgbClr val="3B3B3B"/>
                </a:solidFill>
              </a:endParaRPr>
            </a:p>
          </p:txBody>
        </p:sp>
        <p:sp>
          <p:nvSpPr>
            <p:cNvPr id="24" name="TextBox 23">
              <a:extLst>
                <a:ext uri="{FF2B5EF4-FFF2-40B4-BE49-F238E27FC236}">
                  <a16:creationId xmlns:a16="http://schemas.microsoft.com/office/drawing/2014/main" id="{600C68F3-A9DF-48E3-94F5-1C38C7119870}"/>
                </a:ext>
              </a:extLst>
            </p:cNvPr>
            <p:cNvSpPr txBox="1"/>
            <p:nvPr/>
          </p:nvSpPr>
          <p:spPr>
            <a:xfrm>
              <a:off x="4252619" y="4450174"/>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SLM Service</a:t>
              </a:r>
              <a:r>
                <a:rPr kumimoji="0" lang="hu-HU" sz="105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0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(break and fix,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0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includes parts)</a:t>
              </a:r>
              <a:endParaRPr kumimoji="0" lang="en-US" sz="10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endParaRPr>
            </a:p>
          </p:txBody>
        </p:sp>
        <p:sp>
          <p:nvSpPr>
            <p:cNvPr id="26" name="TextBox 25">
              <a:extLst>
                <a:ext uri="{FF2B5EF4-FFF2-40B4-BE49-F238E27FC236}">
                  <a16:creationId xmlns:a16="http://schemas.microsoft.com/office/drawing/2014/main" id="{E08DFD5F-A9AD-4A47-AD25-278C02AD65A5}"/>
                </a:ext>
              </a:extLst>
            </p:cNvPr>
            <p:cNvSpPr txBox="1"/>
            <p:nvPr/>
          </p:nvSpPr>
          <p:spPr>
            <a:xfrm>
              <a:off x="5771658" y="2036333"/>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Core Integration SW Subscription Licensing from NH</a:t>
              </a:r>
            </a:p>
          </p:txBody>
        </p:sp>
        <p:sp>
          <p:nvSpPr>
            <p:cNvPr id="27" name="TextBox 26">
              <a:extLst>
                <a:ext uri="{FF2B5EF4-FFF2-40B4-BE49-F238E27FC236}">
                  <a16:creationId xmlns:a16="http://schemas.microsoft.com/office/drawing/2014/main" id="{34C8E7B9-941E-4711-9993-7C3F069E0477}"/>
                </a:ext>
              </a:extLst>
            </p:cNvPr>
            <p:cNvSpPr txBox="1"/>
            <p:nvPr/>
          </p:nvSpPr>
          <p:spPr>
            <a:xfrm>
              <a:off x="1218644" y="4436167"/>
              <a:ext cx="1434454" cy="547951"/>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hu-HU" dirty="0">
                  <a:solidFill>
                    <a:srgbClr val="3B3B3B"/>
                  </a:solidFill>
                </a:rPr>
                <a:t>Future Compliance Upgrades </a:t>
              </a:r>
            </a:p>
            <a:p>
              <a:r>
                <a:rPr lang="hu-HU" sz="1000" dirty="0">
                  <a:solidFill>
                    <a:srgbClr val="3B3B3B"/>
                  </a:solidFill>
                </a:rPr>
                <a:t>(no additional cost)</a:t>
              </a:r>
              <a:endParaRPr lang="en-US" sz="1000" dirty="0">
                <a:solidFill>
                  <a:srgbClr val="3B3B3B"/>
                </a:solidFill>
              </a:endParaRPr>
            </a:p>
          </p:txBody>
        </p:sp>
        <p:sp>
          <p:nvSpPr>
            <p:cNvPr id="29" name="TextBox 28">
              <a:extLst>
                <a:ext uri="{FF2B5EF4-FFF2-40B4-BE49-F238E27FC236}">
                  <a16:creationId xmlns:a16="http://schemas.microsoft.com/office/drawing/2014/main" id="{2488F77E-9D63-4213-9552-1733E18DD4CB}"/>
                </a:ext>
              </a:extLst>
            </p:cNvPr>
            <p:cNvSpPr txBox="1"/>
            <p:nvPr/>
          </p:nvSpPr>
          <p:spPr>
            <a:xfrm>
              <a:off x="5771658" y="5036344"/>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W10 Licenses</a:t>
              </a:r>
              <a:endParaRPr kumimoji="0" lang="en-US" sz="10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endParaRPr>
            </a:p>
          </p:txBody>
        </p:sp>
        <p:sp>
          <p:nvSpPr>
            <p:cNvPr id="30" name="TextBox 29">
              <a:extLst>
                <a:ext uri="{FF2B5EF4-FFF2-40B4-BE49-F238E27FC236}">
                  <a16:creationId xmlns:a16="http://schemas.microsoft.com/office/drawing/2014/main" id="{9B3B46A7-0B64-4FC4-9EEE-78BECF68603E}"/>
                </a:ext>
              </a:extLst>
            </p:cNvPr>
            <p:cNvSpPr txBox="1"/>
            <p:nvPr/>
          </p:nvSpPr>
          <p:spPr>
            <a:xfrm>
              <a:off x="7287020" y="2043718"/>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Whitelisting &amp; Hard Drive Encryption</a:t>
              </a:r>
            </a:p>
          </p:txBody>
        </p:sp>
        <p:sp>
          <p:nvSpPr>
            <p:cNvPr id="31" name="TextBox 30">
              <a:extLst>
                <a:ext uri="{FF2B5EF4-FFF2-40B4-BE49-F238E27FC236}">
                  <a16:creationId xmlns:a16="http://schemas.microsoft.com/office/drawing/2014/main" id="{20F91EBE-34DB-4F7F-9730-9D270FECB71A}"/>
                </a:ext>
              </a:extLst>
            </p:cNvPr>
            <p:cNvSpPr txBox="1"/>
            <p:nvPr/>
          </p:nvSpPr>
          <p:spPr>
            <a:xfrm>
              <a:off x="7287020" y="4442260"/>
              <a:ext cx="1434454" cy="538710"/>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Annual Inspections /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ADA Audits</a:t>
              </a:r>
              <a:endPar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endParaRPr>
            </a:p>
          </p:txBody>
        </p:sp>
        <p:sp>
          <p:nvSpPr>
            <p:cNvPr id="33" name="TextBox 32">
              <a:extLst>
                <a:ext uri="{FF2B5EF4-FFF2-40B4-BE49-F238E27FC236}">
                  <a16:creationId xmlns:a16="http://schemas.microsoft.com/office/drawing/2014/main" id="{C9BEF867-6110-4208-80E6-E6A446D45D14}"/>
                </a:ext>
              </a:extLst>
            </p:cNvPr>
            <p:cNvSpPr txBox="1"/>
            <p:nvPr/>
          </p:nvSpPr>
          <p:spPr>
            <a:xfrm>
              <a:off x="4258468" y="5056214"/>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No Out-of-Scope Fees</a:t>
              </a:r>
              <a:endPar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endParaRPr>
            </a:p>
          </p:txBody>
        </p:sp>
        <p:sp>
          <p:nvSpPr>
            <p:cNvPr id="39" name="TextBox 38">
              <a:extLst>
                <a:ext uri="{FF2B5EF4-FFF2-40B4-BE49-F238E27FC236}">
                  <a16:creationId xmlns:a16="http://schemas.microsoft.com/office/drawing/2014/main" id="{5A65C26E-988F-4AD7-BA31-FF5A557A5A7C}"/>
                </a:ext>
              </a:extLst>
            </p:cNvPr>
            <p:cNvSpPr txBox="1"/>
            <p:nvPr/>
          </p:nvSpPr>
          <p:spPr>
            <a:xfrm>
              <a:off x="8806059" y="2036333"/>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10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Reallocate Internal </a:t>
              </a:r>
              <a:r>
                <a:rPr kumimoji="0" lang="en-US" sz="110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ATM </a:t>
              </a:r>
              <a:r>
                <a:rPr kumimoji="0" lang="hu-HU" sz="110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Resources</a:t>
              </a:r>
              <a:endParaRPr kumimoji="0" lang="en-US" sz="1100" i="1" u="none" strike="noStrike" kern="0" cap="none" spc="0" normalizeH="0" baseline="0" noProof="0" dirty="0">
                <a:ln>
                  <a:noFill/>
                </a:ln>
                <a:solidFill>
                  <a:srgbClr val="FF0000"/>
                </a:solidFill>
                <a:effectLst/>
                <a:uLnTx/>
                <a:uFillTx/>
                <a:latin typeface="Helvetica" panose="020B0604020202020204" pitchFamily="34" charset="0"/>
                <a:cs typeface="Helvetica" panose="020B0604020202020204" pitchFamily="34" charset="0"/>
              </a:endParaRPr>
            </a:p>
          </p:txBody>
        </p:sp>
        <p:sp>
          <p:nvSpPr>
            <p:cNvPr id="40" name="Arrow: Chevron 39">
              <a:extLst>
                <a:ext uri="{FF2B5EF4-FFF2-40B4-BE49-F238E27FC236}">
                  <a16:creationId xmlns:a16="http://schemas.microsoft.com/office/drawing/2014/main" id="{D6BABD71-8D39-4752-B346-8C07522C444D}"/>
                </a:ext>
              </a:extLst>
            </p:cNvPr>
            <p:cNvSpPr/>
            <p:nvPr/>
          </p:nvSpPr>
          <p:spPr>
            <a:xfrm>
              <a:off x="1187671" y="1382877"/>
              <a:ext cx="1749466" cy="586717"/>
            </a:xfrm>
            <a:prstGeom prst="chevron">
              <a:avLst/>
            </a:prstGeom>
            <a:solidFill>
              <a:srgbClr val="002060"/>
            </a:solidFill>
            <a:ln w="9525" cap="flat" cmpd="sng" algn="ctr">
              <a:solidFill>
                <a:sysClr val="window" lastClr="FFFFFF"/>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lang="en-US" sz="1200" b="1" kern="0" dirty="0">
                  <a:solidFill>
                    <a:prstClr val="white"/>
                  </a:solidFill>
                  <a:latin typeface="Helvetica" panose="020B0604020202020204" pitchFamily="34" charset="0"/>
                  <a:ea typeface="Segoe UI" panose="020B0502040204020203" pitchFamily="34" charset="0"/>
                  <a:cs typeface="Helvetica" panose="020B0604020202020204" pitchFamily="34" charset="0"/>
                </a:rPr>
                <a:t>I</a:t>
              </a:r>
              <a:r>
                <a:rPr kumimoji="0" lang="en-US" sz="1200" b="1" i="0" u="none" strike="noStrike" kern="0" cap="none" spc="0" normalizeH="0" baseline="0" noProof="0" dirty="0">
                  <a:ln>
                    <a:noFill/>
                  </a:ln>
                  <a:solidFill>
                    <a:prstClr val="white"/>
                  </a:solidFill>
                  <a:effectLst/>
                  <a:uLnTx/>
                  <a:uFillTx/>
                  <a:latin typeface="Helvetica" panose="020B0604020202020204" pitchFamily="34" charset="0"/>
                  <a:ea typeface="Segoe UI" panose="020B0502040204020203" pitchFamily="34" charset="0"/>
                  <a:cs typeface="Helvetica" panose="020B0604020202020204" pitchFamily="34" charset="0"/>
                </a:rPr>
                <a:t>TM Assets</a:t>
              </a:r>
              <a:endParaRPr kumimoji="0" lang="el-GR" sz="1200" b="1" i="0" u="none" strike="noStrike" kern="0" cap="none" spc="0" normalizeH="0" baseline="0" noProof="0" dirty="0">
                <a:ln>
                  <a:noFill/>
                </a:ln>
                <a:solidFill>
                  <a:prstClr val="white"/>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sp>
          <p:nvSpPr>
            <p:cNvPr id="41" name="Arrow: Chevron 40">
              <a:extLst>
                <a:ext uri="{FF2B5EF4-FFF2-40B4-BE49-F238E27FC236}">
                  <a16:creationId xmlns:a16="http://schemas.microsoft.com/office/drawing/2014/main" id="{FADD406C-13D9-444E-9F04-8F346FDA68BC}"/>
                </a:ext>
              </a:extLst>
            </p:cNvPr>
            <p:cNvSpPr/>
            <p:nvPr/>
          </p:nvSpPr>
          <p:spPr>
            <a:xfrm>
              <a:off x="2716600" y="1387405"/>
              <a:ext cx="1749467" cy="586717"/>
            </a:xfrm>
            <a:prstGeom prst="chevron">
              <a:avLst/>
            </a:prstGeom>
            <a:solidFill>
              <a:srgbClr val="002060"/>
            </a:solidFill>
            <a:ln w="9525" cap="flat" cmpd="sng" algn="ctr">
              <a:solidFill>
                <a:sysClr val="window" lastClr="FFFFFF"/>
              </a:solidFill>
              <a:prstDash val="solid"/>
            </a:ln>
            <a:effectLst/>
          </p:spPr>
          <p:txBody>
            <a:bodyPr rtlCol="0" anchor="ctr"/>
            <a:lstStyle/>
            <a:p>
              <a:pPr algn="ctr" defTabSz="914378"/>
              <a:r>
                <a:rPr lang="en-US" sz="1200" b="1" kern="0" dirty="0">
                  <a:solidFill>
                    <a:prstClr val="white"/>
                  </a:solidFill>
                  <a:latin typeface="Helvetica" panose="020B0604020202020204" pitchFamily="34" charset="0"/>
                  <a:cs typeface="Helvetica" panose="020B0604020202020204" pitchFamily="34" charset="0"/>
                </a:rPr>
                <a:t>Cash Management </a:t>
              </a:r>
              <a:endParaRPr lang="el-GR" sz="1200" b="1" kern="0" dirty="0">
                <a:solidFill>
                  <a:prstClr val="white"/>
                </a:solidFill>
                <a:latin typeface="Helvetica" panose="020B0604020202020204" pitchFamily="34" charset="0"/>
                <a:cs typeface="Helvetica" panose="020B0604020202020204" pitchFamily="34" charset="0"/>
              </a:endParaRPr>
            </a:p>
          </p:txBody>
        </p:sp>
        <p:sp>
          <p:nvSpPr>
            <p:cNvPr id="42" name="Arrow: Chevron 41">
              <a:extLst>
                <a:ext uri="{FF2B5EF4-FFF2-40B4-BE49-F238E27FC236}">
                  <a16:creationId xmlns:a16="http://schemas.microsoft.com/office/drawing/2014/main" id="{CFE3CF80-A998-4041-A695-C851DB53A498}"/>
                </a:ext>
              </a:extLst>
            </p:cNvPr>
            <p:cNvSpPr/>
            <p:nvPr/>
          </p:nvSpPr>
          <p:spPr>
            <a:xfrm>
              <a:off x="4255068" y="1391936"/>
              <a:ext cx="1714238" cy="586717"/>
            </a:xfrm>
            <a:prstGeom prst="chevron">
              <a:avLst/>
            </a:prstGeom>
            <a:solidFill>
              <a:srgbClr val="002060"/>
            </a:solidFill>
            <a:ln w="9525" cap="flat" cmpd="sng" algn="ctr">
              <a:solidFill>
                <a:sysClr val="window" lastClr="FFFFFF"/>
              </a:solidFill>
              <a:prstDash val="solid"/>
            </a:ln>
            <a:effectLst/>
          </p:spPr>
          <p:txBody>
            <a:bodyPr rtlCol="0" anchor="ctr"/>
            <a:lstStyle/>
            <a:p>
              <a:pPr algn="ctr" defTabSz="914378"/>
              <a:r>
                <a:rPr lang="en-US" sz="1200" b="1" kern="0" dirty="0">
                  <a:solidFill>
                    <a:prstClr val="white"/>
                  </a:solidFill>
                  <a:latin typeface="Helvetica" panose="020B0604020202020204" pitchFamily="34" charset="0"/>
                  <a:cs typeface="Helvetica" panose="020B0604020202020204" pitchFamily="34" charset="0"/>
                </a:rPr>
                <a:t>ITM Servicing</a:t>
              </a:r>
              <a:endParaRPr lang="el-GR" sz="1200" b="1" kern="0" dirty="0">
                <a:solidFill>
                  <a:prstClr val="white"/>
                </a:solidFill>
                <a:latin typeface="Helvetica" panose="020B0604020202020204" pitchFamily="34" charset="0"/>
                <a:cs typeface="Helvetica" panose="020B0604020202020204" pitchFamily="34" charset="0"/>
              </a:endParaRPr>
            </a:p>
          </p:txBody>
        </p:sp>
        <p:sp>
          <p:nvSpPr>
            <p:cNvPr id="43" name="Arrow: Chevron 42">
              <a:extLst>
                <a:ext uri="{FF2B5EF4-FFF2-40B4-BE49-F238E27FC236}">
                  <a16:creationId xmlns:a16="http://schemas.microsoft.com/office/drawing/2014/main" id="{0037522E-69D7-4194-852B-470CDAFB49A5}"/>
                </a:ext>
              </a:extLst>
            </p:cNvPr>
            <p:cNvSpPr/>
            <p:nvPr/>
          </p:nvSpPr>
          <p:spPr>
            <a:xfrm>
              <a:off x="5758308" y="1391936"/>
              <a:ext cx="1749466" cy="586717"/>
            </a:xfrm>
            <a:prstGeom prst="chevron">
              <a:avLst/>
            </a:prstGeom>
            <a:solidFill>
              <a:srgbClr val="002060"/>
            </a:solidFill>
            <a:ln w="9525" cap="flat" cmpd="sng" algn="ctr">
              <a:solidFill>
                <a:sysClr val="window" lastClr="FFFFFF"/>
              </a:solidFill>
              <a:prstDash val="solid"/>
            </a:ln>
            <a:effectLst/>
          </p:spPr>
          <p:txBody>
            <a:bodyPr rtlCol="0" anchor="ctr"/>
            <a:lstStyle/>
            <a:p>
              <a:pPr algn="ctr" defTabSz="914378"/>
              <a:r>
                <a:rPr lang="en-US" sz="1200" b="1" kern="0" dirty="0">
                  <a:solidFill>
                    <a:prstClr val="white"/>
                  </a:solidFill>
                  <a:latin typeface="Helvetica" panose="020B0604020202020204" pitchFamily="34" charset="0"/>
                  <a:cs typeface="Helvetica" panose="020B0604020202020204" pitchFamily="34" charset="0"/>
                </a:rPr>
                <a:t>Software</a:t>
              </a:r>
              <a:endParaRPr lang="el-GR" sz="1200" b="1" kern="0" dirty="0">
                <a:solidFill>
                  <a:prstClr val="white"/>
                </a:solidFill>
                <a:latin typeface="Helvetica" panose="020B0604020202020204" pitchFamily="34" charset="0"/>
                <a:cs typeface="Helvetica" panose="020B0604020202020204" pitchFamily="34" charset="0"/>
              </a:endParaRPr>
            </a:p>
          </p:txBody>
        </p:sp>
        <p:sp>
          <p:nvSpPr>
            <p:cNvPr id="44" name="Arrow: Chevron 43">
              <a:extLst>
                <a:ext uri="{FF2B5EF4-FFF2-40B4-BE49-F238E27FC236}">
                  <a16:creationId xmlns:a16="http://schemas.microsoft.com/office/drawing/2014/main" id="{CD3F8511-6DA2-499B-BEDD-4EE1FE86417C}"/>
                </a:ext>
              </a:extLst>
            </p:cNvPr>
            <p:cNvSpPr/>
            <p:nvPr/>
          </p:nvSpPr>
          <p:spPr>
            <a:xfrm>
              <a:off x="7296776" y="1391935"/>
              <a:ext cx="1714238" cy="586717"/>
            </a:xfrm>
            <a:prstGeom prst="chevron">
              <a:avLst/>
            </a:prstGeom>
            <a:solidFill>
              <a:srgbClr val="002060"/>
            </a:solidFill>
            <a:ln w="9525" cap="flat" cmpd="sng" algn="ctr">
              <a:solidFill>
                <a:sysClr val="window" lastClr="FFFFFF"/>
              </a:solidFill>
              <a:prstDash val="solid"/>
            </a:ln>
            <a:effectLst/>
          </p:spPr>
          <p:txBody>
            <a:bodyPr rtlCol="0" anchor="ctr"/>
            <a:lstStyle/>
            <a:p>
              <a:pPr algn="ctr" defTabSz="914378"/>
              <a:r>
                <a:rPr lang="en-US" sz="1200" b="1" kern="0" dirty="0">
                  <a:solidFill>
                    <a:prstClr val="white"/>
                  </a:solidFill>
                  <a:latin typeface="Helvetica" panose="020B0604020202020204" pitchFamily="34" charset="0"/>
                  <a:cs typeface="Helvetica" panose="020B0604020202020204" pitchFamily="34" charset="0"/>
                </a:rPr>
                <a:t>ITM Operations </a:t>
              </a:r>
              <a:endParaRPr lang="el-GR" sz="1200" b="1" kern="0" dirty="0">
                <a:solidFill>
                  <a:prstClr val="white"/>
                </a:solidFill>
                <a:latin typeface="Helvetica" panose="020B0604020202020204" pitchFamily="34" charset="0"/>
                <a:cs typeface="Helvetica" panose="020B0604020202020204" pitchFamily="34" charset="0"/>
              </a:endParaRPr>
            </a:p>
          </p:txBody>
        </p:sp>
        <p:sp>
          <p:nvSpPr>
            <p:cNvPr id="46" name="Arrow: Chevron 45">
              <a:extLst>
                <a:ext uri="{FF2B5EF4-FFF2-40B4-BE49-F238E27FC236}">
                  <a16:creationId xmlns:a16="http://schemas.microsoft.com/office/drawing/2014/main" id="{E96F47EA-AC9E-4120-8FA6-728E865FBC56}"/>
                </a:ext>
              </a:extLst>
            </p:cNvPr>
            <p:cNvSpPr/>
            <p:nvPr/>
          </p:nvSpPr>
          <p:spPr>
            <a:xfrm>
              <a:off x="8800015" y="1387405"/>
              <a:ext cx="1743231" cy="586717"/>
            </a:xfrm>
            <a:prstGeom prst="chevron">
              <a:avLst/>
            </a:prstGeom>
            <a:solidFill>
              <a:srgbClr val="002060"/>
            </a:solidFill>
            <a:ln w="9525" cap="flat" cmpd="sng" algn="ctr">
              <a:solidFill>
                <a:sysClr val="window" lastClr="FFFFFF"/>
              </a:solidFill>
              <a:prstDash val="solid"/>
            </a:ln>
            <a:effectLst/>
          </p:spPr>
          <p:txBody>
            <a:bodyPr rtlCol="0" anchor="ctr"/>
            <a:lstStyle/>
            <a:p>
              <a:pPr algn="ctr" defTabSz="914378"/>
              <a:r>
                <a:rPr lang="hu-HU" sz="1200" b="1" kern="0" dirty="0">
                  <a:solidFill>
                    <a:prstClr val="white"/>
                  </a:solidFill>
                  <a:latin typeface="Helvetica" panose="020B0604020202020204" pitchFamily="34" charset="0"/>
                  <a:cs typeface="Helvetica" panose="020B0604020202020204" pitchFamily="34" charset="0"/>
                </a:rPr>
                <a:t>Resources</a:t>
              </a:r>
              <a:endParaRPr lang="el-GR" sz="1200" b="1" kern="0" dirty="0">
                <a:solidFill>
                  <a:prstClr val="white"/>
                </a:solidFill>
                <a:latin typeface="Helvetica" panose="020B0604020202020204" pitchFamily="34" charset="0"/>
                <a:cs typeface="Helvetica" panose="020B0604020202020204" pitchFamily="34" charset="0"/>
              </a:endParaRPr>
            </a:p>
          </p:txBody>
        </p:sp>
        <p:sp>
          <p:nvSpPr>
            <p:cNvPr id="49" name="TextBox 48">
              <a:extLst>
                <a:ext uri="{FF2B5EF4-FFF2-40B4-BE49-F238E27FC236}">
                  <a16:creationId xmlns:a16="http://schemas.microsoft.com/office/drawing/2014/main" id="{A9637B9D-F236-4A53-9881-1AF22032CC78}"/>
                </a:ext>
              </a:extLst>
            </p:cNvPr>
            <p:cNvSpPr txBox="1"/>
            <p:nvPr/>
          </p:nvSpPr>
          <p:spPr>
            <a:xfrm>
              <a:off x="4252619" y="2642373"/>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Dispatch </a:t>
              </a:r>
              <a:endPar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endParaRPr>
            </a:p>
          </p:txBody>
        </p:sp>
        <p:sp>
          <p:nvSpPr>
            <p:cNvPr id="51" name="TextBox 50">
              <a:extLst>
                <a:ext uri="{FF2B5EF4-FFF2-40B4-BE49-F238E27FC236}">
                  <a16:creationId xmlns:a16="http://schemas.microsoft.com/office/drawing/2014/main" id="{1CC53B8A-7AF0-4A9E-A834-FD01811C9320}"/>
                </a:ext>
              </a:extLst>
            </p:cNvPr>
            <p:cNvSpPr txBox="1"/>
            <p:nvPr/>
          </p:nvSpPr>
          <p:spPr>
            <a:xfrm>
              <a:off x="5769930" y="3242548"/>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hu-HU" dirty="0">
                  <a:solidFill>
                    <a:srgbClr val="3B3B3B"/>
                  </a:solidFill>
                </a:rPr>
                <a:t> </a:t>
              </a:r>
              <a:r>
                <a:rPr lang="en-US" dirty="0">
                  <a:solidFill>
                    <a:srgbClr val="3B3B3B"/>
                  </a:solidFill>
                </a:rPr>
                <a:t>Active Teller Workstation/Tablet Licenses from NH</a:t>
              </a:r>
              <a:endParaRPr lang="en-US" sz="1000" dirty="0">
                <a:solidFill>
                  <a:srgbClr val="3B3B3B"/>
                </a:solidFill>
              </a:endParaRPr>
            </a:p>
          </p:txBody>
        </p:sp>
        <p:sp>
          <p:nvSpPr>
            <p:cNvPr id="52" name="TextBox 51">
              <a:extLst>
                <a:ext uri="{FF2B5EF4-FFF2-40B4-BE49-F238E27FC236}">
                  <a16:creationId xmlns:a16="http://schemas.microsoft.com/office/drawing/2014/main" id="{5D38D309-C443-4FA4-B845-9C89039D61E9}"/>
                </a:ext>
              </a:extLst>
            </p:cNvPr>
            <p:cNvSpPr txBox="1"/>
            <p:nvPr/>
          </p:nvSpPr>
          <p:spPr>
            <a:xfrm>
              <a:off x="1223458" y="2043718"/>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ITM </a:t>
              </a:r>
              <a:r>
                <a:rPr lang="en-US" sz="1200" dirty="0" err="1">
                  <a:solidFill>
                    <a:srgbClr val="3B3B3B"/>
                  </a:solidFill>
                </a:rPr>
                <a:t>Owne</a:t>
              </a:r>
              <a:r>
                <a:rPr lang="hu-HU" sz="1200" dirty="0">
                  <a:solidFill>
                    <a:srgbClr val="3B3B3B"/>
                  </a:solidFill>
                </a:rPr>
                <a:t>rs</a:t>
              </a:r>
              <a:r>
                <a:rPr lang="en-US" sz="1200" dirty="0">
                  <a:solidFill>
                    <a:srgbClr val="3B3B3B"/>
                  </a:solidFill>
                </a:rPr>
                <a:t>hip</a:t>
              </a:r>
              <a:endParaRPr lang="en-US" sz="1200" baseline="30000" dirty="0">
                <a:solidFill>
                  <a:srgbClr val="3B3B3B"/>
                </a:solidFill>
              </a:endParaRPr>
            </a:p>
          </p:txBody>
        </p:sp>
        <p:sp>
          <p:nvSpPr>
            <p:cNvPr id="53" name="TextBox 52">
              <a:extLst>
                <a:ext uri="{FF2B5EF4-FFF2-40B4-BE49-F238E27FC236}">
                  <a16:creationId xmlns:a16="http://schemas.microsoft.com/office/drawing/2014/main" id="{17C873BC-DD69-468E-9BB5-570FF4D73B96}"/>
                </a:ext>
              </a:extLst>
            </p:cNvPr>
            <p:cNvSpPr txBox="1"/>
            <p:nvPr/>
          </p:nvSpPr>
          <p:spPr>
            <a:xfrm>
              <a:off x="2756163" y="2640875"/>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8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Cash </a:t>
              </a:r>
              <a:r>
                <a:rPr lang="hu-HU" sz="1200" dirty="0">
                  <a:solidFill>
                    <a:srgbClr val="3B3B3B"/>
                  </a:solidFill>
                </a:rPr>
                <a:t>Ordering</a:t>
              </a:r>
              <a:endParaRPr lang="en-US" sz="1200" baseline="30000" dirty="0">
                <a:solidFill>
                  <a:schemeClr val="tx1"/>
                </a:solidFill>
              </a:endParaRPr>
            </a:p>
          </p:txBody>
        </p:sp>
        <p:sp>
          <p:nvSpPr>
            <p:cNvPr id="60" name="TextBox 59">
              <a:extLst>
                <a:ext uri="{FF2B5EF4-FFF2-40B4-BE49-F238E27FC236}">
                  <a16:creationId xmlns:a16="http://schemas.microsoft.com/office/drawing/2014/main" id="{8D958C55-0898-4A53-987B-9B3076D36761}"/>
                </a:ext>
              </a:extLst>
            </p:cNvPr>
            <p:cNvSpPr txBox="1"/>
            <p:nvPr/>
          </p:nvSpPr>
          <p:spPr>
            <a:xfrm>
              <a:off x="5771658" y="4442259"/>
              <a:ext cx="1434454" cy="527796"/>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chemeClr val="bg1"/>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Security Updates &amp; Patching</a:t>
              </a:r>
            </a:p>
          </p:txBody>
        </p:sp>
        <p:sp>
          <p:nvSpPr>
            <p:cNvPr id="62" name="TextBox 61">
              <a:extLst>
                <a:ext uri="{FF2B5EF4-FFF2-40B4-BE49-F238E27FC236}">
                  <a16:creationId xmlns:a16="http://schemas.microsoft.com/office/drawing/2014/main" id="{0AE51C9D-4A18-400E-B811-29F437B4A84B}"/>
                </a:ext>
              </a:extLst>
            </p:cNvPr>
            <p:cNvSpPr txBox="1"/>
            <p:nvPr/>
          </p:nvSpPr>
          <p:spPr>
            <a:xfrm>
              <a:off x="5769930" y="2642373"/>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Active Teller SW Subscription Licensing from NH</a:t>
              </a:r>
            </a:p>
          </p:txBody>
        </p:sp>
        <p:sp>
          <p:nvSpPr>
            <p:cNvPr id="63" name="TextBox 62">
              <a:extLst>
                <a:ext uri="{FF2B5EF4-FFF2-40B4-BE49-F238E27FC236}">
                  <a16:creationId xmlns:a16="http://schemas.microsoft.com/office/drawing/2014/main" id="{35FAF325-4C50-4461-9D03-2CA32F4EEF62}"/>
                </a:ext>
              </a:extLst>
            </p:cNvPr>
            <p:cNvSpPr txBox="1"/>
            <p:nvPr/>
          </p:nvSpPr>
          <p:spPr>
            <a:xfrm>
              <a:off x="7287020" y="2640086"/>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err="1">
                  <a:ln>
                    <a:noFill/>
                  </a:ln>
                  <a:solidFill>
                    <a:srgbClr val="3B3B3B"/>
                  </a:solidFill>
                  <a:effectLst/>
                  <a:uLnTx/>
                  <a:uFillTx/>
                  <a:latin typeface="Helvetica" panose="020B0604020202020204" pitchFamily="34" charset="0"/>
                  <a:cs typeface="Helvetica" panose="020B0604020202020204" pitchFamily="34" charset="0"/>
                </a:rPr>
                <a:t>Ventus</a:t>
              </a: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 VPN Connectivity</a:t>
              </a:r>
            </a:p>
          </p:txBody>
        </p:sp>
        <p:sp>
          <p:nvSpPr>
            <p:cNvPr id="64" name="TextBox 63">
              <a:extLst>
                <a:ext uri="{FF2B5EF4-FFF2-40B4-BE49-F238E27FC236}">
                  <a16:creationId xmlns:a16="http://schemas.microsoft.com/office/drawing/2014/main" id="{14AC9AAF-1D59-46B4-AE18-FCBB44EE84F1}"/>
                </a:ext>
              </a:extLst>
            </p:cNvPr>
            <p:cNvSpPr txBox="1"/>
            <p:nvPr/>
          </p:nvSpPr>
          <p:spPr>
            <a:xfrm>
              <a:off x="7282629" y="3246208"/>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Quarterly Marketing</a:t>
              </a: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 Screens</a:t>
              </a:r>
            </a:p>
          </p:txBody>
        </p:sp>
        <p:sp>
          <p:nvSpPr>
            <p:cNvPr id="67" name="TextBox 66">
              <a:extLst>
                <a:ext uri="{FF2B5EF4-FFF2-40B4-BE49-F238E27FC236}">
                  <a16:creationId xmlns:a16="http://schemas.microsoft.com/office/drawing/2014/main" id="{E2CB9299-8C38-4745-B630-47CE8730B7A2}"/>
                </a:ext>
              </a:extLst>
            </p:cNvPr>
            <p:cNvSpPr txBox="1"/>
            <p:nvPr/>
          </p:nvSpPr>
          <p:spPr>
            <a:xfrm>
              <a:off x="7287237" y="3842576"/>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Receipt Paper / Peripherals</a:t>
              </a:r>
              <a:endPar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endParaRPr>
            </a:p>
          </p:txBody>
        </p:sp>
        <p:sp>
          <p:nvSpPr>
            <p:cNvPr id="68" name="TextBox 67">
              <a:extLst>
                <a:ext uri="{FF2B5EF4-FFF2-40B4-BE49-F238E27FC236}">
                  <a16:creationId xmlns:a16="http://schemas.microsoft.com/office/drawing/2014/main" id="{1F64A66B-614D-4843-AEB6-EC350F3B258D}"/>
                </a:ext>
              </a:extLst>
            </p:cNvPr>
            <p:cNvSpPr txBox="1"/>
            <p:nvPr/>
          </p:nvSpPr>
          <p:spPr>
            <a:xfrm>
              <a:off x="1223458" y="3242549"/>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Equipment /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Asset Insurance</a:t>
              </a:r>
              <a:endParaRPr lang="en-US" sz="1200" baseline="30000" dirty="0">
                <a:solidFill>
                  <a:srgbClr val="3B3B3B"/>
                </a:solidFill>
                <a:latin typeface="Helvetica" panose="020B0604020202020204" pitchFamily="34" charset="0"/>
                <a:cs typeface="Helvetica" panose="020B0604020202020204" pitchFamily="34" charset="0"/>
              </a:endParaRPr>
            </a:p>
          </p:txBody>
        </p:sp>
        <p:sp>
          <p:nvSpPr>
            <p:cNvPr id="69" name="TextBox 68">
              <a:extLst>
                <a:ext uri="{FF2B5EF4-FFF2-40B4-BE49-F238E27FC236}">
                  <a16:creationId xmlns:a16="http://schemas.microsoft.com/office/drawing/2014/main" id="{BEC450DC-DE0C-45B8-B51D-DEB66934AC7C}"/>
                </a:ext>
              </a:extLst>
            </p:cNvPr>
            <p:cNvSpPr txBox="1"/>
            <p:nvPr/>
          </p:nvSpPr>
          <p:spPr>
            <a:xfrm>
              <a:off x="1218644" y="3839358"/>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hu-HU"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Vandalism / Theft</a:t>
              </a:r>
            </a:p>
            <a:p>
              <a:pPr marL="0" marR="0" lvl="0" indent="0" algn="ctr" defTabSz="914400" eaLnBrk="1" fontAlgn="auto" latinLnBrk="0" hangingPunct="1">
                <a:lnSpc>
                  <a:spcPct val="80000"/>
                </a:lnSpc>
                <a:spcBef>
                  <a:spcPts val="0"/>
                </a:spcBef>
                <a:spcAft>
                  <a:spcPts val="0"/>
                </a:spcAft>
                <a:buClrTx/>
                <a:buSzTx/>
                <a:buFontTx/>
                <a:buNone/>
                <a:tabLst/>
                <a:defRPr/>
              </a:pPr>
              <a:r>
                <a:rPr lang="hu-HU" sz="1000" dirty="0">
                  <a:solidFill>
                    <a:srgbClr val="3B3B3B"/>
                  </a:solidFill>
                  <a:latin typeface="Helvetica" panose="020B0604020202020204" pitchFamily="34" charset="0"/>
                  <a:cs typeface="Helvetica" panose="020B0604020202020204" pitchFamily="34" charset="0"/>
                </a:rPr>
                <a:t>(DD to fix, repair or </a:t>
              </a:r>
            </a:p>
            <a:p>
              <a:pPr marL="0" marR="0" lvl="0" indent="0" algn="ctr" defTabSz="914400" eaLnBrk="1" fontAlgn="auto" latinLnBrk="0" hangingPunct="1">
                <a:lnSpc>
                  <a:spcPct val="80000"/>
                </a:lnSpc>
                <a:spcBef>
                  <a:spcPts val="0"/>
                </a:spcBef>
                <a:spcAft>
                  <a:spcPts val="0"/>
                </a:spcAft>
                <a:buClrTx/>
                <a:buSzTx/>
                <a:buFontTx/>
                <a:buNone/>
                <a:tabLst/>
                <a:defRPr/>
              </a:pPr>
              <a:r>
                <a:rPr lang="hu-HU" sz="1000" dirty="0">
                  <a:solidFill>
                    <a:srgbClr val="3B3B3B"/>
                  </a:solidFill>
                  <a:latin typeface="Helvetica" panose="020B0604020202020204" pitchFamily="34" charset="0"/>
                  <a:cs typeface="Helvetica" panose="020B0604020202020204" pitchFamily="34" charset="0"/>
                </a:rPr>
                <a:t>replace ATM)</a:t>
              </a:r>
              <a:endParaRPr lang="en-US" sz="1000" baseline="30000" dirty="0">
                <a:solidFill>
                  <a:srgbClr val="3B3B3B"/>
                </a:solidFill>
                <a:latin typeface="Helvetica" panose="020B0604020202020204" pitchFamily="34" charset="0"/>
                <a:cs typeface="Helvetica" panose="020B0604020202020204" pitchFamily="34" charset="0"/>
              </a:endParaRPr>
            </a:p>
          </p:txBody>
        </p:sp>
        <p:sp>
          <p:nvSpPr>
            <p:cNvPr id="47" name="TextBox 46">
              <a:extLst>
                <a:ext uri="{FF2B5EF4-FFF2-40B4-BE49-F238E27FC236}">
                  <a16:creationId xmlns:a16="http://schemas.microsoft.com/office/drawing/2014/main" id="{EBE96586-4B31-4F48-832F-38D45484D169}"/>
                </a:ext>
              </a:extLst>
            </p:cNvPr>
            <p:cNvSpPr txBox="1"/>
            <p:nvPr/>
          </p:nvSpPr>
          <p:spPr>
            <a:xfrm>
              <a:off x="8819861" y="3248505"/>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Economies of Scale</a:t>
              </a:r>
            </a:p>
          </p:txBody>
        </p:sp>
        <p:sp>
          <p:nvSpPr>
            <p:cNvPr id="50" name="TextBox 49">
              <a:extLst>
                <a:ext uri="{FF2B5EF4-FFF2-40B4-BE49-F238E27FC236}">
                  <a16:creationId xmlns:a16="http://schemas.microsoft.com/office/drawing/2014/main" id="{4AAE33E1-2AF6-40B9-861F-3B817302858C}"/>
                </a:ext>
              </a:extLst>
            </p:cNvPr>
            <p:cNvSpPr txBox="1"/>
            <p:nvPr/>
          </p:nvSpPr>
          <p:spPr>
            <a:xfrm>
              <a:off x="5785324" y="3861161"/>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8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ITM Resident SW Licenses/Annual SW </a:t>
              </a:r>
              <a:r>
                <a:rPr lang="en-US" sz="1200" dirty="0" err="1">
                  <a:solidFill>
                    <a:srgbClr val="3B3B3B"/>
                  </a:solidFill>
                </a:rPr>
                <a:t>Maint</a:t>
              </a:r>
              <a:r>
                <a:rPr lang="en-US" sz="1200" dirty="0">
                  <a:solidFill>
                    <a:srgbClr val="3B3B3B"/>
                  </a:solidFill>
                </a:rPr>
                <a:t>. </a:t>
              </a:r>
            </a:p>
          </p:txBody>
        </p:sp>
        <p:sp>
          <p:nvSpPr>
            <p:cNvPr id="55" name="TextBox 54">
              <a:extLst>
                <a:ext uri="{FF2B5EF4-FFF2-40B4-BE49-F238E27FC236}">
                  <a16:creationId xmlns:a16="http://schemas.microsoft.com/office/drawing/2014/main" id="{5920CD24-BF4A-4A4F-B4A0-206B9FA95341}"/>
                </a:ext>
              </a:extLst>
            </p:cNvPr>
            <p:cNvSpPr txBox="1"/>
            <p:nvPr/>
          </p:nvSpPr>
          <p:spPr>
            <a:xfrm>
              <a:off x="8819725" y="2654417"/>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200" dirty="0">
                  <a:solidFill>
                    <a:srgbClr val="3B3B3B"/>
                  </a:solidFill>
                  <a:latin typeface="Helvetica" panose="020B0604020202020204" pitchFamily="34" charset="0"/>
                  <a:cs typeface="Helvetica" panose="020B0604020202020204" pitchFamily="34" charset="0"/>
                </a:rPr>
                <a:t>Surcharge-Free ATM Alliance</a:t>
              </a:r>
              <a:endPar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endParaRPr>
            </a:p>
          </p:txBody>
        </p:sp>
        <p:sp>
          <p:nvSpPr>
            <p:cNvPr id="48" name="TextBox 47">
              <a:extLst>
                <a:ext uri="{FF2B5EF4-FFF2-40B4-BE49-F238E27FC236}">
                  <a16:creationId xmlns:a16="http://schemas.microsoft.com/office/drawing/2014/main" id="{05B97E0F-826A-4BB1-B629-E940827E1B0D}"/>
                </a:ext>
              </a:extLst>
            </p:cNvPr>
            <p:cNvSpPr txBox="1"/>
            <p:nvPr/>
          </p:nvSpPr>
          <p:spPr>
            <a:xfrm>
              <a:off x="4250260" y="3257736"/>
              <a:ext cx="1434454"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lvl="0">
                <a:defRPr/>
              </a:pPr>
              <a:r>
                <a:rPr lang="en-US" sz="1200" dirty="0">
                  <a:solidFill>
                    <a:srgbClr val="3B3B3B"/>
                  </a:solidFill>
                  <a:latin typeface="Helvetica" panose="020B0604020202020204" pitchFamily="34" charset="0"/>
                  <a:cs typeface="Helvetica" panose="020B0604020202020204" pitchFamily="34" charset="0"/>
                </a:rPr>
                <a:t>Remote Trouble-Shooting and Fix</a:t>
              </a:r>
            </a:p>
          </p:txBody>
        </p:sp>
        <p:sp>
          <p:nvSpPr>
            <p:cNvPr id="54" name="TextBox 53">
              <a:extLst>
                <a:ext uri="{FF2B5EF4-FFF2-40B4-BE49-F238E27FC236}">
                  <a16:creationId xmlns:a16="http://schemas.microsoft.com/office/drawing/2014/main" id="{E8983093-BF09-479D-9A8F-7FA24E58E883}"/>
                </a:ext>
              </a:extLst>
            </p:cNvPr>
            <p:cNvSpPr txBox="1"/>
            <p:nvPr/>
          </p:nvSpPr>
          <p:spPr>
            <a:xfrm>
              <a:off x="7296295" y="5069770"/>
              <a:ext cx="1434454" cy="538710"/>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EJ Retrieval</a:t>
              </a:r>
            </a:p>
          </p:txBody>
        </p:sp>
      </p:grpSp>
      <p:sp>
        <p:nvSpPr>
          <p:cNvPr id="56" name="TextBox 55">
            <a:extLst>
              <a:ext uri="{FF2B5EF4-FFF2-40B4-BE49-F238E27FC236}">
                <a16:creationId xmlns:a16="http://schemas.microsoft.com/office/drawing/2014/main" id="{7659AEA0-B234-4706-ABC8-3DF5A4F4293E}"/>
              </a:ext>
            </a:extLst>
          </p:cNvPr>
          <p:cNvSpPr txBox="1"/>
          <p:nvPr/>
        </p:nvSpPr>
        <p:spPr>
          <a:xfrm>
            <a:off x="435813" y="3270648"/>
            <a:ext cx="1488292"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200" dirty="0">
                <a:solidFill>
                  <a:srgbClr val="3B3B3B"/>
                </a:solidFill>
                <a:latin typeface="Helvetica" panose="020B0604020202020204" pitchFamily="34" charset="0"/>
                <a:cs typeface="Helvetica" panose="020B0604020202020204" pitchFamily="34" charset="0"/>
              </a:rPr>
              <a:t>Site Survey</a:t>
            </a:r>
            <a:endParaRPr lang="en-US" sz="1100" baseline="30000" dirty="0">
              <a:solidFill>
                <a:srgbClr val="3B3B3B"/>
              </a:solidFill>
              <a:latin typeface="Helvetica" panose="020B0604020202020204" pitchFamily="34" charset="0"/>
              <a:cs typeface="Helvetica" panose="020B0604020202020204" pitchFamily="34" charset="0"/>
            </a:endParaRPr>
          </a:p>
        </p:txBody>
      </p:sp>
      <p:sp>
        <p:nvSpPr>
          <p:cNvPr id="57" name="TextBox 56">
            <a:extLst>
              <a:ext uri="{FF2B5EF4-FFF2-40B4-BE49-F238E27FC236}">
                <a16:creationId xmlns:a16="http://schemas.microsoft.com/office/drawing/2014/main" id="{6E68F02D-4C17-4586-9E5B-CB4459171262}"/>
              </a:ext>
            </a:extLst>
          </p:cNvPr>
          <p:cNvSpPr txBox="1"/>
          <p:nvPr/>
        </p:nvSpPr>
        <p:spPr>
          <a:xfrm>
            <a:off x="435813" y="5064443"/>
            <a:ext cx="1488292" cy="547951"/>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000" dirty="0">
                <a:solidFill>
                  <a:srgbClr val="3B3B3B"/>
                </a:solidFill>
              </a:rPr>
              <a:t>On-Site Training</a:t>
            </a:r>
          </a:p>
        </p:txBody>
      </p:sp>
      <p:sp>
        <p:nvSpPr>
          <p:cNvPr id="58" name="Arrow: Chevron 57">
            <a:extLst>
              <a:ext uri="{FF2B5EF4-FFF2-40B4-BE49-F238E27FC236}">
                <a16:creationId xmlns:a16="http://schemas.microsoft.com/office/drawing/2014/main" id="{280E33C0-9C9E-44D2-A927-8E69CE6D02FD}"/>
              </a:ext>
            </a:extLst>
          </p:cNvPr>
          <p:cNvSpPr/>
          <p:nvPr/>
        </p:nvSpPr>
        <p:spPr>
          <a:xfrm>
            <a:off x="403615" y="1404675"/>
            <a:ext cx="1815127" cy="586717"/>
          </a:xfrm>
          <a:prstGeom prst="chevron">
            <a:avLst/>
          </a:prstGeom>
          <a:solidFill>
            <a:srgbClr val="002060"/>
          </a:solidFill>
          <a:ln w="9525" cap="flat" cmpd="sng" algn="ctr">
            <a:solidFill>
              <a:sysClr val="window" lastClr="FFFFFF"/>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Helvetica" panose="020B0604020202020204" pitchFamily="34" charset="0"/>
                <a:ea typeface="Segoe UI" panose="020B0502040204020203" pitchFamily="34" charset="0"/>
                <a:cs typeface="Helvetica" panose="020B0604020202020204" pitchFamily="34" charset="0"/>
              </a:rPr>
              <a:t>ITM Project</a:t>
            </a:r>
            <a:endParaRPr kumimoji="0" lang="el-GR" sz="1200" b="1" i="0" u="none" strike="noStrike" kern="0" cap="none" spc="0" normalizeH="0" baseline="0" noProof="0" dirty="0">
              <a:ln>
                <a:noFill/>
              </a:ln>
              <a:solidFill>
                <a:prstClr val="white"/>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sp>
        <p:nvSpPr>
          <p:cNvPr id="59" name="TextBox 58">
            <a:extLst>
              <a:ext uri="{FF2B5EF4-FFF2-40B4-BE49-F238E27FC236}">
                <a16:creationId xmlns:a16="http://schemas.microsoft.com/office/drawing/2014/main" id="{829EB4D5-B553-4509-B76A-310D520501AA}"/>
              </a:ext>
            </a:extLst>
          </p:cNvPr>
          <p:cNvSpPr txBox="1"/>
          <p:nvPr/>
        </p:nvSpPr>
        <p:spPr>
          <a:xfrm>
            <a:off x="437975" y="2659556"/>
            <a:ext cx="1488292"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Project Management</a:t>
            </a:r>
            <a:endParaRPr lang="en-US" sz="1200" baseline="30000" dirty="0">
              <a:solidFill>
                <a:srgbClr val="3B3B3B"/>
              </a:solidFill>
            </a:endParaRPr>
          </a:p>
        </p:txBody>
      </p:sp>
      <p:sp>
        <p:nvSpPr>
          <p:cNvPr id="61" name="TextBox 60">
            <a:extLst>
              <a:ext uri="{FF2B5EF4-FFF2-40B4-BE49-F238E27FC236}">
                <a16:creationId xmlns:a16="http://schemas.microsoft.com/office/drawing/2014/main" id="{1971249D-DE6A-4CE1-9F20-97922874D2E6}"/>
              </a:ext>
            </a:extLst>
          </p:cNvPr>
          <p:cNvSpPr txBox="1"/>
          <p:nvPr/>
        </p:nvSpPr>
        <p:spPr>
          <a:xfrm>
            <a:off x="451481" y="3870675"/>
            <a:ext cx="1488292"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Rigging &amp; Installation</a:t>
            </a:r>
            <a:endParaRPr lang="en-US" sz="1200" baseline="30000" dirty="0">
              <a:solidFill>
                <a:srgbClr val="3B3B3B"/>
              </a:solidFill>
              <a:latin typeface="Helvetica" panose="020B0604020202020204" pitchFamily="34" charset="0"/>
              <a:cs typeface="Helvetica" panose="020B0604020202020204" pitchFamily="34" charset="0"/>
            </a:endParaRPr>
          </a:p>
        </p:txBody>
      </p:sp>
      <p:sp>
        <p:nvSpPr>
          <p:cNvPr id="65" name="TextBox 64">
            <a:extLst>
              <a:ext uri="{FF2B5EF4-FFF2-40B4-BE49-F238E27FC236}">
                <a16:creationId xmlns:a16="http://schemas.microsoft.com/office/drawing/2014/main" id="{A6CAD7B8-D7B9-4F01-9E2F-18CF497C7BA6}"/>
              </a:ext>
            </a:extLst>
          </p:cNvPr>
          <p:cNvSpPr txBox="1"/>
          <p:nvPr/>
        </p:nvSpPr>
        <p:spPr>
          <a:xfrm>
            <a:off x="442998" y="4465136"/>
            <a:ext cx="1488292"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algn="ctr" defTabSz="914400">
              <a:lnSpc>
                <a:spcPct val="80000"/>
              </a:lnSpc>
              <a:defRPr sz="700" i="1" kern="0">
                <a:solidFill>
                  <a:srgbClr val="1D4659"/>
                </a:solidFill>
                <a:latin typeface="Calibri"/>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3B3B3B"/>
                </a:solidFill>
                <a:effectLst/>
                <a:uLnTx/>
                <a:uFillTx/>
                <a:latin typeface="Helvetica" panose="020B0604020202020204" pitchFamily="34" charset="0"/>
                <a:cs typeface="Helvetica" panose="020B0604020202020204" pitchFamily="34" charset="0"/>
              </a:rPr>
              <a:t>Bring Live</a:t>
            </a:r>
            <a:endParaRPr lang="en-US" sz="1000" baseline="30000" dirty="0">
              <a:solidFill>
                <a:srgbClr val="3B3B3B"/>
              </a:solidFill>
              <a:latin typeface="Helvetica" panose="020B0604020202020204" pitchFamily="34" charset="0"/>
              <a:cs typeface="Helvetica" panose="020B0604020202020204" pitchFamily="34" charset="0"/>
            </a:endParaRPr>
          </a:p>
        </p:txBody>
      </p:sp>
      <p:sp>
        <p:nvSpPr>
          <p:cNvPr id="70" name="TextBox 69">
            <a:extLst>
              <a:ext uri="{FF2B5EF4-FFF2-40B4-BE49-F238E27FC236}">
                <a16:creationId xmlns:a16="http://schemas.microsoft.com/office/drawing/2014/main" id="{02F8D2B4-A55B-4539-A0B6-4955169D366D}"/>
              </a:ext>
            </a:extLst>
          </p:cNvPr>
          <p:cNvSpPr txBox="1"/>
          <p:nvPr/>
        </p:nvSpPr>
        <p:spPr>
          <a:xfrm>
            <a:off x="435813" y="2059476"/>
            <a:ext cx="1488292" cy="53461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11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Professional Services</a:t>
            </a:r>
            <a:endParaRPr lang="en-US" sz="1200" baseline="30000" dirty="0">
              <a:solidFill>
                <a:srgbClr val="3B3B3B"/>
              </a:solidFill>
            </a:endParaRPr>
          </a:p>
        </p:txBody>
      </p:sp>
      <p:sp>
        <p:nvSpPr>
          <p:cNvPr id="71" name="TextBox 70">
            <a:extLst>
              <a:ext uri="{FF2B5EF4-FFF2-40B4-BE49-F238E27FC236}">
                <a16:creationId xmlns:a16="http://schemas.microsoft.com/office/drawing/2014/main" id="{1C87EDD7-CB8A-4A1C-84BC-14696B169EEF}"/>
              </a:ext>
            </a:extLst>
          </p:cNvPr>
          <p:cNvSpPr txBox="1"/>
          <p:nvPr/>
        </p:nvSpPr>
        <p:spPr>
          <a:xfrm>
            <a:off x="3622365" y="3875216"/>
            <a:ext cx="1527116" cy="54304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8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hu-HU" sz="1200" dirty="0">
                <a:solidFill>
                  <a:srgbClr val="3B3B3B"/>
                </a:solidFill>
              </a:rPr>
              <a:t>Out of Balance</a:t>
            </a:r>
            <a:r>
              <a:rPr lang="en-US" sz="1200" dirty="0">
                <a:solidFill>
                  <a:srgbClr val="3B3B3B"/>
                </a:solidFill>
              </a:rPr>
              <a:t> Resolution</a:t>
            </a:r>
          </a:p>
        </p:txBody>
      </p:sp>
      <p:sp>
        <p:nvSpPr>
          <p:cNvPr id="75" name="TextBox 74">
            <a:extLst>
              <a:ext uri="{FF2B5EF4-FFF2-40B4-BE49-F238E27FC236}">
                <a16:creationId xmlns:a16="http://schemas.microsoft.com/office/drawing/2014/main" id="{E240F1E3-4F01-D6C4-8C60-32901E81CCF4}"/>
              </a:ext>
            </a:extLst>
          </p:cNvPr>
          <p:cNvSpPr txBox="1"/>
          <p:nvPr/>
        </p:nvSpPr>
        <p:spPr>
          <a:xfrm>
            <a:off x="3622365" y="4483587"/>
            <a:ext cx="1527116" cy="54304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8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Reconciliation</a:t>
            </a:r>
          </a:p>
        </p:txBody>
      </p:sp>
      <p:sp>
        <p:nvSpPr>
          <p:cNvPr id="76" name="TextBox 75">
            <a:extLst>
              <a:ext uri="{FF2B5EF4-FFF2-40B4-BE49-F238E27FC236}">
                <a16:creationId xmlns:a16="http://schemas.microsoft.com/office/drawing/2014/main" id="{D8DCE2BB-A888-C9CE-41B7-69ECC2CB99E9}"/>
              </a:ext>
            </a:extLst>
          </p:cNvPr>
          <p:cNvSpPr txBox="1"/>
          <p:nvPr/>
        </p:nvSpPr>
        <p:spPr>
          <a:xfrm>
            <a:off x="3631052" y="5093530"/>
            <a:ext cx="1527116" cy="543049"/>
          </a:xfrm>
          <a:prstGeom prst="rect">
            <a:avLst/>
          </a:prstGeom>
          <a:solidFill>
            <a:schemeClr val="bg2">
              <a:lumMod val="75000"/>
            </a:schemeClr>
          </a:solidFill>
          <a:ln>
            <a:noFill/>
          </a:ln>
        </p:spPr>
        <p:txBody>
          <a:bodyPr vert="horz" wrap="square" lIns="91440" tIns="45720" rIns="91440" bIns="45720" rtlCol="0" anchor="ctr" anchorCtr="0">
            <a:noAutofit/>
          </a:bodyPr>
          <a:lstStyle>
            <a:defPPr>
              <a:defRPr lang="en-US"/>
            </a:defPPr>
            <a:lvl1pPr marR="0" lvl="0" indent="0" algn="ctr" defTabSz="914400" fontAlgn="auto">
              <a:lnSpc>
                <a:spcPct val="80000"/>
              </a:lnSpc>
              <a:spcBef>
                <a:spcPts val="0"/>
              </a:spcBef>
              <a:spcAft>
                <a:spcPts val="0"/>
              </a:spcAft>
              <a:buClrTx/>
              <a:buSzTx/>
              <a:buFontTx/>
              <a:buNone/>
              <a:tabLst/>
              <a:defRPr kumimoji="0" sz="800" b="0" i="1" u="none" strike="noStrike" kern="0" cap="none" spc="0" normalizeH="0" baseline="0">
                <a:ln>
                  <a:noFill/>
                </a:ln>
                <a:solidFill>
                  <a:srgbClr val="1D4659"/>
                </a:solidFill>
                <a:effectLst/>
                <a:uLnTx/>
                <a:uFillTx/>
                <a:latin typeface="Helvetica" panose="020B0604020202020204" pitchFamily="34" charset="0"/>
                <a:cs typeface="Helvetica" panose="020B0604020202020204" pitchFamily="34" charset="0"/>
              </a:defRPr>
            </a:lvl1pPr>
          </a:lstStyle>
          <a:p>
            <a:r>
              <a:rPr lang="en-US" sz="1200" dirty="0">
                <a:solidFill>
                  <a:srgbClr val="3B3B3B"/>
                </a:solidFill>
              </a:rPr>
              <a:t>Settlement</a:t>
            </a:r>
          </a:p>
        </p:txBody>
      </p:sp>
      <p:pic>
        <p:nvPicPr>
          <p:cNvPr id="6" name="Picture 5" descr="Logo&#10;&#10;Description automatically generated">
            <a:extLst>
              <a:ext uri="{FF2B5EF4-FFF2-40B4-BE49-F238E27FC236}">
                <a16:creationId xmlns:a16="http://schemas.microsoft.com/office/drawing/2014/main" id="{281F877F-B07F-F385-C8ED-5C04B64C92B4}"/>
              </a:ext>
            </a:extLst>
          </p:cNvPr>
          <p:cNvPicPr>
            <a:picLocks noChangeAspect="1"/>
          </p:cNvPicPr>
          <p:nvPr/>
        </p:nvPicPr>
        <p:blipFill>
          <a:blip r:embed="rId3"/>
          <a:stretch>
            <a:fillRect/>
          </a:stretch>
        </p:blipFill>
        <p:spPr>
          <a:xfrm>
            <a:off x="8042863" y="339176"/>
            <a:ext cx="1907565" cy="407318"/>
          </a:xfrm>
          <a:prstGeom prst="rect">
            <a:avLst/>
          </a:prstGeom>
        </p:spPr>
      </p:pic>
      <p:sp>
        <p:nvSpPr>
          <p:cNvPr id="5" name="Slide Number Placeholder 95">
            <a:extLst>
              <a:ext uri="{FF2B5EF4-FFF2-40B4-BE49-F238E27FC236}">
                <a16:creationId xmlns:a16="http://schemas.microsoft.com/office/drawing/2014/main" id="{7F16FEA4-6150-7A70-D83F-D7391CEE6FF2}"/>
              </a:ext>
            </a:extLst>
          </p:cNvPr>
          <p:cNvSpPr txBox="1">
            <a:spLocks/>
          </p:cNvSpPr>
          <p:nvPr/>
        </p:nvSpPr>
        <p:spPr>
          <a:xfrm>
            <a:off x="9142093" y="6484022"/>
            <a:ext cx="2804160" cy="276999"/>
          </a:xfrm>
          <a:prstGeom prst="rect">
            <a:avLst/>
          </a:prstGeom>
        </p:spPr>
        <p:txBody>
          <a:bodyPr wrap="square" lIns="0" tIns="0" rIns="0" bIns="0">
            <a:spAutoFit/>
          </a:bodyPr>
          <a:lstStyle>
            <a:defPPr>
              <a:defRPr lang="hu-HU"/>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hu-HU" smtClean="0">
                <a:solidFill>
                  <a:schemeClr val="bg1"/>
                </a:solidFill>
              </a:rPr>
              <a:pPr/>
              <a:t>38</a:t>
            </a:fld>
            <a:endParaRPr lang="hu-HU" dirty="0">
              <a:solidFill>
                <a:schemeClr val="bg1"/>
              </a:solidFill>
            </a:endParaRPr>
          </a:p>
        </p:txBody>
      </p:sp>
    </p:spTree>
    <p:extLst>
      <p:ext uri="{BB962C8B-B14F-4D97-AF65-F5344CB8AC3E}">
        <p14:creationId xmlns:p14="http://schemas.microsoft.com/office/powerpoint/2010/main" val="342132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0">
            <a:extLst>
              <a:ext uri="{FF2B5EF4-FFF2-40B4-BE49-F238E27FC236}">
                <a16:creationId xmlns:a16="http://schemas.microsoft.com/office/drawing/2014/main" id="{356486CE-5AC9-48C2-9AD4-526176532BEC}"/>
              </a:ext>
            </a:extLst>
          </p:cNvPr>
          <p:cNvSpPr/>
          <p:nvPr/>
        </p:nvSpPr>
        <p:spPr>
          <a:xfrm>
            <a:off x="8119431" y="1348709"/>
            <a:ext cx="3806024" cy="3989358"/>
          </a:xfrm>
          <a:prstGeom prst="rect">
            <a:avLst/>
          </a:prstGeom>
          <a:blipFill>
            <a:blip r:embed="rId2" cstate="print"/>
            <a:stretch>
              <a:fillRect/>
            </a:stretch>
          </a:blipFill>
        </p:spPr>
        <p:txBody>
          <a:bodyPr wrap="square" lIns="0" tIns="0" rIns="0" bIns="0" rtlCol="0"/>
          <a:lstStyle/>
          <a:p>
            <a:pPr defTabSz="548640"/>
            <a:endParaRPr sz="2160" dirty="0">
              <a:solidFill>
                <a:srgbClr val="000000"/>
              </a:solidFill>
              <a:latin typeface="Calibri"/>
            </a:endParaRPr>
          </a:p>
        </p:txBody>
      </p:sp>
      <p:sp>
        <p:nvSpPr>
          <p:cNvPr id="9" name="Rectangle 8">
            <a:extLst>
              <a:ext uri="{FF2B5EF4-FFF2-40B4-BE49-F238E27FC236}">
                <a16:creationId xmlns:a16="http://schemas.microsoft.com/office/drawing/2014/main" id="{F7792F01-1B3F-4D23-9B65-1C358E0B56C4}"/>
              </a:ext>
            </a:extLst>
          </p:cNvPr>
          <p:cNvSpPr/>
          <p:nvPr/>
        </p:nvSpPr>
        <p:spPr>
          <a:xfrm>
            <a:off x="266544" y="160259"/>
            <a:ext cx="9346711" cy="646331"/>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
                <a:srgbClr val="C00000"/>
              </a:buClr>
              <a:buSzTx/>
              <a:buFontTx/>
              <a:buNone/>
              <a:tabLst/>
              <a:defRPr/>
            </a:pPr>
            <a:r>
              <a:rPr lang="en-US" sz="3600" b="1" dirty="0">
                <a:solidFill>
                  <a:srgbClr val="002060"/>
                </a:solidFill>
                <a:latin typeface="Century Gothic" panose="020B0502020202020204" pitchFamily="34" charset="0"/>
                <a:cs typeface="Helvetica" panose="020B0604020202020204" pitchFamily="34" charset="0"/>
              </a:rPr>
              <a:t>Dolphin’s Monitoring &amp; Dispatch </a:t>
            </a: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cs typeface="Helvetica" panose="020B0604020202020204" pitchFamily="34" charset="0"/>
              </a:rPr>
              <a:t> </a:t>
            </a:r>
          </a:p>
        </p:txBody>
      </p:sp>
      <p:sp>
        <p:nvSpPr>
          <p:cNvPr id="18" name="Slide Number Placeholder 95">
            <a:extLst>
              <a:ext uri="{FF2B5EF4-FFF2-40B4-BE49-F238E27FC236}">
                <a16:creationId xmlns:a16="http://schemas.microsoft.com/office/drawing/2014/main" id="{CDF03E30-D242-4D1F-A417-7175BB8635AB}"/>
              </a:ext>
            </a:extLst>
          </p:cNvPr>
          <p:cNvSpPr>
            <a:spLocks noGrp="1"/>
          </p:cNvSpPr>
          <p:nvPr>
            <p:ph type="sldNum" sz="quarter" idx="12"/>
          </p:nvPr>
        </p:nvSpPr>
        <p:spPr>
          <a:xfrm>
            <a:off x="9152890" y="6526517"/>
            <a:ext cx="2804160" cy="1679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hu-HU" sz="18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hu-HU"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A picture containing text, indoor&#10;&#10;Description automatically generated">
            <a:extLst>
              <a:ext uri="{FF2B5EF4-FFF2-40B4-BE49-F238E27FC236}">
                <a16:creationId xmlns:a16="http://schemas.microsoft.com/office/drawing/2014/main" id="{B80A4654-CAEE-4936-9D03-D4AA8E95C24E}"/>
              </a:ext>
            </a:extLst>
          </p:cNvPr>
          <p:cNvPicPr>
            <a:picLocks noChangeAspect="1"/>
          </p:cNvPicPr>
          <p:nvPr/>
        </p:nvPicPr>
        <p:blipFill rotWithShape="1">
          <a:blip r:embed="rId3"/>
          <a:srcRect t="28867" b="28724"/>
          <a:stretch/>
        </p:blipFill>
        <p:spPr>
          <a:xfrm rot="5400000">
            <a:off x="-1410438" y="2646802"/>
            <a:ext cx="4918360" cy="1564395"/>
          </a:xfrm>
          <a:prstGeom prst="rect">
            <a:avLst/>
          </a:prstGeom>
        </p:spPr>
      </p:pic>
      <p:sp>
        <p:nvSpPr>
          <p:cNvPr id="2" name="TextBox 1">
            <a:extLst>
              <a:ext uri="{FF2B5EF4-FFF2-40B4-BE49-F238E27FC236}">
                <a16:creationId xmlns:a16="http://schemas.microsoft.com/office/drawing/2014/main" id="{69BAD832-632A-19D1-B748-40EB4A0C06EC}"/>
              </a:ext>
            </a:extLst>
          </p:cNvPr>
          <p:cNvSpPr txBox="1"/>
          <p:nvPr/>
        </p:nvSpPr>
        <p:spPr>
          <a:xfrm>
            <a:off x="2191388" y="990510"/>
            <a:ext cx="5776708" cy="4876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716" tIns="5716" rIns="5716" bIns="5716" numCol="1" spcCol="38100" rtlCol="0" anchor="ctr">
            <a:spAutoFit/>
          </a:bodyPr>
          <a:lstStyle/>
          <a:p>
            <a:pPr marL="344806"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Dolphin’s Monitoring &amp; Dispatch team is staffed 7 days a week to maximize your ITM uptime &amp; performance.  </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Mon-Fri:  6am – 9pm</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Saturday:  8am – 8pm</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Sunday: 8am – 5pm</a:t>
            </a:r>
          </a:p>
          <a:p>
            <a:pPr marL="344806"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Dolphin’s Monitoring &amp; Dispatch team can perform:</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Remote access &amp; analysis</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Remote fixes &amp; restarts</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Software loads</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Surcharge changes</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Marketing screen loads and refreshes</a:t>
            </a:r>
          </a:p>
          <a:p>
            <a:pPr marL="802006" lvl="1" indent="-201930" defTabSz="262890" eaLnBrk="0" hangingPunct="0">
              <a:spcAft>
                <a:spcPts val="720"/>
              </a:spcAft>
              <a:buSzPct val="171000"/>
              <a:buFont typeface="Arial" panose="020B0604020202020204" pitchFamily="34" charset="0"/>
              <a:buChar char="•"/>
            </a:pPr>
            <a:r>
              <a:rPr lang="en-US" dirty="0">
                <a:latin typeface="Century Gothic" panose="020B0502020202020204" pitchFamily="34" charset="0"/>
                <a:cs typeface="Arial" panose="020B0604020202020204" pitchFamily="34" charset="0"/>
              </a:rPr>
              <a:t>First to technician requests for on-site calls</a:t>
            </a:r>
          </a:p>
        </p:txBody>
      </p:sp>
      <p:pic>
        <p:nvPicPr>
          <p:cNvPr id="4" name="Picture 3" descr="Logo&#10;&#10;Description automatically generated">
            <a:extLst>
              <a:ext uri="{FF2B5EF4-FFF2-40B4-BE49-F238E27FC236}">
                <a16:creationId xmlns:a16="http://schemas.microsoft.com/office/drawing/2014/main" id="{DF3C248C-C66C-8FBC-D850-331E1E21C850}"/>
              </a:ext>
            </a:extLst>
          </p:cNvPr>
          <p:cNvPicPr>
            <a:picLocks noChangeAspect="1"/>
          </p:cNvPicPr>
          <p:nvPr/>
        </p:nvPicPr>
        <p:blipFill>
          <a:blip r:embed="rId4"/>
          <a:stretch>
            <a:fillRect/>
          </a:stretch>
        </p:blipFill>
        <p:spPr>
          <a:xfrm>
            <a:off x="100628" y="6004826"/>
            <a:ext cx="1507380" cy="321868"/>
          </a:xfrm>
          <a:prstGeom prst="rect">
            <a:avLst/>
          </a:prstGeom>
        </p:spPr>
      </p:pic>
    </p:spTree>
    <p:extLst>
      <p:ext uri="{BB962C8B-B14F-4D97-AF65-F5344CB8AC3E}">
        <p14:creationId xmlns:p14="http://schemas.microsoft.com/office/powerpoint/2010/main" val="1153486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8CEE-3809-E265-6274-ABCE607807EE}"/>
              </a:ext>
            </a:extLst>
          </p:cNvPr>
          <p:cNvSpPr>
            <a:spLocks noGrp="1"/>
          </p:cNvSpPr>
          <p:nvPr>
            <p:ph type="title"/>
          </p:nvPr>
        </p:nvSpPr>
        <p:spPr/>
        <p:txBody>
          <a:bodyPr/>
          <a:lstStyle/>
          <a:p>
            <a:r>
              <a:rPr lang="en-US" dirty="0"/>
              <a:t>Contents</a:t>
            </a:r>
          </a:p>
        </p:txBody>
      </p:sp>
      <p:sp>
        <p:nvSpPr>
          <p:cNvPr id="7" name="Text Placeholder 6">
            <a:extLst>
              <a:ext uri="{FF2B5EF4-FFF2-40B4-BE49-F238E27FC236}">
                <a16:creationId xmlns:a16="http://schemas.microsoft.com/office/drawing/2014/main" id="{11A70611-68CB-A54F-7B1D-25481C297ABD}"/>
              </a:ext>
            </a:extLst>
          </p:cNvPr>
          <p:cNvSpPr>
            <a:spLocks noGrp="1"/>
          </p:cNvSpPr>
          <p:nvPr>
            <p:ph type="body" sz="quarter" idx="16"/>
          </p:nvPr>
        </p:nvSpPr>
        <p:spPr>
          <a:xfrm>
            <a:off x="6611473" y="2279801"/>
            <a:ext cx="4199963" cy="258670"/>
          </a:xfrm>
        </p:spPr>
        <p:txBody>
          <a:bodyPr/>
          <a:lstStyle/>
          <a:p>
            <a:r>
              <a:rPr lang="en-US" dirty="0"/>
              <a:t>Introduction to SRM</a:t>
            </a:r>
          </a:p>
        </p:txBody>
      </p:sp>
      <p:sp>
        <p:nvSpPr>
          <p:cNvPr id="9" name="Text Placeholder 8">
            <a:extLst>
              <a:ext uri="{FF2B5EF4-FFF2-40B4-BE49-F238E27FC236}">
                <a16:creationId xmlns:a16="http://schemas.microsoft.com/office/drawing/2014/main" id="{2A51E773-6E50-1ED1-7BC9-993826526F7C}"/>
              </a:ext>
            </a:extLst>
          </p:cNvPr>
          <p:cNvSpPr>
            <a:spLocks noGrp="1"/>
          </p:cNvSpPr>
          <p:nvPr>
            <p:ph type="body" sz="quarter" idx="18"/>
          </p:nvPr>
        </p:nvSpPr>
        <p:spPr>
          <a:xfrm>
            <a:off x="6611470" y="2959426"/>
            <a:ext cx="4199963" cy="258670"/>
          </a:xfrm>
        </p:spPr>
        <p:txBody>
          <a:bodyPr/>
          <a:lstStyle/>
          <a:p>
            <a:r>
              <a:rPr lang="en-US" dirty="0"/>
              <a:t>Vendor Sourcing</a:t>
            </a:r>
          </a:p>
        </p:txBody>
      </p:sp>
      <p:sp>
        <p:nvSpPr>
          <p:cNvPr id="11" name="Text Placeholder 10">
            <a:extLst>
              <a:ext uri="{FF2B5EF4-FFF2-40B4-BE49-F238E27FC236}">
                <a16:creationId xmlns:a16="http://schemas.microsoft.com/office/drawing/2014/main" id="{3EAB515D-2E34-07B7-3162-7E27E11586A5}"/>
              </a:ext>
            </a:extLst>
          </p:cNvPr>
          <p:cNvSpPr>
            <a:spLocks noGrp="1"/>
          </p:cNvSpPr>
          <p:nvPr>
            <p:ph type="body" sz="quarter" idx="20"/>
          </p:nvPr>
        </p:nvSpPr>
        <p:spPr>
          <a:xfrm>
            <a:off x="6611470" y="4318676"/>
            <a:ext cx="4199963" cy="258670"/>
          </a:xfrm>
        </p:spPr>
        <p:txBody>
          <a:bodyPr/>
          <a:lstStyle/>
          <a:p>
            <a:r>
              <a:rPr lang="en-US" dirty="0"/>
              <a:t>Advisory Services</a:t>
            </a:r>
          </a:p>
        </p:txBody>
      </p:sp>
      <p:sp>
        <p:nvSpPr>
          <p:cNvPr id="13" name="Text Placeholder 12">
            <a:extLst>
              <a:ext uri="{FF2B5EF4-FFF2-40B4-BE49-F238E27FC236}">
                <a16:creationId xmlns:a16="http://schemas.microsoft.com/office/drawing/2014/main" id="{8FF6817B-B2A8-53ED-0B62-DD364E656695}"/>
              </a:ext>
            </a:extLst>
          </p:cNvPr>
          <p:cNvSpPr>
            <a:spLocks noGrp="1"/>
          </p:cNvSpPr>
          <p:nvPr>
            <p:ph type="body" sz="quarter" idx="22"/>
          </p:nvPr>
        </p:nvSpPr>
        <p:spPr>
          <a:xfrm>
            <a:off x="6611470" y="4998301"/>
            <a:ext cx="4199963" cy="258670"/>
          </a:xfrm>
        </p:spPr>
        <p:txBody>
          <a:bodyPr/>
          <a:lstStyle/>
          <a:p>
            <a:r>
              <a:rPr lang="en-US" dirty="0"/>
              <a:t>Account Boost from SRM</a:t>
            </a:r>
          </a:p>
        </p:txBody>
      </p:sp>
      <p:sp>
        <p:nvSpPr>
          <p:cNvPr id="5" name="Text Placeholder 12">
            <a:extLst>
              <a:ext uri="{FF2B5EF4-FFF2-40B4-BE49-F238E27FC236}">
                <a16:creationId xmlns:a16="http://schemas.microsoft.com/office/drawing/2014/main" id="{8F95236E-B4E9-A98A-9A93-2BAA92985E1A}"/>
              </a:ext>
            </a:extLst>
          </p:cNvPr>
          <p:cNvSpPr txBox="1">
            <a:spLocks/>
          </p:cNvSpPr>
          <p:nvPr/>
        </p:nvSpPr>
        <p:spPr>
          <a:xfrm>
            <a:off x="6611470" y="3639051"/>
            <a:ext cx="5239637" cy="258670"/>
          </a:xfrm>
          <a:prstGeom prst="rect">
            <a:avLst/>
          </a:prstGeom>
        </p:spPr>
        <p:txBody>
          <a:bodyPr/>
          <a:lstStyle>
            <a:lvl1pPr marL="0" indent="0" algn="l" defTabSz="914400" rtl="0" eaLnBrk="1" latinLnBrk="0" hangingPunct="1">
              <a:lnSpc>
                <a:spcPct val="90000"/>
              </a:lnSpc>
              <a:spcBef>
                <a:spcPts val="1000"/>
              </a:spcBef>
              <a:buFontTx/>
              <a:buNone/>
              <a:defRPr sz="2000" b="0" i="0" kern="1200">
                <a:solidFill>
                  <a:schemeClr val="tx1"/>
                </a:solidFill>
                <a:latin typeface="Georgia" panose="02060503050505060203" pitchFamily="18" charset="77"/>
                <a:ea typeface="+mn-ea"/>
                <a:cs typeface="+mn-cs"/>
              </a:defRPr>
            </a:lvl1pPr>
            <a:lvl2pPr marL="457200" indent="0" algn="l" defTabSz="914400" rtl="0" eaLnBrk="1" latinLnBrk="0" hangingPunct="1">
              <a:lnSpc>
                <a:spcPct val="90000"/>
              </a:lnSpc>
              <a:spcBef>
                <a:spcPts val="500"/>
              </a:spcBef>
              <a:buFontTx/>
              <a:buNone/>
              <a:defRPr sz="2000" b="0" i="0" kern="1200">
                <a:solidFill>
                  <a:schemeClr val="tx1"/>
                </a:solidFill>
                <a:latin typeface="Georgia" panose="02060503050505060203" pitchFamily="18" charset="77"/>
                <a:ea typeface="+mn-ea"/>
                <a:cs typeface="+mn-cs"/>
              </a:defRPr>
            </a:lvl2pPr>
            <a:lvl3pPr marL="914400" indent="0" algn="l" defTabSz="914400" rtl="0" eaLnBrk="1" latinLnBrk="0" hangingPunct="1">
              <a:lnSpc>
                <a:spcPct val="90000"/>
              </a:lnSpc>
              <a:spcBef>
                <a:spcPts val="500"/>
              </a:spcBef>
              <a:buFontTx/>
              <a:buNone/>
              <a:defRPr sz="2000" b="0" i="0" kern="1200">
                <a:solidFill>
                  <a:schemeClr val="tx1"/>
                </a:solidFill>
                <a:latin typeface="Georgia" panose="02060503050505060203" pitchFamily="18" charset="77"/>
                <a:ea typeface="+mn-ea"/>
                <a:cs typeface="+mn-cs"/>
              </a:defRPr>
            </a:lvl3pPr>
            <a:lvl4pPr marL="1371600" indent="0" algn="l" defTabSz="914400" rtl="0" eaLnBrk="1" latinLnBrk="0" hangingPunct="1">
              <a:lnSpc>
                <a:spcPct val="90000"/>
              </a:lnSpc>
              <a:spcBef>
                <a:spcPts val="500"/>
              </a:spcBef>
              <a:buFontTx/>
              <a:buNone/>
              <a:defRPr sz="2000" b="0" i="0" kern="1200">
                <a:solidFill>
                  <a:schemeClr val="tx1"/>
                </a:solidFill>
                <a:latin typeface="Georgia" panose="02060503050505060203" pitchFamily="18" charset="77"/>
                <a:ea typeface="+mn-ea"/>
                <a:cs typeface="+mn-cs"/>
              </a:defRPr>
            </a:lvl4pPr>
            <a:lvl5pPr marL="1828800" indent="0" algn="l" defTabSz="914400" rtl="0" eaLnBrk="1" latinLnBrk="0" hangingPunct="1">
              <a:lnSpc>
                <a:spcPct val="90000"/>
              </a:lnSpc>
              <a:spcBef>
                <a:spcPts val="500"/>
              </a:spcBef>
              <a:buFontTx/>
              <a:buNone/>
              <a:defRPr sz="2000" b="0" i="0" kern="1200">
                <a:solidFill>
                  <a:schemeClr val="tx1"/>
                </a:solidFill>
                <a:latin typeface="Georgia" panose="02060503050505060203" pitchFamily="18" charset="77"/>
                <a:ea typeface="+mn-ea"/>
                <a:cs typeface="+mn-cs"/>
              </a:defRPr>
            </a:lvl5pPr>
            <a:lvl6pPr marL="25146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DIN" panose="020B0604020202020204" pitchFamily="34" charset="0"/>
              <a:buChar char="•"/>
              <a:defRPr sz="1800" kern="1200">
                <a:solidFill>
                  <a:schemeClr val="tx1"/>
                </a:solidFill>
                <a:latin typeface="+mn-lt"/>
                <a:ea typeface="+mn-ea"/>
                <a:cs typeface="+mn-cs"/>
              </a:defRPr>
            </a:lvl9pPr>
          </a:lstStyle>
          <a:p>
            <a:r>
              <a:rPr lang="en-US" dirty="0"/>
              <a:t>Sievewright &amp; Associates, an SRM Company</a:t>
            </a:r>
          </a:p>
        </p:txBody>
      </p:sp>
    </p:spTree>
    <p:extLst>
      <p:ext uri="{BB962C8B-B14F-4D97-AF65-F5344CB8AC3E}">
        <p14:creationId xmlns:p14="http://schemas.microsoft.com/office/powerpoint/2010/main" val="1744461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87B7C4-5252-415B-B6D6-C17DA466637D}"/>
              </a:ext>
            </a:extLst>
          </p:cNvPr>
          <p:cNvSpPr txBox="1"/>
          <p:nvPr/>
        </p:nvSpPr>
        <p:spPr>
          <a:xfrm>
            <a:off x="394308" y="1297395"/>
            <a:ext cx="11351155" cy="44230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716" tIns="5716" rIns="5716" bIns="5716" numCol="1" spcCol="38100" rtlCol="0" anchor="ctr">
            <a:spAutoFit/>
          </a:bodyPr>
          <a:lstStyle/>
          <a:p>
            <a:pPr marL="344806" indent="-201930" defTabSz="262890" eaLnBrk="0" hangingPunct="0">
              <a:lnSpc>
                <a:spcPct val="150000"/>
              </a:lnSpc>
              <a:spcAft>
                <a:spcPts val="720"/>
              </a:spcAft>
              <a:buSzPct val="171000"/>
              <a:buFont typeface="Arial" panose="020B0604020202020204" pitchFamily="34" charset="0"/>
              <a:buChar char="•"/>
            </a:pPr>
            <a:r>
              <a:rPr lang="en-US" sz="2000" dirty="0">
                <a:latin typeface="Century Gothic" panose="020B0502020202020204" pitchFamily="34" charset="0"/>
                <a:cs typeface="Arial" panose="020B0604020202020204" pitchFamily="34" charset="0"/>
              </a:rPr>
              <a:t>Brink’s largest global customer</a:t>
            </a:r>
          </a:p>
          <a:p>
            <a:pPr marL="344806" indent="-201930" defTabSz="262890" eaLnBrk="0" hangingPunct="0">
              <a:lnSpc>
                <a:spcPct val="150000"/>
              </a:lnSpc>
              <a:spcAft>
                <a:spcPts val="720"/>
              </a:spcAft>
              <a:buSzPct val="171000"/>
              <a:buFont typeface="Arial" panose="020B0604020202020204" pitchFamily="34" charset="0"/>
              <a:buChar char="•"/>
            </a:pPr>
            <a:r>
              <a:rPr lang="en-US" sz="2000" dirty="0">
                <a:latin typeface="Century Gothic" panose="020B0502020202020204" pitchFamily="34" charset="0"/>
                <a:cs typeface="Arial" panose="020B0604020202020204" pitchFamily="34" charset="0"/>
              </a:rPr>
              <a:t>Equipment agnostic. Operating all NCR &amp; Hyosung units in the field</a:t>
            </a:r>
          </a:p>
          <a:p>
            <a:pPr marL="344806" indent="-201930" defTabSz="262890" eaLnBrk="0" hangingPunct="0">
              <a:lnSpc>
                <a:spcPct val="150000"/>
              </a:lnSpc>
              <a:spcAft>
                <a:spcPts val="720"/>
              </a:spcAft>
              <a:buSzPct val="171000"/>
              <a:buFont typeface="Arial" panose="020B0604020202020204" pitchFamily="34" charset="0"/>
              <a:buChar char="•"/>
            </a:pPr>
            <a:r>
              <a:rPr lang="en-US" sz="2000" dirty="0">
                <a:latin typeface="Century Gothic" panose="020B0502020202020204" pitchFamily="34" charset="0"/>
                <a:cs typeface="Arial" panose="020B0604020202020204" pitchFamily="34" charset="0"/>
              </a:rPr>
              <a:t>Best of breed service providers for each market (tech &amp; armor)</a:t>
            </a:r>
          </a:p>
          <a:p>
            <a:pPr marL="344806" indent="-201930" defTabSz="262890" eaLnBrk="0" hangingPunct="0">
              <a:lnSpc>
                <a:spcPct val="150000"/>
              </a:lnSpc>
              <a:spcAft>
                <a:spcPts val="720"/>
              </a:spcAft>
              <a:buSzPct val="171000"/>
              <a:buFont typeface="Arial" panose="020B0604020202020204" pitchFamily="34" charset="0"/>
              <a:buChar char="•"/>
            </a:pPr>
            <a:r>
              <a:rPr lang="en-US" sz="2000" dirty="0">
                <a:latin typeface="Century Gothic" panose="020B0502020202020204" pitchFamily="34" charset="0"/>
                <a:cs typeface="Arial" panose="020B0604020202020204" pitchFamily="34" charset="0"/>
              </a:rPr>
              <a:t>In-house monitoring and senior level technician departments</a:t>
            </a:r>
          </a:p>
          <a:p>
            <a:pPr marL="344806" indent="-201930" defTabSz="262890" eaLnBrk="0" hangingPunct="0">
              <a:lnSpc>
                <a:spcPct val="150000"/>
              </a:lnSpc>
              <a:spcAft>
                <a:spcPts val="720"/>
              </a:spcAft>
              <a:buSzPct val="171000"/>
              <a:buFont typeface="Arial" panose="020B0604020202020204" pitchFamily="34" charset="0"/>
              <a:buChar char="•"/>
            </a:pPr>
            <a:r>
              <a:rPr lang="en-US" sz="2000" dirty="0">
                <a:latin typeface="Century Gothic" panose="020B0502020202020204" pitchFamily="34" charset="0"/>
                <a:cs typeface="Arial" panose="020B0604020202020204" pitchFamily="34" charset="0"/>
              </a:rPr>
              <a:t>In-house cash team for optimization &amp; management</a:t>
            </a:r>
          </a:p>
          <a:p>
            <a:pPr marL="344806" indent="-201930" defTabSz="262890" eaLnBrk="0" hangingPunct="0">
              <a:lnSpc>
                <a:spcPct val="150000"/>
              </a:lnSpc>
              <a:spcAft>
                <a:spcPts val="720"/>
              </a:spcAft>
              <a:buSzPct val="171000"/>
              <a:buFont typeface="Arial" panose="020B0604020202020204" pitchFamily="34" charset="0"/>
              <a:buChar char="•"/>
            </a:pPr>
            <a:r>
              <a:rPr lang="en-US" sz="2000" dirty="0">
                <a:latin typeface="Century Gothic" panose="020B0502020202020204" pitchFamily="34" charset="0"/>
                <a:cs typeface="Arial" panose="020B0604020202020204" pitchFamily="34" charset="0"/>
              </a:rPr>
              <a:t>Options for Dolphin owned &amp; bank owned equipment</a:t>
            </a:r>
          </a:p>
          <a:p>
            <a:pPr marL="344806" indent="-201930" defTabSz="262890" eaLnBrk="0" hangingPunct="0">
              <a:lnSpc>
                <a:spcPct val="150000"/>
              </a:lnSpc>
              <a:spcAft>
                <a:spcPts val="720"/>
              </a:spcAft>
              <a:buSzPct val="171000"/>
              <a:buFont typeface="Arial" panose="020B0604020202020204" pitchFamily="34" charset="0"/>
              <a:buChar char="•"/>
            </a:pPr>
            <a:r>
              <a:rPr lang="en-US" sz="2000" dirty="0">
                <a:latin typeface="Century Gothic" panose="020B0502020202020204" pitchFamily="34" charset="0"/>
                <a:cs typeface="Arial" panose="020B0604020202020204" pitchFamily="34" charset="0"/>
              </a:rPr>
              <a:t>Options for bank cash &amp; 3</a:t>
            </a:r>
            <a:r>
              <a:rPr lang="en-US" sz="2000" baseline="30000" dirty="0">
                <a:latin typeface="Century Gothic" panose="020B0502020202020204" pitchFamily="34" charset="0"/>
                <a:cs typeface="Arial" panose="020B0604020202020204" pitchFamily="34" charset="0"/>
              </a:rPr>
              <a:t>rd</a:t>
            </a:r>
            <a:r>
              <a:rPr lang="en-US" sz="2000" dirty="0">
                <a:latin typeface="Century Gothic" panose="020B0502020202020204" pitchFamily="34" charset="0"/>
                <a:cs typeface="Arial" panose="020B0604020202020204" pitchFamily="34" charset="0"/>
              </a:rPr>
              <a:t> party cash management</a:t>
            </a:r>
          </a:p>
          <a:p>
            <a:pPr marL="344806" indent="-201930" defTabSz="262890" eaLnBrk="0" hangingPunct="0">
              <a:lnSpc>
                <a:spcPct val="150000"/>
              </a:lnSpc>
              <a:spcAft>
                <a:spcPts val="720"/>
              </a:spcAft>
              <a:buSzPct val="171000"/>
              <a:buFont typeface="Arial" panose="020B0604020202020204" pitchFamily="34" charset="0"/>
              <a:buChar char="•"/>
            </a:pPr>
            <a:r>
              <a:rPr lang="en-US" sz="2000" dirty="0">
                <a:latin typeface="Century Gothic" panose="020B0502020202020204" pitchFamily="34" charset="0"/>
                <a:cs typeface="Arial" panose="020B0604020202020204" pitchFamily="34" charset="0"/>
              </a:rPr>
              <a:t>Host-to-Host connection can add to the transaction set &amp; eliminate network costs</a:t>
            </a:r>
          </a:p>
        </p:txBody>
      </p:sp>
      <p:sp>
        <p:nvSpPr>
          <p:cNvPr id="18" name="Slide Number Placeholder 95">
            <a:extLst>
              <a:ext uri="{FF2B5EF4-FFF2-40B4-BE49-F238E27FC236}">
                <a16:creationId xmlns:a16="http://schemas.microsoft.com/office/drawing/2014/main" id="{CDF03E30-D242-4D1F-A417-7175BB8635AB}"/>
              </a:ext>
            </a:extLst>
          </p:cNvPr>
          <p:cNvSpPr>
            <a:spLocks noGrp="1"/>
          </p:cNvSpPr>
          <p:nvPr>
            <p:ph type="sldNum" sz="quarter" idx="12"/>
          </p:nvPr>
        </p:nvSpPr>
        <p:spPr>
          <a:xfrm>
            <a:off x="9152890" y="6526517"/>
            <a:ext cx="2804160" cy="1679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hu-HU" sz="18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hu-H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90573924-0BB2-34B6-DAFE-7803BC6F4978}"/>
              </a:ext>
            </a:extLst>
          </p:cNvPr>
          <p:cNvSpPr>
            <a:spLocks noGrp="1"/>
          </p:cNvSpPr>
          <p:nvPr>
            <p:ph type="title"/>
          </p:nvPr>
        </p:nvSpPr>
        <p:spPr>
          <a:xfrm>
            <a:off x="394308" y="196247"/>
            <a:ext cx="10107433" cy="615553"/>
          </a:xfrm>
        </p:spPr>
        <p:txBody>
          <a:bodyPr/>
          <a:lstStyle/>
          <a:p>
            <a:r>
              <a:rPr lang="en-US" dirty="0">
                <a:latin typeface="Century Gothic" panose="020B0502020202020204" pitchFamily="34" charset="0"/>
              </a:rPr>
              <a:t>Strength &amp; Flexibility</a:t>
            </a:r>
            <a:endParaRPr lang="hu-HU" dirty="0">
              <a:latin typeface="Century Gothic" panose="020B0502020202020204" pitchFamily="34" charset="0"/>
            </a:endParaRPr>
          </a:p>
        </p:txBody>
      </p:sp>
      <p:pic>
        <p:nvPicPr>
          <p:cNvPr id="2" name="Picture 1" descr="Logo&#10;&#10;Description automatically generated">
            <a:extLst>
              <a:ext uri="{FF2B5EF4-FFF2-40B4-BE49-F238E27FC236}">
                <a16:creationId xmlns:a16="http://schemas.microsoft.com/office/drawing/2014/main" id="{C5112491-F38E-537E-FA7A-D77E4EC73AFD}"/>
              </a:ext>
            </a:extLst>
          </p:cNvPr>
          <p:cNvPicPr>
            <a:picLocks noChangeAspect="1"/>
          </p:cNvPicPr>
          <p:nvPr/>
        </p:nvPicPr>
        <p:blipFill>
          <a:blip r:embed="rId2"/>
          <a:stretch>
            <a:fillRect/>
          </a:stretch>
        </p:blipFill>
        <p:spPr>
          <a:xfrm>
            <a:off x="8042863" y="339176"/>
            <a:ext cx="1907565" cy="407318"/>
          </a:xfrm>
          <a:prstGeom prst="rect">
            <a:avLst/>
          </a:prstGeom>
        </p:spPr>
      </p:pic>
    </p:spTree>
    <p:extLst>
      <p:ext uri="{BB962C8B-B14F-4D97-AF65-F5344CB8AC3E}">
        <p14:creationId xmlns:p14="http://schemas.microsoft.com/office/powerpoint/2010/main" val="2539806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6AD9-6E3D-460C-8B8B-2197B6A1679A}"/>
              </a:ext>
            </a:extLst>
          </p:cNvPr>
          <p:cNvSpPr>
            <a:spLocks noGrp="1"/>
          </p:cNvSpPr>
          <p:nvPr>
            <p:ph type="title"/>
          </p:nvPr>
        </p:nvSpPr>
        <p:spPr>
          <a:xfrm>
            <a:off x="208769" y="195257"/>
            <a:ext cx="10107433" cy="492443"/>
          </a:xfrm>
        </p:spPr>
        <p:txBody>
          <a:bodyPr/>
          <a:lstStyle/>
          <a:p>
            <a:r>
              <a:rPr lang="hu-HU" sz="3200" dirty="0">
                <a:latin typeface="Century Gothic" panose="020B0502020202020204" pitchFamily="34" charset="0"/>
              </a:rPr>
              <a:t>Dolphin</a:t>
            </a:r>
            <a:r>
              <a:rPr lang="en-US" sz="3200" dirty="0">
                <a:latin typeface="Century Gothic" panose="020B0502020202020204" pitchFamily="34" charset="0"/>
              </a:rPr>
              <a:t>’s Surcharge Free ATM Access</a:t>
            </a:r>
            <a:endParaRPr lang="hu-HU" sz="3200" dirty="0">
              <a:latin typeface="Century Gothic" panose="020B0502020202020204" pitchFamily="34" charset="0"/>
            </a:endParaRPr>
          </a:p>
        </p:txBody>
      </p:sp>
      <p:sp>
        <p:nvSpPr>
          <p:cNvPr id="3" name="TextBox 2">
            <a:extLst>
              <a:ext uri="{FF2B5EF4-FFF2-40B4-BE49-F238E27FC236}">
                <a16:creationId xmlns:a16="http://schemas.microsoft.com/office/drawing/2014/main" id="{5B7B19B4-1926-4E43-9811-3E9533187636}"/>
              </a:ext>
            </a:extLst>
          </p:cNvPr>
          <p:cNvSpPr txBox="1"/>
          <p:nvPr/>
        </p:nvSpPr>
        <p:spPr>
          <a:xfrm>
            <a:off x="1783301" y="5819099"/>
            <a:ext cx="8625397" cy="307777"/>
          </a:xfrm>
          <a:prstGeom prst="rect">
            <a:avLst/>
          </a:prstGeom>
          <a:noFill/>
        </p:spPr>
        <p:txBody>
          <a:bodyPr wrap="square">
            <a:spAutoFit/>
          </a:bodyPr>
          <a:lstStyle/>
          <a:p>
            <a:pPr algn="ctr" fontAlgn="base">
              <a:spcBef>
                <a:spcPts val="800"/>
              </a:spcBef>
              <a:buClr>
                <a:srgbClr val="7BBB32"/>
              </a:buClr>
            </a:pPr>
            <a:r>
              <a:rPr lang="en-US" sz="1400" dirty="0">
                <a:solidFill>
                  <a:srgbClr val="3B3B3B"/>
                </a:solidFill>
                <a:latin typeface="Century Gothic" panose="020B0502020202020204" pitchFamily="34" charset="0"/>
                <a:cs typeface="Helvetica" panose="020B0604020202020204" pitchFamily="34" charset="0"/>
              </a:rPr>
              <a:t>Over 2,600 surcharge free ATMs with over 1,300 locations around the Gulf and Mid-Atlantic coasts!</a:t>
            </a:r>
          </a:p>
        </p:txBody>
      </p:sp>
      <p:pic>
        <p:nvPicPr>
          <p:cNvPr id="6" name="Picture 5" descr="A picture containing text, building, blue&#10;&#10;Description automatically generated">
            <a:extLst>
              <a:ext uri="{FF2B5EF4-FFF2-40B4-BE49-F238E27FC236}">
                <a16:creationId xmlns:a16="http://schemas.microsoft.com/office/drawing/2014/main" id="{3CAAEF70-FDDB-4623-B00D-5A7EA2C62928}"/>
              </a:ext>
            </a:extLst>
          </p:cNvPr>
          <p:cNvPicPr>
            <a:picLocks noChangeAspect="1"/>
          </p:cNvPicPr>
          <p:nvPr/>
        </p:nvPicPr>
        <p:blipFill rotWithShape="1">
          <a:blip r:embed="rId3"/>
          <a:srcRect l="10444" t="14559" r="10444" b="14502"/>
          <a:stretch/>
        </p:blipFill>
        <p:spPr>
          <a:xfrm rot="5400000">
            <a:off x="8174995" y="1845981"/>
            <a:ext cx="4282414" cy="2879967"/>
          </a:xfrm>
          <a:prstGeom prst="rect">
            <a:avLst/>
          </a:prstGeom>
          <a:ln>
            <a:noFill/>
          </a:ln>
          <a:effectLst>
            <a:outerShdw blurRad="292100" dist="139700" dir="2700000" algn="tl" rotWithShape="0">
              <a:srgbClr val="333333">
                <a:alpha val="65000"/>
              </a:srgbClr>
            </a:outerShdw>
          </a:effectLst>
        </p:spPr>
      </p:pic>
      <p:pic>
        <p:nvPicPr>
          <p:cNvPr id="4" name="Picture 3" descr="Logo&#10;&#10;Description automatically generated">
            <a:extLst>
              <a:ext uri="{FF2B5EF4-FFF2-40B4-BE49-F238E27FC236}">
                <a16:creationId xmlns:a16="http://schemas.microsoft.com/office/drawing/2014/main" id="{89827239-16BE-5536-86B4-70123BF9E1DF}"/>
              </a:ext>
            </a:extLst>
          </p:cNvPr>
          <p:cNvPicPr>
            <a:picLocks noChangeAspect="1"/>
          </p:cNvPicPr>
          <p:nvPr/>
        </p:nvPicPr>
        <p:blipFill>
          <a:blip r:embed="rId4"/>
          <a:stretch>
            <a:fillRect/>
          </a:stretch>
        </p:blipFill>
        <p:spPr>
          <a:xfrm>
            <a:off x="8042863" y="339176"/>
            <a:ext cx="1907565" cy="407318"/>
          </a:xfrm>
          <a:prstGeom prst="rect">
            <a:avLst/>
          </a:prstGeom>
        </p:spPr>
      </p:pic>
      <p:pic>
        <p:nvPicPr>
          <p:cNvPr id="7" name="Picture 6">
            <a:extLst>
              <a:ext uri="{FF2B5EF4-FFF2-40B4-BE49-F238E27FC236}">
                <a16:creationId xmlns:a16="http://schemas.microsoft.com/office/drawing/2014/main" id="{483B6430-085D-0079-DD14-AA162C9C938C}"/>
              </a:ext>
            </a:extLst>
          </p:cNvPr>
          <p:cNvPicPr>
            <a:picLocks noChangeAspect="1"/>
          </p:cNvPicPr>
          <p:nvPr/>
        </p:nvPicPr>
        <p:blipFill rotWithShape="1">
          <a:blip r:embed="rId5"/>
          <a:srcRect l="57160" t="25858" r="10218" b="8900"/>
          <a:stretch/>
        </p:blipFill>
        <p:spPr>
          <a:xfrm>
            <a:off x="604490" y="1148206"/>
            <a:ext cx="7607049" cy="4278966"/>
          </a:xfrm>
          <a:prstGeom prst="rect">
            <a:avLst/>
          </a:prstGeom>
          <a:ln>
            <a:solidFill>
              <a:srgbClr val="135DAB"/>
            </a:solidFill>
          </a:ln>
          <a:effectLst>
            <a:outerShdw blurRad="292100" dist="139700" dir="2700000" algn="tl" rotWithShape="0">
              <a:srgbClr val="333333">
                <a:alpha val="65000"/>
              </a:srgbClr>
            </a:outerShdw>
          </a:effectLst>
        </p:spPr>
      </p:pic>
      <p:sp>
        <p:nvSpPr>
          <p:cNvPr id="5" name="Slide Number Placeholder 95">
            <a:extLst>
              <a:ext uri="{FF2B5EF4-FFF2-40B4-BE49-F238E27FC236}">
                <a16:creationId xmlns:a16="http://schemas.microsoft.com/office/drawing/2014/main" id="{BC5594B9-8897-A3FE-6D6A-165E18D3D46F}"/>
              </a:ext>
            </a:extLst>
          </p:cNvPr>
          <p:cNvSpPr>
            <a:spLocks noGrp="1"/>
          </p:cNvSpPr>
          <p:nvPr>
            <p:ph type="sldNum" sz="quarter" idx="12"/>
          </p:nvPr>
        </p:nvSpPr>
        <p:spPr>
          <a:xfrm>
            <a:off x="9152889" y="6484023"/>
            <a:ext cx="2804160" cy="276999"/>
          </a:xfrm>
        </p:spPr>
        <p:txBody>
          <a:bodyPr/>
          <a:lstStyle/>
          <a:p>
            <a:fld id="{B6F15528-21DE-4FAA-801E-634DDDAF4B2B}" type="slidenum">
              <a:rPr lang="hu-HU" smtClean="0">
                <a:solidFill>
                  <a:schemeClr val="bg1"/>
                </a:solidFill>
              </a:rPr>
              <a:t>41</a:t>
            </a:fld>
            <a:endParaRPr lang="hu-HU" dirty="0">
              <a:solidFill>
                <a:schemeClr val="bg1"/>
              </a:solidFill>
            </a:endParaRPr>
          </a:p>
        </p:txBody>
      </p:sp>
    </p:spTree>
    <p:extLst>
      <p:ext uri="{BB962C8B-B14F-4D97-AF65-F5344CB8AC3E}">
        <p14:creationId xmlns:p14="http://schemas.microsoft.com/office/powerpoint/2010/main" val="3701727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6AD9-6E3D-460C-8B8B-2197B6A1679A}"/>
              </a:ext>
            </a:extLst>
          </p:cNvPr>
          <p:cNvSpPr>
            <a:spLocks noGrp="1"/>
          </p:cNvSpPr>
          <p:nvPr>
            <p:ph type="title"/>
          </p:nvPr>
        </p:nvSpPr>
        <p:spPr>
          <a:xfrm>
            <a:off x="435814" y="307156"/>
            <a:ext cx="10107433" cy="492443"/>
          </a:xfrm>
        </p:spPr>
        <p:txBody>
          <a:bodyPr/>
          <a:lstStyle/>
          <a:p>
            <a:r>
              <a:rPr lang="hu-HU" sz="3200" dirty="0">
                <a:latin typeface="Century Gothic" panose="020B0502020202020204" pitchFamily="34" charset="0"/>
              </a:rPr>
              <a:t>Dolphin Debit – Select ATM Outsourcing Clients</a:t>
            </a:r>
          </a:p>
        </p:txBody>
      </p:sp>
      <p:graphicFrame>
        <p:nvGraphicFramePr>
          <p:cNvPr id="3" name="Table 2">
            <a:extLst>
              <a:ext uri="{FF2B5EF4-FFF2-40B4-BE49-F238E27FC236}">
                <a16:creationId xmlns:a16="http://schemas.microsoft.com/office/drawing/2014/main" id="{0445712E-309A-46F6-8E38-B140DFA3F131}"/>
              </a:ext>
            </a:extLst>
          </p:cNvPr>
          <p:cNvGraphicFramePr>
            <a:graphicFrameLocks noGrp="1"/>
          </p:cNvGraphicFramePr>
          <p:nvPr/>
        </p:nvGraphicFramePr>
        <p:xfrm>
          <a:off x="722351" y="979069"/>
          <a:ext cx="10747297" cy="5325484"/>
        </p:xfrm>
        <a:graphic>
          <a:graphicData uri="http://schemas.openxmlformats.org/drawingml/2006/table">
            <a:tbl>
              <a:tblPr>
                <a:tableStyleId>{10A1B5D5-9B99-4C35-A422-299274C87663}</a:tableStyleId>
              </a:tblPr>
              <a:tblGrid>
                <a:gridCol w="3636008">
                  <a:extLst>
                    <a:ext uri="{9D8B030D-6E8A-4147-A177-3AD203B41FA5}">
                      <a16:colId xmlns:a16="http://schemas.microsoft.com/office/drawing/2014/main" val="820477581"/>
                    </a:ext>
                  </a:extLst>
                </a:gridCol>
                <a:gridCol w="1515381">
                  <a:extLst>
                    <a:ext uri="{9D8B030D-6E8A-4147-A177-3AD203B41FA5}">
                      <a16:colId xmlns:a16="http://schemas.microsoft.com/office/drawing/2014/main" val="2928585550"/>
                    </a:ext>
                  </a:extLst>
                </a:gridCol>
                <a:gridCol w="1957570">
                  <a:extLst>
                    <a:ext uri="{9D8B030D-6E8A-4147-A177-3AD203B41FA5}">
                      <a16:colId xmlns:a16="http://schemas.microsoft.com/office/drawing/2014/main" val="1155995783"/>
                    </a:ext>
                  </a:extLst>
                </a:gridCol>
                <a:gridCol w="1249642">
                  <a:extLst>
                    <a:ext uri="{9D8B030D-6E8A-4147-A177-3AD203B41FA5}">
                      <a16:colId xmlns:a16="http://schemas.microsoft.com/office/drawing/2014/main" val="4120899273"/>
                    </a:ext>
                  </a:extLst>
                </a:gridCol>
                <a:gridCol w="2388696">
                  <a:extLst>
                    <a:ext uri="{9D8B030D-6E8A-4147-A177-3AD203B41FA5}">
                      <a16:colId xmlns:a16="http://schemas.microsoft.com/office/drawing/2014/main" val="4027498524"/>
                    </a:ext>
                  </a:extLst>
                </a:gridCol>
              </a:tblGrid>
              <a:tr h="339355">
                <a:tc>
                  <a:txBody>
                    <a:bodyPr/>
                    <a:lstStyle/>
                    <a:p>
                      <a:pPr algn="l" rtl="0" fontAlgn="ctr"/>
                      <a:r>
                        <a:rPr lang="hu-HU" sz="1600" b="1" u="none" strike="noStrike">
                          <a:solidFill>
                            <a:schemeClr val="bg1"/>
                          </a:solidFill>
                          <a:effectLst/>
                          <a:latin typeface="Century Gothic" panose="020B0502020202020204" pitchFamily="34" charset="0"/>
                          <a:cs typeface="Helvetica" panose="020B0604020202020204" pitchFamily="34" charset="0"/>
                        </a:rPr>
                        <a:t>Financial Instution Name</a:t>
                      </a:r>
                      <a:endParaRPr lang="hu-HU" sz="1600" b="1" i="0" u="none" strike="noStrike">
                        <a:solidFill>
                          <a:schemeClr val="bg1"/>
                        </a:solidFill>
                        <a:effectLst/>
                        <a:latin typeface="Century Gothic" panose="020B0502020202020204" pitchFamily="34" charset="0"/>
                        <a:cs typeface="Helvetica" panose="020B0604020202020204" pitchFamily="34" charset="0"/>
                      </a:endParaRPr>
                    </a:p>
                  </a:txBody>
                  <a:tcPr marL="412" marR="412" marT="412" marB="0" anchor="ctr">
                    <a:lnB w="12700" cmpd="sng">
                      <a:noFill/>
                    </a:lnB>
                    <a:solidFill>
                      <a:srgbClr val="7BBB32"/>
                    </a:solidFill>
                  </a:tcPr>
                </a:tc>
                <a:tc>
                  <a:txBody>
                    <a:bodyPr/>
                    <a:lstStyle/>
                    <a:p>
                      <a:pPr algn="ctr" rtl="0" fontAlgn="ctr"/>
                      <a:r>
                        <a:rPr lang="hu-HU" sz="1600" b="1" u="none" strike="noStrike">
                          <a:solidFill>
                            <a:schemeClr val="bg1"/>
                          </a:solidFill>
                          <a:effectLst/>
                          <a:latin typeface="Century Gothic" panose="020B0502020202020204" pitchFamily="34" charset="0"/>
                          <a:cs typeface="Helvetica" panose="020B0604020202020204" pitchFamily="34" charset="0"/>
                        </a:rPr>
                        <a:t>Asset Size</a:t>
                      </a:r>
                      <a:endParaRPr lang="hu-HU" sz="1600" b="1" i="0" u="none" strike="noStrike">
                        <a:solidFill>
                          <a:schemeClr val="bg1"/>
                        </a:solidFill>
                        <a:effectLst/>
                        <a:latin typeface="Century Gothic" panose="020B0502020202020204" pitchFamily="34" charset="0"/>
                        <a:cs typeface="Helvetica" panose="020B0604020202020204" pitchFamily="34" charset="0"/>
                      </a:endParaRPr>
                    </a:p>
                  </a:txBody>
                  <a:tcPr marL="412" marR="412" marT="412" marB="0" anchor="ctr">
                    <a:lnB w="12700" cmpd="sng">
                      <a:noFill/>
                    </a:lnB>
                    <a:solidFill>
                      <a:srgbClr val="7BBB32"/>
                    </a:solidFill>
                  </a:tcPr>
                </a:tc>
                <a:tc>
                  <a:txBody>
                    <a:bodyPr/>
                    <a:lstStyle/>
                    <a:p>
                      <a:pPr algn="ctr" rtl="0" fontAlgn="ctr"/>
                      <a:r>
                        <a:rPr lang="hu-HU" sz="1600" b="1" u="none" strike="noStrike">
                          <a:solidFill>
                            <a:schemeClr val="bg1"/>
                          </a:solidFill>
                          <a:effectLst/>
                          <a:latin typeface="Century Gothic" panose="020B0502020202020204" pitchFamily="34" charset="0"/>
                          <a:cs typeface="Helvetica" panose="020B0604020202020204" pitchFamily="34" charset="0"/>
                        </a:rPr>
                        <a:t>City</a:t>
                      </a:r>
                      <a:endParaRPr lang="hu-HU" sz="1600" b="1" i="0" u="none" strike="noStrike">
                        <a:solidFill>
                          <a:schemeClr val="bg1"/>
                        </a:solidFill>
                        <a:effectLst/>
                        <a:latin typeface="Century Gothic" panose="020B0502020202020204" pitchFamily="34" charset="0"/>
                        <a:cs typeface="Helvetica" panose="020B0604020202020204" pitchFamily="34" charset="0"/>
                      </a:endParaRPr>
                    </a:p>
                  </a:txBody>
                  <a:tcPr marL="412" marR="412" marT="412" marB="0" anchor="ctr">
                    <a:lnB w="12700" cmpd="sng">
                      <a:noFill/>
                    </a:lnB>
                    <a:solidFill>
                      <a:srgbClr val="7BBB32"/>
                    </a:solidFill>
                  </a:tcPr>
                </a:tc>
                <a:tc>
                  <a:txBody>
                    <a:bodyPr/>
                    <a:lstStyle/>
                    <a:p>
                      <a:pPr algn="ctr" rtl="0" fontAlgn="ctr"/>
                      <a:r>
                        <a:rPr lang="hu-HU" sz="1600" b="1" u="none" strike="noStrike">
                          <a:solidFill>
                            <a:schemeClr val="bg1"/>
                          </a:solidFill>
                          <a:effectLst/>
                          <a:latin typeface="Century Gothic" panose="020B0502020202020204" pitchFamily="34" charset="0"/>
                          <a:cs typeface="Helvetica" panose="020B0604020202020204" pitchFamily="34" charset="0"/>
                        </a:rPr>
                        <a:t>State</a:t>
                      </a:r>
                      <a:endParaRPr lang="hu-HU" sz="1600" b="1" i="0" u="none" strike="noStrike">
                        <a:solidFill>
                          <a:schemeClr val="bg1"/>
                        </a:solidFill>
                        <a:effectLst/>
                        <a:latin typeface="Century Gothic" panose="020B0502020202020204" pitchFamily="34" charset="0"/>
                        <a:cs typeface="Helvetica" panose="020B0604020202020204" pitchFamily="34" charset="0"/>
                      </a:endParaRPr>
                    </a:p>
                  </a:txBody>
                  <a:tcPr marL="412" marR="412" marT="412" marB="0" anchor="ctr">
                    <a:lnB w="12700" cmpd="sng">
                      <a:noFill/>
                    </a:lnB>
                    <a:solidFill>
                      <a:srgbClr val="7BBB32"/>
                    </a:solidFill>
                  </a:tcPr>
                </a:tc>
                <a:tc>
                  <a:txBody>
                    <a:bodyPr/>
                    <a:lstStyle/>
                    <a:p>
                      <a:pPr algn="ctr" rtl="0" fontAlgn="ctr"/>
                      <a:r>
                        <a:rPr lang="hu-HU" sz="1600" b="1" u="none" strike="noStrike" dirty="0">
                          <a:solidFill>
                            <a:schemeClr val="bg1"/>
                          </a:solidFill>
                          <a:effectLst/>
                          <a:latin typeface="Century Gothic" panose="020B0502020202020204" pitchFamily="34" charset="0"/>
                          <a:cs typeface="Helvetica" panose="020B0604020202020204" pitchFamily="34" charset="0"/>
                        </a:rPr>
                        <a:t>Number of ATMs</a:t>
                      </a:r>
                      <a:endParaRPr lang="hu-HU" sz="1600" b="1" i="0" u="none" strike="noStrike" dirty="0">
                        <a:solidFill>
                          <a:schemeClr val="bg1"/>
                        </a:solidFill>
                        <a:effectLst/>
                        <a:latin typeface="Century Gothic" panose="020B0502020202020204" pitchFamily="34" charset="0"/>
                        <a:cs typeface="Helvetica" panose="020B0604020202020204" pitchFamily="34" charset="0"/>
                      </a:endParaRPr>
                    </a:p>
                  </a:txBody>
                  <a:tcPr marL="412" marR="412" marT="412" marB="0" anchor="ctr">
                    <a:lnB w="12700" cmpd="sng">
                      <a:noFill/>
                    </a:lnB>
                    <a:solidFill>
                      <a:srgbClr val="7BBB32"/>
                    </a:solidFill>
                  </a:tcPr>
                </a:tc>
                <a:extLst>
                  <a:ext uri="{0D108BD9-81ED-4DB2-BD59-A6C34878D82A}">
                    <a16:rowId xmlns:a16="http://schemas.microsoft.com/office/drawing/2014/main" val="2780747328"/>
                  </a:ext>
                </a:extLst>
              </a:tr>
              <a:tr h="339355">
                <a:tc>
                  <a:txBody>
                    <a:bodyPr/>
                    <a:lstStyle/>
                    <a:p>
                      <a:pPr algn="l" rtl="0" fontAlgn="ctr"/>
                      <a:r>
                        <a:rPr lang="hu-HU" sz="1500" u="none" strike="noStrike">
                          <a:solidFill>
                            <a:srgbClr val="3B3B3B"/>
                          </a:solidFill>
                          <a:effectLst/>
                          <a:latin typeface="Century Gothic" panose="020B0502020202020204" pitchFamily="34" charset="0"/>
                          <a:cs typeface="Helvetica" panose="020B0604020202020204" pitchFamily="34" charset="0"/>
                        </a:rPr>
                        <a:t>Frost Bank</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hu-HU" sz="1500" u="none" strike="noStrike">
                          <a:solidFill>
                            <a:srgbClr val="3B3B3B"/>
                          </a:solidFill>
                          <a:effectLst/>
                          <a:latin typeface="Century Gothic" panose="020B0502020202020204" pitchFamily="34" charset="0"/>
                          <a:cs typeface="Helvetica" panose="020B0604020202020204" pitchFamily="34" charset="0"/>
                        </a:rPr>
                        <a:t>$</a:t>
                      </a:r>
                      <a:r>
                        <a:rPr lang="en-US" sz="1500" u="none" strike="noStrike">
                          <a:solidFill>
                            <a:srgbClr val="3B3B3B"/>
                          </a:solidFill>
                          <a:effectLst/>
                          <a:latin typeface="Century Gothic" panose="020B0502020202020204" pitchFamily="34" charset="0"/>
                          <a:cs typeface="Helvetica" panose="020B0604020202020204" pitchFamily="34" charset="0"/>
                        </a:rPr>
                        <a:t>42.4</a:t>
                      </a:r>
                      <a:r>
                        <a:rPr lang="hu-HU" sz="1500" u="none" strike="noStrike">
                          <a:solidFill>
                            <a:srgbClr val="3B3B3B"/>
                          </a:solidFill>
                          <a:effectLst/>
                          <a:latin typeface="Century Gothic" panose="020B0502020202020204" pitchFamily="34" charset="0"/>
                          <a:cs typeface="Helvetica" panose="020B0604020202020204" pitchFamily="34" charset="0"/>
                        </a:rPr>
                        <a:t>B</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hu-HU" sz="1500" u="none" strike="noStrike">
                          <a:solidFill>
                            <a:srgbClr val="3B3B3B"/>
                          </a:solidFill>
                          <a:effectLst/>
                          <a:latin typeface="Century Gothic" panose="020B0502020202020204" pitchFamily="34" charset="0"/>
                          <a:cs typeface="Helvetica" panose="020B0604020202020204" pitchFamily="34" charset="0"/>
                        </a:rPr>
                        <a:t>San Antonio</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hu-HU" sz="1500" u="none" strike="noStrike">
                          <a:solidFill>
                            <a:srgbClr val="3B3B3B"/>
                          </a:solidFill>
                          <a:effectLst/>
                          <a:latin typeface="Century Gothic" panose="020B0502020202020204" pitchFamily="34" charset="0"/>
                          <a:cs typeface="Helvetica" panose="020B0604020202020204" pitchFamily="34" charset="0"/>
                        </a:rPr>
                        <a:t>TX</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u="none" strike="noStrike">
                          <a:solidFill>
                            <a:srgbClr val="3B3B3B"/>
                          </a:solidFill>
                          <a:effectLst/>
                          <a:latin typeface="Century Gothic" panose="020B0502020202020204" pitchFamily="34" charset="0"/>
                          <a:cs typeface="Helvetica" panose="020B0604020202020204" pitchFamily="34" charset="0"/>
                        </a:rPr>
                        <a:t>91</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0409800"/>
                  </a:ext>
                </a:extLst>
              </a:tr>
              <a:tr h="308103">
                <a:tc>
                  <a:txBody>
                    <a:bodyPr/>
                    <a:lstStyle/>
                    <a:p>
                      <a:pPr algn="l" rtl="0" fontAlgn="ctr"/>
                      <a:r>
                        <a:rPr lang="hu-HU" sz="1500" u="none" strike="noStrike">
                          <a:solidFill>
                            <a:srgbClr val="3B3B3B"/>
                          </a:solidFill>
                          <a:effectLst/>
                          <a:latin typeface="Century Gothic" panose="020B0502020202020204" pitchFamily="34" charset="0"/>
                          <a:cs typeface="Helvetica" panose="020B0604020202020204" pitchFamily="34" charset="0"/>
                        </a:rPr>
                        <a:t>Dade County </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hu-HU" sz="1500" u="none" strike="noStrike">
                          <a:solidFill>
                            <a:srgbClr val="3B3B3B"/>
                          </a:solidFill>
                          <a:effectLst/>
                          <a:latin typeface="Century Gothic" panose="020B0502020202020204" pitchFamily="34" charset="0"/>
                          <a:cs typeface="Helvetica" panose="020B0604020202020204" pitchFamily="34" charset="0"/>
                        </a:rPr>
                        <a:t>$</a:t>
                      </a:r>
                      <a:r>
                        <a:rPr lang="en-US" sz="1500" u="none" strike="noStrike">
                          <a:solidFill>
                            <a:srgbClr val="3B3B3B"/>
                          </a:solidFill>
                          <a:effectLst/>
                          <a:latin typeface="Century Gothic" panose="020B0502020202020204" pitchFamily="34" charset="0"/>
                          <a:cs typeface="Helvetica" panose="020B0604020202020204" pitchFamily="34" charset="0"/>
                        </a:rPr>
                        <a:t>1.1B</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Miami</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hu-HU" sz="1500" u="none" strike="noStrike" dirty="0">
                          <a:solidFill>
                            <a:srgbClr val="3B3B3B"/>
                          </a:solidFill>
                          <a:effectLst/>
                          <a:latin typeface="Century Gothic" panose="020B0502020202020204" pitchFamily="34" charset="0"/>
                          <a:cs typeface="Helvetica" panose="020B0604020202020204" pitchFamily="34" charset="0"/>
                        </a:rPr>
                        <a:t>FL</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hu-HU" sz="1500" u="none" strike="noStrike" dirty="0">
                          <a:solidFill>
                            <a:srgbClr val="3B3B3B"/>
                          </a:solidFill>
                          <a:effectLst/>
                          <a:latin typeface="Century Gothic" panose="020B0502020202020204" pitchFamily="34" charset="0"/>
                          <a:cs typeface="Helvetica" panose="020B0604020202020204" pitchFamily="34" charset="0"/>
                        </a:rPr>
                        <a:t>7</a:t>
                      </a:r>
                      <a:r>
                        <a:rPr lang="en-US" sz="1500" u="none" strike="noStrike" dirty="0">
                          <a:solidFill>
                            <a:srgbClr val="3B3B3B"/>
                          </a:solidFill>
                          <a:effectLst/>
                          <a:latin typeface="Century Gothic" panose="020B0502020202020204" pitchFamily="34" charset="0"/>
                          <a:cs typeface="Helvetica" panose="020B0604020202020204" pitchFamily="34" charset="0"/>
                        </a:rPr>
                        <a:t>2</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7960372"/>
                  </a:ext>
                </a:extLst>
              </a:tr>
              <a:tr h="376917">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Texans Credit Union</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$2.1B</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Richardson</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TX</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15</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8463348"/>
                  </a:ext>
                </a:extLst>
              </a:tr>
              <a:tr h="376917">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Arkansas FCU</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$2.2B</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Little Rock</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AR</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6</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8953953"/>
                  </a:ext>
                </a:extLst>
              </a:tr>
              <a:tr h="376917">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PNC Bank</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$392B</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Pittsburgh</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PA</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20</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0709005"/>
                  </a:ext>
                </a:extLst>
              </a:tr>
              <a:tr h="315375">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Wells Fargo</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$1.88T</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San Francisco</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CA</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45</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544362"/>
                  </a:ext>
                </a:extLst>
              </a:tr>
              <a:tr h="304821">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Service Credit Union</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$5.8B</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Portsmouth</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NH</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90</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4691808"/>
                  </a:ext>
                </a:extLst>
              </a:tr>
              <a:tr h="304821">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La Capital FCU</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$510MM</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Baton Rouge</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LA</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u="none" strike="noStrike">
                          <a:solidFill>
                            <a:srgbClr val="3B3B3B"/>
                          </a:solidFill>
                          <a:effectLst/>
                          <a:latin typeface="Century Gothic" panose="020B0502020202020204" pitchFamily="34" charset="0"/>
                          <a:cs typeface="Helvetica" panose="020B0604020202020204" pitchFamily="34" charset="0"/>
                        </a:rPr>
                        <a:t>38</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19593611"/>
                  </a:ext>
                </a:extLst>
              </a:tr>
              <a:tr h="327911">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Achieva CU</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$2.6B</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Dunedin</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FL</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31</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3991387"/>
                  </a:ext>
                </a:extLst>
              </a:tr>
              <a:tr h="327911">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Red River Employees</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$1.3B</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Texarkana</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TX</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33</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1576214"/>
                  </a:ext>
                </a:extLst>
              </a:tr>
              <a:tr h="327911">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Keesler Credit Union</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$3.7B</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Biloxi</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MS</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10</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05126859"/>
                  </a:ext>
                </a:extLst>
              </a:tr>
              <a:tr h="327911">
                <a:tc>
                  <a:txBody>
                    <a:bodyPr/>
                    <a:lstStyle/>
                    <a:p>
                      <a:pPr algn="l"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Magnolia FCU</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$150MM</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Jackson</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MS</a:t>
                      </a:r>
                      <a:endParaRPr lang="hu-HU" sz="1500" b="0" i="0" u="none" strike="noStrike">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13</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8962654"/>
                  </a:ext>
                </a:extLst>
              </a:tr>
              <a:tr h="323753">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Energy One FCU</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$272MM</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Tulsa</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OK</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5</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3130895"/>
                  </a:ext>
                </a:extLst>
              </a:tr>
              <a:tr h="323753">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Alliance Catholic CU</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$600MM</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Detroit</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MI</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a:solidFill>
                            <a:srgbClr val="3B3B3B"/>
                          </a:solidFill>
                          <a:effectLst/>
                          <a:latin typeface="Century Gothic" panose="020B0502020202020204" pitchFamily="34" charset="0"/>
                          <a:cs typeface="Helvetica" panose="020B0604020202020204" pitchFamily="34" charset="0"/>
                        </a:rPr>
                        <a:t>14</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3286549"/>
                  </a:ext>
                </a:extLst>
              </a:tr>
              <a:tr h="323753">
                <a:tc>
                  <a:txBody>
                    <a:bodyPr/>
                    <a:lstStyle/>
                    <a:p>
                      <a:pPr algn="l"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Texas Trust CU</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$2.0B</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Arlington</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TX</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US" sz="1500" b="0" i="0" u="none" strike="noStrike" dirty="0">
                          <a:solidFill>
                            <a:srgbClr val="3B3B3B"/>
                          </a:solidFill>
                          <a:effectLst/>
                          <a:latin typeface="Century Gothic" panose="020B0502020202020204" pitchFamily="34" charset="0"/>
                          <a:cs typeface="Helvetica" panose="020B0604020202020204" pitchFamily="34" charset="0"/>
                        </a:rPr>
                        <a:t>65</a:t>
                      </a:r>
                      <a:endParaRPr lang="hu-HU" sz="1500" b="0" i="0" u="none" strike="noStrike" dirty="0">
                        <a:solidFill>
                          <a:srgbClr val="3B3B3B"/>
                        </a:solidFill>
                        <a:effectLst/>
                        <a:latin typeface="Century Gothic" panose="020B0502020202020204" pitchFamily="34" charset="0"/>
                        <a:cs typeface="Helvetica" panose="020B0604020202020204" pitchFamily="34" charset="0"/>
                      </a:endParaRPr>
                    </a:p>
                  </a:txBody>
                  <a:tcPr marL="412" marR="412" marT="412"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025482"/>
                  </a:ext>
                </a:extLst>
              </a:tr>
            </a:tbl>
          </a:graphicData>
        </a:graphic>
      </p:graphicFrame>
      <p:sp>
        <p:nvSpPr>
          <p:cNvPr id="4" name="Slide Number Placeholder 95">
            <a:extLst>
              <a:ext uri="{FF2B5EF4-FFF2-40B4-BE49-F238E27FC236}">
                <a16:creationId xmlns:a16="http://schemas.microsoft.com/office/drawing/2014/main" id="{D9E49C00-75A3-DE98-5F42-D8765135A02F}"/>
              </a:ext>
            </a:extLst>
          </p:cNvPr>
          <p:cNvSpPr>
            <a:spLocks noGrp="1"/>
          </p:cNvSpPr>
          <p:nvPr>
            <p:ph type="sldNum" sz="quarter" idx="12"/>
          </p:nvPr>
        </p:nvSpPr>
        <p:spPr>
          <a:xfrm>
            <a:off x="9152889" y="6484023"/>
            <a:ext cx="2804160" cy="276999"/>
          </a:xfrm>
        </p:spPr>
        <p:txBody>
          <a:bodyPr/>
          <a:lstStyle/>
          <a:p>
            <a:fld id="{B6F15528-21DE-4FAA-801E-634DDDAF4B2B}" type="slidenum">
              <a:rPr lang="hu-HU" smtClean="0">
                <a:solidFill>
                  <a:schemeClr val="bg1"/>
                </a:solidFill>
              </a:rPr>
              <a:t>42</a:t>
            </a:fld>
            <a:endParaRPr lang="hu-HU" dirty="0">
              <a:solidFill>
                <a:schemeClr val="bg1"/>
              </a:solidFill>
            </a:endParaRPr>
          </a:p>
        </p:txBody>
      </p:sp>
    </p:spTree>
    <p:extLst>
      <p:ext uri="{BB962C8B-B14F-4D97-AF65-F5344CB8AC3E}">
        <p14:creationId xmlns:p14="http://schemas.microsoft.com/office/powerpoint/2010/main" val="1518243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0630AE-EAD2-C441-B707-6CA6619F01EC}"/>
              </a:ext>
            </a:extLst>
          </p:cNvPr>
          <p:cNvSpPr>
            <a:spLocks noGrp="1"/>
          </p:cNvSpPr>
          <p:nvPr>
            <p:ph type="pic" sz="quarter" idx="10"/>
          </p:nvPr>
        </p:nvSpPr>
        <p:spPr>
          <a:xfrm>
            <a:off x="5615212" y="2770746"/>
            <a:ext cx="4969073" cy="2623539"/>
          </a:xfrm>
          <a:solidFill>
            <a:schemeClr val="bg1"/>
          </a:solidFill>
          <a:ln>
            <a:solidFill>
              <a:schemeClr val="bg2">
                <a:lumMod val="95000"/>
              </a:schemeClr>
            </a:solidFill>
          </a:ln>
        </p:spPr>
      </p:sp>
      <p:sp>
        <p:nvSpPr>
          <p:cNvPr id="4" name="Subtitle 3">
            <a:extLst>
              <a:ext uri="{FF2B5EF4-FFF2-40B4-BE49-F238E27FC236}">
                <a16:creationId xmlns:a16="http://schemas.microsoft.com/office/drawing/2014/main" id="{3C101661-999A-664E-861D-60CCE99649E8}"/>
              </a:ext>
            </a:extLst>
          </p:cNvPr>
          <p:cNvSpPr>
            <a:spLocks noGrp="1"/>
          </p:cNvSpPr>
          <p:nvPr>
            <p:ph type="subTitle" idx="1"/>
          </p:nvPr>
        </p:nvSpPr>
        <p:spPr>
          <a:xfrm>
            <a:off x="1020351" y="3874908"/>
            <a:ext cx="3951143" cy="884407"/>
          </a:xfrm>
        </p:spPr>
        <p:txBody>
          <a:bodyPr>
            <a:noAutofit/>
          </a:bodyPr>
          <a:lstStyle/>
          <a:p>
            <a:pPr defTabSz="914377" rtl="0">
              <a:spcBef>
                <a:spcPts val="1000"/>
              </a:spcBef>
              <a:buClr>
                <a:schemeClr val="accent2"/>
              </a:buClr>
              <a:buSzPct val="90000"/>
            </a:pPr>
            <a:r>
              <a:rPr lang="en-US" sz="2000" b="1" kern="1200" dirty="0">
                <a:solidFill>
                  <a:schemeClr val="tx1"/>
                </a:solidFill>
                <a:latin typeface="Century Gothic" panose="020B0502020202020204" pitchFamily="34" charset="0"/>
                <a:cs typeface="Helvetica" panose="020B0604020202020204" pitchFamily="34" charset="0"/>
              </a:rPr>
              <a:t>ATM &amp; ITM-As-a-Service</a:t>
            </a:r>
          </a:p>
        </p:txBody>
      </p:sp>
      <p:sp>
        <p:nvSpPr>
          <p:cNvPr id="10" name="Rectangle 9">
            <a:extLst>
              <a:ext uri="{FF2B5EF4-FFF2-40B4-BE49-F238E27FC236}">
                <a16:creationId xmlns:a16="http://schemas.microsoft.com/office/drawing/2014/main" id="{2DC41E6A-9012-4B27-B22B-42B7DD44964B}"/>
              </a:ext>
            </a:extLst>
          </p:cNvPr>
          <p:cNvSpPr/>
          <p:nvPr/>
        </p:nvSpPr>
        <p:spPr>
          <a:xfrm>
            <a:off x="6567748" y="3594805"/>
            <a:ext cx="3063999" cy="800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entury Gothic" panose="020B0502020202020204" pitchFamily="34" charset="0"/>
              </a:rPr>
              <a:t>Thank you!</a:t>
            </a:r>
            <a:endParaRPr lang="hu-HU" sz="2400" b="1"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24C01B7E-6DBA-46E9-8451-063663C58908}"/>
              </a:ext>
            </a:extLst>
          </p:cNvPr>
          <p:cNvSpPr/>
          <p:nvPr/>
        </p:nvSpPr>
        <p:spPr>
          <a:xfrm>
            <a:off x="9089571" y="5233505"/>
            <a:ext cx="1817915" cy="1113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 name="Picture 7">
            <a:extLst>
              <a:ext uri="{FF2B5EF4-FFF2-40B4-BE49-F238E27FC236}">
                <a16:creationId xmlns:a16="http://schemas.microsoft.com/office/drawing/2014/main" id="{F3B54C23-3D13-422B-9FE9-99F94605A752}"/>
              </a:ext>
            </a:extLst>
          </p:cNvPr>
          <p:cNvPicPr>
            <a:picLocks noChangeAspect="1"/>
          </p:cNvPicPr>
          <p:nvPr/>
        </p:nvPicPr>
        <p:blipFill>
          <a:blip r:embed="rId2"/>
          <a:stretch>
            <a:fillRect/>
          </a:stretch>
        </p:blipFill>
        <p:spPr>
          <a:xfrm>
            <a:off x="8704558" y="5543020"/>
            <a:ext cx="2934312" cy="999184"/>
          </a:xfrm>
          <a:prstGeom prst="rect">
            <a:avLst/>
          </a:prstGeom>
        </p:spPr>
      </p:pic>
      <p:pic>
        <p:nvPicPr>
          <p:cNvPr id="9" name="Picture 8" descr="Logo&#10;&#10;Description automatically generated">
            <a:extLst>
              <a:ext uri="{FF2B5EF4-FFF2-40B4-BE49-F238E27FC236}">
                <a16:creationId xmlns:a16="http://schemas.microsoft.com/office/drawing/2014/main" id="{20F00B2A-BEA3-F5DC-46E7-40EC863361B8}"/>
              </a:ext>
            </a:extLst>
          </p:cNvPr>
          <p:cNvPicPr>
            <a:picLocks noChangeAspect="1"/>
          </p:cNvPicPr>
          <p:nvPr/>
        </p:nvPicPr>
        <p:blipFill>
          <a:blip r:embed="rId3"/>
          <a:stretch>
            <a:fillRect/>
          </a:stretch>
        </p:blipFill>
        <p:spPr>
          <a:xfrm>
            <a:off x="553130" y="5923175"/>
            <a:ext cx="2899054" cy="619029"/>
          </a:xfrm>
          <a:prstGeom prst="rect">
            <a:avLst/>
          </a:prstGeom>
        </p:spPr>
      </p:pic>
      <p:pic>
        <p:nvPicPr>
          <p:cNvPr id="3" name="Picture 2" descr="A picture containing graphics, graphic design, design&#10;&#10;Description automatically generated">
            <a:extLst>
              <a:ext uri="{FF2B5EF4-FFF2-40B4-BE49-F238E27FC236}">
                <a16:creationId xmlns:a16="http://schemas.microsoft.com/office/drawing/2014/main" id="{34A687CE-55ED-DF2A-621E-203E080709C6}"/>
              </a:ext>
            </a:extLst>
          </p:cNvPr>
          <p:cNvPicPr>
            <a:picLocks noChangeAspect="1"/>
          </p:cNvPicPr>
          <p:nvPr/>
        </p:nvPicPr>
        <p:blipFill>
          <a:blip r:embed="rId4"/>
          <a:stretch>
            <a:fillRect/>
          </a:stretch>
        </p:blipFill>
        <p:spPr>
          <a:xfrm>
            <a:off x="289432" y="2206844"/>
            <a:ext cx="5815030" cy="1436101"/>
          </a:xfrm>
          <a:prstGeom prst="rect">
            <a:avLst/>
          </a:prstGeom>
        </p:spPr>
      </p:pic>
    </p:spTree>
    <p:extLst>
      <p:ext uri="{BB962C8B-B14F-4D97-AF65-F5344CB8AC3E}">
        <p14:creationId xmlns:p14="http://schemas.microsoft.com/office/powerpoint/2010/main" val="1624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639C-2AA3-41DD-A54B-67B252E86BBF}"/>
              </a:ext>
            </a:extLst>
          </p:cNvPr>
          <p:cNvSpPr>
            <a:spLocks noGrp="1"/>
          </p:cNvSpPr>
          <p:nvPr>
            <p:ph type="title"/>
          </p:nvPr>
        </p:nvSpPr>
        <p:spPr>
          <a:xfrm>
            <a:off x="6679707" y="1770016"/>
            <a:ext cx="4301359" cy="1329669"/>
          </a:xfrm>
        </p:spPr>
        <p:txBody>
          <a:bodyPr>
            <a:noAutofit/>
          </a:bodyPr>
          <a:lstStyle/>
          <a:p>
            <a:r>
              <a:rPr lang="en-US" sz="5400" b="1" dirty="0">
                <a:solidFill>
                  <a:srgbClr val="3F6B30"/>
                </a:solidFill>
              </a:rPr>
              <a:t>Next Presentation:</a:t>
            </a:r>
          </a:p>
        </p:txBody>
      </p:sp>
      <p:pic>
        <p:nvPicPr>
          <p:cNvPr id="4" name="Picture 3">
            <a:extLst>
              <a:ext uri="{FF2B5EF4-FFF2-40B4-BE49-F238E27FC236}">
                <a16:creationId xmlns:a16="http://schemas.microsoft.com/office/drawing/2014/main" id="{71304107-398C-1864-DF35-E1766F2E5031}"/>
              </a:ext>
            </a:extLst>
          </p:cNvPr>
          <p:cNvPicPr>
            <a:picLocks noChangeAspect="1"/>
          </p:cNvPicPr>
          <p:nvPr/>
        </p:nvPicPr>
        <p:blipFill>
          <a:blip r:embed="rId2"/>
          <a:srcRect/>
          <a:stretch/>
        </p:blipFill>
        <p:spPr>
          <a:xfrm>
            <a:off x="6699834" y="3859129"/>
            <a:ext cx="4425365" cy="1770146"/>
          </a:xfrm>
          <a:prstGeom prst="rect">
            <a:avLst/>
          </a:prstGeom>
        </p:spPr>
      </p:pic>
    </p:spTree>
    <p:extLst>
      <p:ext uri="{BB962C8B-B14F-4D97-AF65-F5344CB8AC3E}">
        <p14:creationId xmlns:p14="http://schemas.microsoft.com/office/powerpoint/2010/main" val="1160976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7536" y="2048341"/>
            <a:ext cx="5814060" cy="2456180"/>
          </a:xfrm>
          <a:prstGeom prst="rect">
            <a:avLst/>
          </a:prstGeom>
        </p:spPr>
        <p:txBody>
          <a:bodyPr vert="horz" wrap="square" lIns="0" tIns="8467" rIns="0" bIns="0" rtlCol="0">
            <a:spAutoFit/>
          </a:bodyPr>
          <a:lstStyle/>
          <a:p>
            <a:pPr marL="8467" marR="3387">
              <a:lnSpc>
                <a:spcPct val="100000"/>
              </a:lnSpc>
              <a:spcBef>
                <a:spcPts val="67"/>
              </a:spcBef>
            </a:pPr>
            <a:r>
              <a:rPr sz="8000" b="1" spc="-160" dirty="0">
                <a:solidFill>
                  <a:srgbClr val="225D38"/>
                </a:solidFill>
                <a:latin typeface="Trebuchet MS"/>
                <a:cs typeface="Trebuchet MS"/>
              </a:rPr>
              <a:t>Credit</a:t>
            </a:r>
            <a:r>
              <a:rPr sz="8000" b="1" spc="-477" dirty="0">
                <a:solidFill>
                  <a:srgbClr val="225D38"/>
                </a:solidFill>
                <a:latin typeface="Trebuchet MS"/>
                <a:cs typeface="Trebuchet MS"/>
              </a:rPr>
              <a:t> </a:t>
            </a:r>
            <a:r>
              <a:rPr sz="8000" b="1" spc="-57" dirty="0">
                <a:solidFill>
                  <a:srgbClr val="225D38"/>
                </a:solidFill>
                <a:latin typeface="Trebuchet MS"/>
                <a:cs typeface="Trebuchet MS"/>
              </a:rPr>
              <a:t>Union </a:t>
            </a:r>
            <a:r>
              <a:rPr sz="8000" b="1" spc="-37" dirty="0">
                <a:solidFill>
                  <a:srgbClr val="225D38"/>
                </a:solidFill>
                <a:latin typeface="Trebuchet MS"/>
                <a:cs typeface="Trebuchet MS"/>
              </a:rPr>
              <a:t>Loan</a:t>
            </a:r>
            <a:r>
              <a:rPr sz="8000" b="1" spc="-550" dirty="0">
                <a:solidFill>
                  <a:srgbClr val="225D38"/>
                </a:solidFill>
                <a:latin typeface="Trebuchet MS"/>
                <a:cs typeface="Trebuchet MS"/>
              </a:rPr>
              <a:t> </a:t>
            </a:r>
            <a:r>
              <a:rPr sz="8000" b="1" spc="-7" dirty="0">
                <a:solidFill>
                  <a:srgbClr val="225D38"/>
                </a:solidFill>
                <a:latin typeface="Trebuchet MS"/>
                <a:cs typeface="Trebuchet MS"/>
              </a:rPr>
              <a:t>Source</a:t>
            </a:r>
            <a:endParaRPr sz="8000">
              <a:latin typeface="Trebuchet MS"/>
              <a:cs typeface="Trebuchet MS"/>
            </a:endParaRPr>
          </a:p>
        </p:txBody>
      </p:sp>
      <p:sp>
        <p:nvSpPr>
          <p:cNvPr id="3" name="object 3"/>
          <p:cNvSpPr txBox="1"/>
          <p:nvPr/>
        </p:nvSpPr>
        <p:spPr>
          <a:xfrm>
            <a:off x="677537" y="4761027"/>
            <a:ext cx="6441863" cy="383117"/>
          </a:xfrm>
          <a:prstGeom prst="rect">
            <a:avLst/>
          </a:prstGeom>
        </p:spPr>
        <p:txBody>
          <a:bodyPr vert="horz" wrap="square" lIns="0" tIns="8467" rIns="0" bIns="0" rtlCol="0">
            <a:spAutoFit/>
          </a:bodyPr>
          <a:lstStyle/>
          <a:p>
            <a:pPr marL="8467">
              <a:lnSpc>
                <a:spcPct val="100000"/>
              </a:lnSpc>
              <a:spcBef>
                <a:spcPts val="67"/>
              </a:spcBef>
            </a:pPr>
            <a:r>
              <a:rPr sz="2400" spc="-257" dirty="0">
                <a:latin typeface="Gill Sans MT"/>
                <a:cs typeface="Gill Sans MT"/>
              </a:rPr>
              <a:t>A</a:t>
            </a:r>
            <a:r>
              <a:rPr sz="2400" spc="3" dirty="0">
                <a:latin typeface="Gill Sans MT"/>
                <a:cs typeface="Gill Sans MT"/>
              </a:rPr>
              <a:t> </a:t>
            </a:r>
            <a:r>
              <a:rPr sz="2400" spc="107" dirty="0">
                <a:latin typeface="Gill Sans MT"/>
                <a:cs typeface="Gill Sans MT"/>
              </a:rPr>
              <a:t>revenue</a:t>
            </a:r>
            <a:r>
              <a:rPr sz="2400" spc="-7" dirty="0">
                <a:latin typeface="Gill Sans MT"/>
                <a:cs typeface="Gill Sans MT"/>
              </a:rPr>
              <a:t> </a:t>
            </a:r>
            <a:r>
              <a:rPr sz="2400" spc="113" dirty="0">
                <a:latin typeface="Gill Sans MT"/>
                <a:cs typeface="Gill Sans MT"/>
              </a:rPr>
              <a:t>solution</a:t>
            </a:r>
            <a:r>
              <a:rPr sz="2400" dirty="0">
                <a:latin typeface="Gill Sans MT"/>
                <a:cs typeface="Gill Sans MT"/>
              </a:rPr>
              <a:t> </a:t>
            </a:r>
            <a:r>
              <a:rPr sz="2400" spc="47" dirty="0">
                <a:latin typeface="Gill Sans MT"/>
                <a:cs typeface="Gill Sans MT"/>
              </a:rPr>
              <a:t>for</a:t>
            </a:r>
            <a:r>
              <a:rPr sz="2400" spc="-20" dirty="0">
                <a:latin typeface="Gill Sans MT"/>
                <a:cs typeface="Gill Sans MT"/>
              </a:rPr>
              <a:t> </a:t>
            </a:r>
            <a:r>
              <a:rPr sz="2400" spc="73" dirty="0">
                <a:latin typeface="Gill Sans MT"/>
                <a:cs typeface="Gill Sans MT"/>
              </a:rPr>
              <a:t>credit</a:t>
            </a:r>
            <a:r>
              <a:rPr sz="2400" dirty="0">
                <a:latin typeface="Gill Sans MT"/>
                <a:cs typeface="Gill Sans MT"/>
              </a:rPr>
              <a:t> </a:t>
            </a:r>
            <a:r>
              <a:rPr sz="2400" spc="153" dirty="0">
                <a:latin typeface="Gill Sans MT"/>
                <a:cs typeface="Gill Sans MT"/>
              </a:rPr>
              <a:t>unions</a:t>
            </a:r>
            <a:r>
              <a:rPr sz="2400" dirty="0">
                <a:latin typeface="Gill Sans MT"/>
                <a:cs typeface="Gill Sans MT"/>
              </a:rPr>
              <a:t> </a:t>
            </a:r>
            <a:r>
              <a:rPr sz="2400" spc="103" dirty="0">
                <a:latin typeface="Gill Sans MT"/>
                <a:cs typeface="Gill Sans MT"/>
              </a:rPr>
              <a:t>of</a:t>
            </a:r>
            <a:r>
              <a:rPr sz="2400" spc="-3" dirty="0">
                <a:latin typeface="Gill Sans MT"/>
                <a:cs typeface="Gill Sans MT"/>
              </a:rPr>
              <a:t> </a:t>
            </a:r>
            <a:r>
              <a:rPr sz="2400" spc="183" dirty="0">
                <a:latin typeface="Gill Sans MT"/>
                <a:cs typeface="Gill Sans MT"/>
              </a:rPr>
              <a:t>all</a:t>
            </a:r>
            <a:r>
              <a:rPr sz="2400" spc="3" dirty="0">
                <a:latin typeface="Gill Sans MT"/>
                <a:cs typeface="Gill Sans MT"/>
              </a:rPr>
              <a:t> </a:t>
            </a:r>
            <a:r>
              <a:rPr sz="2400" spc="107" dirty="0">
                <a:latin typeface="Gill Sans MT"/>
                <a:cs typeface="Gill Sans MT"/>
              </a:rPr>
              <a:t>sizes</a:t>
            </a:r>
            <a:endParaRPr sz="2400">
              <a:latin typeface="Gill Sans MT"/>
              <a:cs typeface="Gill Sans MT"/>
            </a:endParaRPr>
          </a:p>
        </p:txBody>
      </p:sp>
      <p:grpSp>
        <p:nvGrpSpPr>
          <p:cNvPr id="4" name="object 4"/>
          <p:cNvGrpSpPr/>
          <p:nvPr/>
        </p:nvGrpSpPr>
        <p:grpSpPr>
          <a:xfrm>
            <a:off x="8081264" y="249936"/>
            <a:ext cx="4110990" cy="6608233"/>
            <a:chOff x="12121895" y="374904"/>
            <a:chExt cx="6166485" cy="9912350"/>
          </a:xfrm>
        </p:grpSpPr>
        <p:sp>
          <p:nvSpPr>
            <p:cNvPr id="5" name="object 5"/>
            <p:cNvSpPr/>
            <p:nvPr/>
          </p:nvSpPr>
          <p:spPr>
            <a:xfrm>
              <a:off x="14328647" y="2316480"/>
              <a:ext cx="3959860" cy="6339840"/>
            </a:xfrm>
            <a:custGeom>
              <a:avLst/>
              <a:gdLst/>
              <a:ahLst/>
              <a:cxnLst/>
              <a:rect l="l" t="t" r="r" b="b"/>
              <a:pathLst>
                <a:path w="3959859" h="6339840">
                  <a:moveTo>
                    <a:pt x="3959350" y="0"/>
                  </a:moveTo>
                  <a:lnTo>
                    <a:pt x="1830196" y="0"/>
                  </a:lnTo>
                  <a:lnTo>
                    <a:pt x="0" y="3169920"/>
                  </a:lnTo>
                  <a:lnTo>
                    <a:pt x="1830196" y="6339840"/>
                  </a:lnTo>
                  <a:lnTo>
                    <a:pt x="3959350" y="6339840"/>
                  </a:lnTo>
                  <a:lnTo>
                    <a:pt x="3959350" y="0"/>
                  </a:lnTo>
                  <a:close/>
                </a:path>
              </a:pathLst>
            </a:custGeom>
            <a:solidFill>
              <a:srgbClr val="004651"/>
            </a:solidFill>
          </p:spPr>
          <p:txBody>
            <a:bodyPr wrap="square" lIns="0" tIns="0" rIns="0" bIns="0" rtlCol="0"/>
            <a:lstStyle/>
            <a:p>
              <a:endParaRPr/>
            </a:p>
          </p:txBody>
        </p:sp>
        <p:sp>
          <p:nvSpPr>
            <p:cNvPr id="6" name="object 6"/>
            <p:cNvSpPr/>
            <p:nvPr/>
          </p:nvSpPr>
          <p:spPr>
            <a:xfrm>
              <a:off x="12121895" y="7034784"/>
              <a:ext cx="4971415" cy="3252470"/>
            </a:xfrm>
            <a:custGeom>
              <a:avLst/>
              <a:gdLst/>
              <a:ahLst/>
              <a:cxnLst/>
              <a:rect l="l" t="t" r="r" b="b"/>
              <a:pathLst>
                <a:path w="4971415" h="3252470">
                  <a:moveTo>
                    <a:pt x="3728338" y="0"/>
                  </a:moveTo>
                  <a:lnTo>
                    <a:pt x="1242821" y="0"/>
                  </a:lnTo>
                  <a:lnTo>
                    <a:pt x="0" y="2151887"/>
                  </a:lnTo>
                  <a:lnTo>
                    <a:pt x="635493" y="3252214"/>
                  </a:lnTo>
                  <a:lnTo>
                    <a:pt x="4335794" y="3252214"/>
                  </a:lnTo>
                  <a:lnTo>
                    <a:pt x="4971288" y="2151887"/>
                  </a:lnTo>
                  <a:lnTo>
                    <a:pt x="3728338" y="0"/>
                  </a:lnTo>
                  <a:close/>
                </a:path>
              </a:pathLst>
            </a:custGeom>
            <a:solidFill>
              <a:srgbClr val="00A081"/>
            </a:solidFill>
          </p:spPr>
          <p:txBody>
            <a:bodyPr wrap="square" lIns="0" tIns="0" rIns="0" bIns="0" rtlCol="0"/>
            <a:lstStyle/>
            <a:p>
              <a:endParaRPr/>
            </a:p>
          </p:txBody>
        </p:sp>
        <p:sp>
          <p:nvSpPr>
            <p:cNvPr id="7" name="object 7"/>
            <p:cNvSpPr/>
            <p:nvPr/>
          </p:nvSpPr>
          <p:spPr>
            <a:xfrm>
              <a:off x="12335255" y="5955792"/>
              <a:ext cx="2273935" cy="1965960"/>
            </a:xfrm>
            <a:custGeom>
              <a:avLst/>
              <a:gdLst/>
              <a:ahLst/>
              <a:cxnLst/>
              <a:rect l="l" t="t" r="r" b="b"/>
              <a:pathLst>
                <a:path w="2273934" h="1965959">
                  <a:moveTo>
                    <a:pt x="1705355" y="0"/>
                  </a:moveTo>
                  <a:lnTo>
                    <a:pt x="568451" y="0"/>
                  </a:lnTo>
                  <a:lnTo>
                    <a:pt x="0" y="982980"/>
                  </a:lnTo>
                  <a:lnTo>
                    <a:pt x="568451" y="1965960"/>
                  </a:lnTo>
                  <a:lnTo>
                    <a:pt x="1705355" y="1965960"/>
                  </a:lnTo>
                  <a:lnTo>
                    <a:pt x="2273807" y="982980"/>
                  </a:lnTo>
                  <a:lnTo>
                    <a:pt x="1705355" y="0"/>
                  </a:lnTo>
                  <a:close/>
                </a:path>
              </a:pathLst>
            </a:custGeom>
            <a:solidFill>
              <a:srgbClr val="A3E373"/>
            </a:solidFill>
          </p:spPr>
          <p:txBody>
            <a:bodyPr wrap="square" lIns="0" tIns="0" rIns="0" bIns="0" rtlCol="0"/>
            <a:lstStyle/>
            <a:p>
              <a:endParaRPr/>
            </a:p>
          </p:txBody>
        </p:sp>
        <p:sp>
          <p:nvSpPr>
            <p:cNvPr id="8" name="object 8"/>
            <p:cNvSpPr/>
            <p:nvPr/>
          </p:nvSpPr>
          <p:spPr>
            <a:xfrm>
              <a:off x="13737335" y="374904"/>
              <a:ext cx="3801110" cy="3289300"/>
            </a:xfrm>
            <a:custGeom>
              <a:avLst/>
              <a:gdLst/>
              <a:ahLst/>
              <a:cxnLst/>
              <a:rect l="l" t="t" r="r" b="b"/>
              <a:pathLst>
                <a:path w="3801109" h="3289300">
                  <a:moveTo>
                    <a:pt x="2850515" y="0"/>
                  </a:moveTo>
                  <a:lnTo>
                    <a:pt x="950213" y="0"/>
                  </a:lnTo>
                  <a:lnTo>
                    <a:pt x="0" y="1644396"/>
                  </a:lnTo>
                  <a:lnTo>
                    <a:pt x="950213" y="3288792"/>
                  </a:lnTo>
                  <a:lnTo>
                    <a:pt x="2850642" y="3288792"/>
                  </a:lnTo>
                  <a:lnTo>
                    <a:pt x="3800855" y="1644396"/>
                  </a:lnTo>
                  <a:lnTo>
                    <a:pt x="2850515" y="0"/>
                  </a:lnTo>
                  <a:close/>
                </a:path>
              </a:pathLst>
            </a:custGeom>
            <a:solidFill>
              <a:srgbClr val="00A081"/>
            </a:solidFill>
          </p:spPr>
          <p:txBody>
            <a:bodyPr wrap="square" lIns="0" tIns="0" rIns="0" bIns="0" rtlCol="0"/>
            <a:lstStyle/>
            <a:p>
              <a:endParaRPr/>
            </a:p>
          </p:txBody>
        </p:sp>
      </p:grpSp>
      <p:pic>
        <p:nvPicPr>
          <p:cNvPr id="9" name="object 9"/>
          <p:cNvPicPr/>
          <p:nvPr/>
        </p:nvPicPr>
        <p:blipFill>
          <a:blip r:embed="rId2" cstate="print"/>
          <a:stretch>
            <a:fillRect/>
          </a:stretch>
        </p:blipFill>
        <p:spPr>
          <a:xfrm>
            <a:off x="686816" y="416561"/>
            <a:ext cx="1635760" cy="1568703"/>
          </a:xfrm>
          <a:prstGeom prst="rect">
            <a:avLst/>
          </a:prstGeom>
        </p:spPr>
      </p:pic>
    </p:spTree>
    <p:extLst>
      <p:ext uri="{BB962C8B-B14F-4D97-AF65-F5344CB8AC3E}">
        <p14:creationId xmlns:p14="http://schemas.microsoft.com/office/powerpoint/2010/main" val="4104858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7537" y="2714041"/>
            <a:ext cx="2568363" cy="748877"/>
          </a:xfrm>
          <a:prstGeom prst="rect">
            <a:avLst/>
          </a:prstGeom>
        </p:spPr>
        <p:txBody>
          <a:bodyPr vert="horz" wrap="square" lIns="0" tIns="8467" rIns="0" bIns="0" rtlCol="0">
            <a:spAutoFit/>
          </a:bodyPr>
          <a:lstStyle/>
          <a:p>
            <a:pPr marL="8467" marR="3387">
              <a:lnSpc>
                <a:spcPct val="100000"/>
              </a:lnSpc>
              <a:spcBef>
                <a:spcPts val="67"/>
              </a:spcBef>
            </a:pPr>
            <a:r>
              <a:rPr sz="2400" spc="-210" dirty="0">
                <a:solidFill>
                  <a:srgbClr val="00A081"/>
                </a:solidFill>
                <a:latin typeface="Gill Sans MT"/>
                <a:cs typeface="Gill Sans MT"/>
              </a:rPr>
              <a:t>A</a:t>
            </a:r>
            <a:r>
              <a:rPr sz="2400" spc="-67" dirty="0">
                <a:solidFill>
                  <a:srgbClr val="00A081"/>
                </a:solidFill>
                <a:latin typeface="Gill Sans MT"/>
                <a:cs typeface="Gill Sans MT"/>
              </a:rPr>
              <a:t> </a:t>
            </a:r>
            <a:r>
              <a:rPr sz="2400" spc="153" dirty="0">
                <a:solidFill>
                  <a:srgbClr val="00A081"/>
                </a:solidFill>
                <a:latin typeface="Gill Sans MT"/>
                <a:cs typeface="Gill Sans MT"/>
              </a:rPr>
              <a:t>different</a:t>
            </a:r>
            <a:r>
              <a:rPr sz="2400" spc="-47" dirty="0">
                <a:solidFill>
                  <a:srgbClr val="00A081"/>
                </a:solidFill>
                <a:latin typeface="Gill Sans MT"/>
                <a:cs typeface="Gill Sans MT"/>
              </a:rPr>
              <a:t> </a:t>
            </a:r>
            <a:r>
              <a:rPr sz="2400" spc="160" dirty="0">
                <a:solidFill>
                  <a:srgbClr val="00A081"/>
                </a:solidFill>
                <a:latin typeface="Gill Sans MT"/>
                <a:cs typeface="Gill Sans MT"/>
              </a:rPr>
              <a:t>kind</a:t>
            </a:r>
            <a:r>
              <a:rPr sz="2400" spc="-63" dirty="0">
                <a:solidFill>
                  <a:srgbClr val="00A081"/>
                </a:solidFill>
                <a:latin typeface="Gill Sans MT"/>
                <a:cs typeface="Gill Sans MT"/>
              </a:rPr>
              <a:t> </a:t>
            </a:r>
            <a:r>
              <a:rPr sz="2400" spc="133" dirty="0">
                <a:solidFill>
                  <a:srgbClr val="00A081"/>
                </a:solidFill>
                <a:latin typeface="Gill Sans MT"/>
                <a:cs typeface="Gill Sans MT"/>
              </a:rPr>
              <a:t>of </a:t>
            </a:r>
            <a:r>
              <a:rPr sz="2400" spc="140" dirty="0">
                <a:solidFill>
                  <a:srgbClr val="00A081"/>
                </a:solidFill>
                <a:latin typeface="Gill Sans MT"/>
                <a:cs typeface="Gill Sans MT"/>
              </a:rPr>
              <a:t>Loan</a:t>
            </a:r>
            <a:r>
              <a:rPr sz="2400" spc="-67" dirty="0">
                <a:solidFill>
                  <a:srgbClr val="00A081"/>
                </a:solidFill>
                <a:latin typeface="Gill Sans MT"/>
                <a:cs typeface="Gill Sans MT"/>
              </a:rPr>
              <a:t> </a:t>
            </a:r>
            <a:r>
              <a:rPr sz="2400" spc="140" dirty="0">
                <a:solidFill>
                  <a:srgbClr val="00A081"/>
                </a:solidFill>
                <a:latin typeface="Gill Sans MT"/>
                <a:cs typeface="Gill Sans MT"/>
              </a:rPr>
              <a:t>Participation</a:t>
            </a:r>
            <a:endParaRPr sz="2400">
              <a:latin typeface="Gill Sans MT"/>
              <a:cs typeface="Gill Sans MT"/>
            </a:endParaRPr>
          </a:p>
        </p:txBody>
      </p:sp>
      <p:sp>
        <p:nvSpPr>
          <p:cNvPr id="3" name="object 3"/>
          <p:cNvSpPr txBox="1">
            <a:spLocks noGrp="1"/>
          </p:cNvSpPr>
          <p:nvPr>
            <p:ph type="ctrTitle"/>
          </p:nvPr>
        </p:nvSpPr>
        <p:spPr>
          <a:prstGeom prst="rect">
            <a:avLst/>
          </a:prstGeom>
        </p:spPr>
        <p:txBody>
          <a:bodyPr vert="horz" wrap="square" lIns="0" tIns="8043" rIns="0" bIns="0" rtlCol="0">
            <a:spAutoFit/>
          </a:bodyPr>
          <a:lstStyle/>
          <a:p>
            <a:pPr marL="8467" marR="3387">
              <a:lnSpc>
                <a:spcPct val="100000"/>
              </a:lnSpc>
              <a:spcBef>
                <a:spcPts val="63"/>
              </a:spcBef>
            </a:pPr>
            <a:r>
              <a:rPr dirty="0"/>
              <a:t>What</a:t>
            </a:r>
            <a:r>
              <a:rPr spc="-300" dirty="0"/>
              <a:t> </a:t>
            </a:r>
            <a:r>
              <a:rPr spc="400" dirty="0"/>
              <a:t>is</a:t>
            </a:r>
            <a:r>
              <a:rPr spc="-273" dirty="0"/>
              <a:t> </a:t>
            </a:r>
            <a:r>
              <a:rPr spc="333" dirty="0"/>
              <a:t>this </a:t>
            </a:r>
            <a:r>
              <a:rPr spc="337" dirty="0"/>
              <a:t>program?</a:t>
            </a:r>
          </a:p>
        </p:txBody>
      </p:sp>
      <p:grpSp>
        <p:nvGrpSpPr>
          <p:cNvPr id="4" name="object 4"/>
          <p:cNvGrpSpPr/>
          <p:nvPr/>
        </p:nvGrpSpPr>
        <p:grpSpPr>
          <a:xfrm>
            <a:off x="3505200" y="0"/>
            <a:ext cx="8686800" cy="6856730"/>
            <a:chOff x="5257800" y="0"/>
            <a:chExt cx="13030200" cy="10285095"/>
          </a:xfrm>
        </p:grpSpPr>
        <p:sp>
          <p:nvSpPr>
            <p:cNvPr id="5" name="object 5"/>
            <p:cNvSpPr/>
            <p:nvPr/>
          </p:nvSpPr>
          <p:spPr>
            <a:xfrm>
              <a:off x="16800576" y="2688335"/>
              <a:ext cx="1487805" cy="2578735"/>
            </a:xfrm>
            <a:custGeom>
              <a:avLst/>
              <a:gdLst/>
              <a:ahLst/>
              <a:cxnLst/>
              <a:rect l="l" t="t" r="r" b="b"/>
              <a:pathLst>
                <a:path w="1487805" h="2578735">
                  <a:moveTo>
                    <a:pt x="1487422" y="0"/>
                  </a:moveTo>
                  <a:lnTo>
                    <a:pt x="743711" y="0"/>
                  </a:lnTo>
                  <a:lnTo>
                    <a:pt x="0" y="1289304"/>
                  </a:lnTo>
                  <a:lnTo>
                    <a:pt x="743711" y="2578608"/>
                  </a:lnTo>
                  <a:lnTo>
                    <a:pt x="1487422" y="2578608"/>
                  </a:lnTo>
                  <a:lnTo>
                    <a:pt x="1487422" y="0"/>
                  </a:lnTo>
                  <a:close/>
                </a:path>
              </a:pathLst>
            </a:custGeom>
            <a:solidFill>
              <a:srgbClr val="004651"/>
            </a:solidFill>
          </p:spPr>
          <p:txBody>
            <a:bodyPr wrap="square" lIns="0" tIns="0" rIns="0" bIns="0" rtlCol="0"/>
            <a:lstStyle/>
            <a:p>
              <a:endParaRPr/>
            </a:p>
          </p:txBody>
        </p:sp>
        <p:sp>
          <p:nvSpPr>
            <p:cNvPr id="6" name="object 6"/>
            <p:cNvSpPr/>
            <p:nvPr/>
          </p:nvSpPr>
          <p:spPr>
            <a:xfrm>
              <a:off x="13661135" y="0"/>
              <a:ext cx="4200525" cy="3502660"/>
            </a:xfrm>
            <a:custGeom>
              <a:avLst/>
              <a:gdLst/>
              <a:ahLst/>
              <a:cxnLst/>
              <a:rect l="l" t="t" r="r" b="b"/>
              <a:pathLst>
                <a:path w="4200525" h="3502660">
                  <a:moveTo>
                    <a:pt x="3227444" y="0"/>
                  </a:moveTo>
                  <a:lnTo>
                    <a:pt x="972581" y="0"/>
                  </a:lnTo>
                  <a:lnTo>
                    <a:pt x="0" y="1684020"/>
                  </a:lnTo>
                  <a:lnTo>
                    <a:pt x="1050035" y="3502152"/>
                  </a:lnTo>
                  <a:lnTo>
                    <a:pt x="3150107" y="3502152"/>
                  </a:lnTo>
                  <a:lnTo>
                    <a:pt x="4200144" y="1684020"/>
                  </a:lnTo>
                  <a:lnTo>
                    <a:pt x="3227444" y="0"/>
                  </a:lnTo>
                  <a:close/>
                </a:path>
              </a:pathLst>
            </a:custGeom>
            <a:solidFill>
              <a:srgbClr val="00A081"/>
            </a:solidFill>
          </p:spPr>
          <p:txBody>
            <a:bodyPr wrap="square" lIns="0" tIns="0" rIns="0" bIns="0" rtlCol="0"/>
            <a:lstStyle/>
            <a:p>
              <a:endParaRPr/>
            </a:p>
          </p:txBody>
        </p:sp>
        <p:sp>
          <p:nvSpPr>
            <p:cNvPr id="7" name="object 7"/>
            <p:cNvSpPr/>
            <p:nvPr/>
          </p:nvSpPr>
          <p:spPr>
            <a:xfrm>
              <a:off x="13243559" y="0"/>
              <a:ext cx="2481580" cy="1191895"/>
            </a:xfrm>
            <a:custGeom>
              <a:avLst/>
              <a:gdLst/>
              <a:ahLst/>
              <a:cxnLst/>
              <a:rect l="l" t="t" r="r" b="b"/>
              <a:pathLst>
                <a:path w="2481580" h="1191895">
                  <a:moveTo>
                    <a:pt x="2413312" y="0"/>
                  </a:moveTo>
                  <a:lnTo>
                    <a:pt x="67745" y="0"/>
                  </a:lnTo>
                  <a:lnTo>
                    <a:pt x="0" y="117348"/>
                  </a:lnTo>
                  <a:lnTo>
                    <a:pt x="620268" y="1191768"/>
                  </a:lnTo>
                  <a:lnTo>
                    <a:pt x="1860803" y="1191768"/>
                  </a:lnTo>
                  <a:lnTo>
                    <a:pt x="2481072" y="117348"/>
                  </a:lnTo>
                  <a:lnTo>
                    <a:pt x="2413312" y="0"/>
                  </a:lnTo>
                  <a:close/>
                </a:path>
              </a:pathLst>
            </a:custGeom>
            <a:solidFill>
              <a:srgbClr val="A3E373"/>
            </a:solidFill>
          </p:spPr>
          <p:txBody>
            <a:bodyPr wrap="square" lIns="0" tIns="0" rIns="0" bIns="0" rtlCol="0"/>
            <a:lstStyle/>
            <a:p>
              <a:endParaRPr/>
            </a:p>
          </p:txBody>
        </p:sp>
        <p:pic>
          <p:nvPicPr>
            <p:cNvPr id="8" name="object 8"/>
            <p:cNvPicPr/>
            <p:nvPr/>
          </p:nvPicPr>
          <p:blipFill>
            <a:blip r:embed="rId2" cstate="print"/>
            <a:stretch>
              <a:fillRect/>
            </a:stretch>
          </p:blipFill>
          <p:spPr>
            <a:xfrm>
              <a:off x="5257800" y="658366"/>
              <a:ext cx="8690609" cy="9626346"/>
            </a:xfrm>
            <a:prstGeom prst="rect">
              <a:avLst/>
            </a:prstGeom>
          </p:spPr>
        </p:pic>
        <p:pic>
          <p:nvPicPr>
            <p:cNvPr id="9" name="object 9"/>
            <p:cNvPicPr/>
            <p:nvPr/>
          </p:nvPicPr>
          <p:blipFill>
            <a:blip r:embed="rId3" cstate="print"/>
            <a:stretch>
              <a:fillRect/>
            </a:stretch>
          </p:blipFill>
          <p:spPr>
            <a:xfrm>
              <a:off x="14898623" y="801623"/>
              <a:ext cx="1722119" cy="1652016"/>
            </a:xfrm>
            <a:prstGeom prst="rect">
              <a:avLst/>
            </a:prstGeom>
          </p:spPr>
        </p:pic>
      </p:grpSp>
    </p:spTree>
    <p:extLst>
      <p:ext uri="{BB962C8B-B14F-4D97-AF65-F5344CB8AC3E}">
        <p14:creationId xmlns:p14="http://schemas.microsoft.com/office/powerpoint/2010/main" val="1448628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7536" y="2621331"/>
            <a:ext cx="7091257" cy="383117"/>
          </a:xfrm>
          <a:prstGeom prst="rect">
            <a:avLst/>
          </a:prstGeom>
        </p:spPr>
        <p:txBody>
          <a:bodyPr vert="horz" wrap="square" lIns="0" tIns="8467" rIns="0" bIns="0" rtlCol="0">
            <a:spAutoFit/>
          </a:bodyPr>
          <a:lstStyle/>
          <a:p>
            <a:pPr marL="8467">
              <a:lnSpc>
                <a:spcPct val="100000"/>
              </a:lnSpc>
              <a:spcBef>
                <a:spcPts val="67"/>
              </a:spcBef>
            </a:pPr>
            <a:r>
              <a:rPr sz="2400" spc="-80" dirty="0">
                <a:solidFill>
                  <a:srgbClr val="00A081"/>
                </a:solidFill>
                <a:latin typeface="Lucida Sans"/>
                <a:cs typeface="Lucida Sans"/>
              </a:rPr>
              <a:t>We’re</a:t>
            </a:r>
            <a:r>
              <a:rPr sz="2400" spc="-153" dirty="0">
                <a:solidFill>
                  <a:srgbClr val="00A081"/>
                </a:solidFill>
                <a:latin typeface="Lucida Sans"/>
                <a:cs typeface="Lucida Sans"/>
              </a:rPr>
              <a:t> </a:t>
            </a:r>
            <a:r>
              <a:rPr sz="2400" spc="-27" dirty="0">
                <a:solidFill>
                  <a:srgbClr val="00A081"/>
                </a:solidFill>
                <a:latin typeface="Lucida Sans"/>
                <a:cs typeface="Lucida Sans"/>
              </a:rPr>
              <a:t>a</a:t>
            </a:r>
            <a:r>
              <a:rPr sz="2400" spc="-150" dirty="0">
                <a:solidFill>
                  <a:srgbClr val="00A081"/>
                </a:solidFill>
                <a:latin typeface="Lucida Sans"/>
                <a:cs typeface="Lucida Sans"/>
              </a:rPr>
              <a:t> </a:t>
            </a:r>
            <a:r>
              <a:rPr sz="2400" spc="-157" dirty="0">
                <a:solidFill>
                  <a:srgbClr val="00A081"/>
                </a:solidFill>
                <a:latin typeface="Lucida Sans"/>
                <a:cs typeface="Lucida Sans"/>
              </a:rPr>
              <a:t>CUSO,</a:t>
            </a:r>
            <a:r>
              <a:rPr sz="2400" spc="-133" dirty="0">
                <a:solidFill>
                  <a:srgbClr val="00A081"/>
                </a:solidFill>
                <a:latin typeface="Lucida Sans"/>
                <a:cs typeface="Lucida Sans"/>
              </a:rPr>
              <a:t> </a:t>
            </a:r>
            <a:r>
              <a:rPr sz="2400" spc="-80" dirty="0">
                <a:solidFill>
                  <a:srgbClr val="00A081"/>
                </a:solidFill>
                <a:latin typeface="Lucida Sans"/>
                <a:cs typeface="Lucida Sans"/>
              </a:rPr>
              <a:t>owned</a:t>
            </a:r>
            <a:r>
              <a:rPr sz="2400" spc="-160" dirty="0">
                <a:solidFill>
                  <a:srgbClr val="00A081"/>
                </a:solidFill>
                <a:latin typeface="Lucida Sans"/>
                <a:cs typeface="Lucida Sans"/>
              </a:rPr>
              <a:t> </a:t>
            </a:r>
            <a:r>
              <a:rPr sz="2400" spc="-80" dirty="0">
                <a:solidFill>
                  <a:srgbClr val="00A081"/>
                </a:solidFill>
                <a:latin typeface="Lucida Sans"/>
                <a:cs typeface="Lucida Sans"/>
              </a:rPr>
              <a:t>by</a:t>
            </a:r>
            <a:r>
              <a:rPr sz="2400" spc="-140" dirty="0">
                <a:solidFill>
                  <a:srgbClr val="00A081"/>
                </a:solidFill>
                <a:latin typeface="Lucida Sans"/>
                <a:cs typeface="Lucida Sans"/>
              </a:rPr>
              <a:t> </a:t>
            </a:r>
            <a:r>
              <a:rPr sz="2400" spc="-47" dirty="0">
                <a:solidFill>
                  <a:srgbClr val="00A081"/>
                </a:solidFill>
                <a:latin typeface="Lucida Sans"/>
                <a:cs typeface="Lucida Sans"/>
              </a:rPr>
              <a:t>credit</a:t>
            </a:r>
            <a:r>
              <a:rPr sz="2400" spc="-143" dirty="0">
                <a:solidFill>
                  <a:srgbClr val="00A081"/>
                </a:solidFill>
                <a:latin typeface="Lucida Sans"/>
                <a:cs typeface="Lucida Sans"/>
              </a:rPr>
              <a:t> </a:t>
            </a:r>
            <a:r>
              <a:rPr sz="2400" spc="-83" dirty="0">
                <a:solidFill>
                  <a:srgbClr val="00A081"/>
                </a:solidFill>
                <a:latin typeface="Lucida Sans"/>
                <a:cs typeface="Lucida Sans"/>
              </a:rPr>
              <a:t>union</a:t>
            </a:r>
            <a:r>
              <a:rPr sz="2400" spc="-143" dirty="0">
                <a:solidFill>
                  <a:srgbClr val="00A081"/>
                </a:solidFill>
                <a:latin typeface="Lucida Sans"/>
                <a:cs typeface="Lucida Sans"/>
              </a:rPr>
              <a:t> </a:t>
            </a:r>
            <a:r>
              <a:rPr sz="2400" spc="-63" dirty="0">
                <a:solidFill>
                  <a:srgbClr val="00A081"/>
                </a:solidFill>
                <a:latin typeface="Lucida Sans"/>
                <a:cs typeface="Lucida Sans"/>
              </a:rPr>
              <a:t>organizations</a:t>
            </a:r>
            <a:endParaRPr sz="2400">
              <a:latin typeface="Lucida Sans"/>
              <a:cs typeface="Lucida Sans"/>
            </a:endParaRPr>
          </a:p>
        </p:txBody>
      </p:sp>
      <p:sp>
        <p:nvSpPr>
          <p:cNvPr id="3" name="object 3"/>
          <p:cNvSpPr txBox="1">
            <a:spLocks noGrp="1"/>
          </p:cNvSpPr>
          <p:nvPr>
            <p:ph type="title"/>
          </p:nvPr>
        </p:nvSpPr>
        <p:spPr>
          <a:prstGeom prst="rect">
            <a:avLst/>
          </a:prstGeom>
        </p:spPr>
        <p:txBody>
          <a:bodyPr vert="horz" wrap="square" lIns="0" tIns="8043" rIns="0" bIns="0" rtlCol="0">
            <a:spAutoFit/>
          </a:bodyPr>
          <a:lstStyle/>
          <a:p>
            <a:pPr marL="8467" marR="3387">
              <a:lnSpc>
                <a:spcPct val="100000"/>
              </a:lnSpc>
              <a:spcBef>
                <a:spcPts val="63"/>
              </a:spcBef>
            </a:pPr>
            <a:r>
              <a:rPr spc="-227" dirty="0"/>
              <a:t>Who</a:t>
            </a:r>
            <a:r>
              <a:rPr spc="-293" dirty="0"/>
              <a:t> </a:t>
            </a:r>
            <a:r>
              <a:rPr spc="383" dirty="0"/>
              <a:t>is </a:t>
            </a:r>
            <a:r>
              <a:rPr spc="-7" dirty="0"/>
              <a:t>CULS?</a:t>
            </a:r>
          </a:p>
        </p:txBody>
      </p:sp>
      <p:pic>
        <p:nvPicPr>
          <p:cNvPr id="4" name="object 4"/>
          <p:cNvPicPr/>
          <p:nvPr/>
        </p:nvPicPr>
        <p:blipFill>
          <a:blip r:embed="rId2" cstate="print"/>
          <a:stretch>
            <a:fillRect/>
          </a:stretch>
        </p:blipFill>
        <p:spPr>
          <a:xfrm>
            <a:off x="1540255" y="3415792"/>
            <a:ext cx="1544320" cy="1568704"/>
          </a:xfrm>
          <a:prstGeom prst="rect">
            <a:avLst/>
          </a:prstGeom>
        </p:spPr>
      </p:pic>
      <p:grpSp>
        <p:nvGrpSpPr>
          <p:cNvPr id="5" name="object 5"/>
          <p:cNvGrpSpPr/>
          <p:nvPr/>
        </p:nvGrpSpPr>
        <p:grpSpPr>
          <a:xfrm>
            <a:off x="8829040" y="0"/>
            <a:ext cx="3362960" cy="3511550"/>
            <a:chOff x="13243560" y="0"/>
            <a:chExt cx="5044440" cy="5267325"/>
          </a:xfrm>
        </p:grpSpPr>
        <p:sp>
          <p:nvSpPr>
            <p:cNvPr id="6" name="object 6"/>
            <p:cNvSpPr/>
            <p:nvPr/>
          </p:nvSpPr>
          <p:spPr>
            <a:xfrm>
              <a:off x="16800576" y="2688335"/>
              <a:ext cx="1487805" cy="2578735"/>
            </a:xfrm>
            <a:custGeom>
              <a:avLst/>
              <a:gdLst/>
              <a:ahLst/>
              <a:cxnLst/>
              <a:rect l="l" t="t" r="r" b="b"/>
              <a:pathLst>
                <a:path w="1487805" h="2578735">
                  <a:moveTo>
                    <a:pt x="1487422" y="0"/>
                  </a:moveTo>
                  <a:lnTo>
                    <a:pt x="743711" y="0"/>
                  </a:lnTo>
                  <a:lnTo>
                    <a:pt x="0" y="1289304"/>
                  </a:lnTo>
                  <a:lnTo>
                    <a:pt x="743711" y="2578608"/>
                  </a:lnTo>
                  <a:lnTo>
                    <a:pt x="1487422" y="2578608"/>
                  </a:lnTo>
                  <a:lnTo>
                    <a:pt x="1487422" y="0"/>
                  </a:lnTo>
                  <a:close/>
                </a:path>
              </a:pathLst>
            </a:custGeom>
            <a:solidFill>
              <a:srgbClr val="004651"/>
            </a:solidFill>
          </p:spPr>
          <p:txBody>
            <a:bodyPr wrap="square" lIns="0" tIns="0" rIns="0" bIns="0" rtlCol="0"/>
            <a:lstStyle/>
            <a:p>
              <a:endParaRPr/>
            </a:p>
          </p:txBody>
        </p:sp>
        <p:sp>
          <p:nvSpPr>
            <p:cNvPr id="7" name="object 7"/>
            <p:cNvSpPr/>
            <p:nvPr/>
          </p:nvSpPr>
          <p:spPr>
            <a:xfrm>
              <a:off x="13661136" y="0"/>
              <a:ext cx="4200525" cy="3502660"/>
            </a:xfrm>
            <a:custGeom>
              <a:avLst/>
              <a:gdLst/>
              <a:ahLst/>
              <a:cxnLst/>
              <a:rect l="l" t="t" r="r" b="b"/>
              <a:pathLst>
                <a:path w="4200525" h="3502660">
                  <a:moveTo>
                    <a:pt x="3227444" y="0"/>
                  </a:moveTo>
                  <a:lnTo>
                    <a:pt x="972581" y="0"/>
                  </a:lnTo>
                  <a:lnTo>
                    <a:pt x="0" y="1684020"/>
                  </a:lnTo>
                  <a:lnTo>
                    <a:pt x="1050035" y="3502152"/>
                  </a:lnTo>
                  <a:lnTo>
                    <a:pt x="3150107" y="3502152"/>
                  </a:lnTo>
                  <a:lnTo>
                    <a:pt x="4200144" y="1684020"/>
                  </a:lnTo>
                  <a:lnTo>
                    <a:pt x="3227444" y="0"/>
                  </a:lnTo>
                  <a:close/>
                </a:path>
              </a:pathLst>
            </a:custGeom>
            <a:solidFill>
              <a:srgbClr val="00A081"/>
            </a:solidFill>
          </p:spPr>
          <p:txBody>
            <a:bodyPr wrap="square" lIns="0" tIns="0" rIns="0" bIns="0" rtlCol="0"/>
            <a:lstStyle/>
            <a:p>
              <a:endParaRPr/>
            </a:p>
          </p:txBody>
        </p:sp>
        <p:sp>
          <p:nvSpPr>
            <p:cNvPr id="8" name="object 8"/>
            <p:cNvSpPr/>
            <p:nvPr/>
          </p:nvSpPr>
          <p:spPr>
            <a:xfrm>
              <a:off x="13243560" y="0"/>
              <a:ext cx="2481580" cy="1191895"/>
            </a:xfrm>
            <a:custGeom>
              <a:avLst/>
              <a:gdLst/>
              <a:ahLst/>
              <a:cxnLst/>
              <a:rect l="l" t="t" r="r" b="b"/>
              <a:pathLst>
                <a:path w="2481580" h="1191895">
                  <a:moveTo>
                    <a:pt x="2413312" y="0"/>
                  </a:moveTo>
                  <a:lnTo>
                    <a:pt x="67745" y="0"/>
                  </a:lnTo>
                  <a:lnTo>
                    <a:pt x="0" y="117348"/>
                  </a:lnTo>
                  <a:lnTo>
                    <a:pt x="620268" y="1191768"/>
                  </a:lnTo>
                  <a:lnTo>
                    <a:pt x="1860803" y="1191768"/>
                  </a:lnTo>
                  <a:lnTo>
                    <a:pt x="2481072" y="117348"/>
                  </a:lnTo>
                  <a:lnTo>
                    <a:pt x="2413312" y="0"/>
                  </a:lnTo>
                  <a:close/>
                </a:path>
              </a:pathLst>
            </a:custGeom>
            <a:solidFill>
              <a:srgbClr val="A3E373"/>
            </a:solidFill>
          </p:spPr>
          <p:txBody>
            <a:bodyPr wrap="square" lIns="0" tIns="0" rIns="0" bIns="0" rtlCol="0"/>
            <a:lstStyle/>
            <a:p>
              <a:endParaRPr/>
            </a:p>
          </p:txBody>
        </p:sp>
        <p:pic>
          <p:nvPicPr>
            <p:cNvPr id="9" name="object 9"/>
            <p:cNvPicPr/>
            <p:nvPr/>
          </p:nvPicPr>
          <p:blipFill>
            <a:blip r:embed="rId3" cstate="print"/>
            <a:stretch>
              <a:fillRect/>
            </a:stretch>
          </p:blipFill>
          <p:spPr>
            <a:xfrm>
              <a:off x="14898624" y="801623"/>
              <a:ext cx="1722119" cy="1652016"/>
            </a:xfrm>
            <a:prstGeom prst="rect">
              <a:avLst/>
            </a:prstGeom>
          </p:spPr>
        </p:pic>
      </p:grpSp>
      <p:sp>
        <p:nvSpPr>
          <p:cNvPr id="10" name="object 10"/>
          <p:cNvSpPr txBox="1"/>
          <p:nvPr/>
        </p:nvSpPr>
        <p:spPr>
          <a:xfrm>
            <a:off x="1674453" y="5299287"/>
            <a:ext cx="1275503" cy="219710"/>
          </a:xfrm>
          <a:prstGeom prst="rect">
            <a:avLst/>
          </a:prstGeom>
        </p:spPr>
        <p:txBody>
          <a:bodyPr vert="horz" wrap="square" lIns="0" tIns="7620" rIns="0" bIns="0" rtlCol="0">
            <a:spAutoFit/>
          </a:bodyPr>
          <a:lstStyle/>
          <a:p>
            <a:pPr marL="8467">
              <a:lnSpc>
                <a:spcPct val="100000"/>
              </a:lnSpc>
              <a:spcBef>
                <a:spcPts val="60"/>
              </a:spcBef>
            </a:pPr>
            <a:r>
              <a:rPr sz="1333" spc="63" dirty="0">
                <a:latin typeface="Gill Sans MT"/>
                <a:cs typeface="Gill Sans MT"/>
              </a:rPr>
              <a:t>Founded</a:t>
            </a:r>
            <a:r>
              <a:rPr sz="1333" spc="60" dirty="0">
                <a:latin typeface="Gill Sans MT"/>
                <a:cs typeface="Gill Sans MT"/>
              </a:rPr>
              <a:t> </a:t>
            </a:r>
            <a:r>
              <a:rPr sz="1333" spc="80" dirty="0">
                <a:latin typeface="Gill Sans MT"/>
                <a:cs typeface="Gill Sans MT"/>
              </a:rPr>
              <a:t>in</a:t>
            </a:r>
            <a:r>
              <a:rPr sz="1333" spc="13" dirty="0">
                <a:latin typeface="Gill Sans MT"/>
                <a:cs typeface="Gill Sans MT"/>
              </a:rPr>
              <a:t> </a:t>
            </a:r>
            <a:r>
              <a:rPr sz="1333" spc="-13" dirty="0">
                <a:latin typeface="Gill Sans MT"/>
                <a:cs typeface="Gill Sans MT"/>
              </a:rPr>
              <a:t>2004</a:t>
            </a:r>
            <a:endParaRPr sz="1333">
              <a:latin typeface="Gill Sans MT"/>
              <a:cs typeface="Gill Sans MT"/>
            </a:endParaRPr>
          </a:p>
        </p:txBody>
      </p:sp>
      <p:pic>
        <p:nvPicPr>
          <p:cNvPr id="11" name="object 11"/>
          <p:cNvPicPr/>
          <p:nvPr/>
        </p:nvPicPr>
        <p:blipFill>
          <a:blip r:embed="rId4" cstate="print"/>
          <a:stretch>
            <a:fillRect/>
          </a:stretch>
        </p:blipFill>
        <p:spPr>
          <a:xfrm>
            <a:off x="4840139" y="3427899"/>
            <a:ext cx="2511721" cy="1410377"/>
          </a:xfrm>
          <a:prstGeom prst="rect">
            <a:avLst/>
          </a:prstGeom>
        </p:spPr>
      </p:pic>
      <p:sp>
        <p:nvSpPr>
          <p:cNvPr id="12" name="object 12"/>
          <p:cNvSpPr txBox="1"/>
          <p:nvPr/>
        </p:nvSpPr>
        <p:spPr>
          <a:xfrm>
            <a:off x="4695021" y="5299287"/>
            <a:ext cx="2733463" cy="219710"/>
          </a:xfrm>
          <a:prstGeom prst="rect">
            <a:avLst/>
          </a:prstGeom>
        </p:spPr>
        <p:txBody>
          <a:bodyPr vert="horz" wrap="square" lIns="0" tIns="7620" rIns="0" bIns="0" rtlCol="0">
            <a:spAutoFit/>
          </a:bodyPr>
          <a:lstStyle/>
          <a:p>
            <a:pPr marL="8467">
              <a:lnSpc>
                <a:spcPct val="100000"/>
              </a:lnSpc>
              <a:spcBef>
                <a:spcPts val="60"/>
              </a:spcBef>
            </a:pPr>
            <a:r>
              <a:rPr sz="1333" spc="-30" dirty="0">
                <a:latin typeface="Gill Sans MT"/>
                <a:cs typeface="Gill Sans MT"/>
              </a:rPr>
              <a:t>$13b+</a:t>
            </a:r>
            <a:r>
              <a:rPr sz="1333" spc="20" dirty="0">
                <a:latin typeface="Gill Sans MT"/>
                <a:cs typeface="Gill Sans MT"/>
              </a:rPr>
              <a:t> </a:t>
            </a:r>
            <a:r>
              <a:rPr sz="1333" spc="76" dirty="0">
                <a:latin typeface="Gill Sans MT"/>
                <a:cs typeface="Gill Sans MT"/>
              </a:rPr>
              <a:t>sold</a:t>
            </a:r>
            <a:r>
              <a:rPr sz="1333" dirty="0">
                <a:latin typeface="Gill Sans MT"/>
                <a:cs typeface="Gill Sans MT"/>
              </a:rPr>
              <a:t> to over</a:t>
            </a:r>
            <a:r>
              <a:rPr sz="1333" spc="40" dirty="0">
                <a:latin typeface="Gill Sans MT"/>
                <a:cs typeface="Gill Sans MT"/>
              </a:rPr>
              <a:t> </a:t>
            </a:r>
            <a:r>
              <a:rPr sz="1333" dirty="0">
                <a:latin typeface="Gill Sans MT"/>
                <a:cs typeface="Gill Sans MT"/>
              </a:rPr>
              <a:t>160</a:t>
            </a:r>
            <a:r>
              <a:rPr sz="1333" spc="10" dirty="0">
                <a:latin typeface="Gill Sans MT"/>
                <a:cs typeface="Gill Sans MT"/>
              </a:rPr>
              <a:t> </a:t>
            </a:r>
            <a:r>
              <a:rPr sz="1333" spc="37" dirty="0">
                <a:latin typeface="Gill Sans MT"/>
                <a:cs typeface="Gill Sans MT"/>
              </a:rPr>
              <a:t>credit</a:t>
            </a:r>
            <a:r>
              <a:rPr sz="1333" spc="43" dirty="0">
                <a:latin typeface="Gill Sans MT"/>
                <a:cs typeface="Gill Sans MT"/>
              </a:rPr>
              <a:t> </a:t>
            </a:r>
            <a:r>
              <a:rPr sz="1333" spc="70" dirty="0">
                <a:latin typeface="Gill Sans MT"/>
                <a:cs typeface="Gill Sans MT"/>
              </a:rPr>
              <a:t>unions</a:t>
            </a:r>
            <a:endParaRPr sz="1333">
              <a:latin typeface="Gill Sans MT"/>
              <a:cs typeface="Gill Sans MT"/>
            </a:endParaRPr>
          </a:p>
        </p:txBody>
      </p:sp>
      <p:pic>
        <p:nvPicPr>
          <p:cNvPr id="13" name="object 13"/>
          <p:cNvPicPr/>
          <p:nvPr/>
        </p:nvPicPr>
        <p:blipFill>
          <a:blip r:embed="rId5" cstate="print"/>
          <a:stretch>
            <a:fillRect/>
          </a:stretch>
        </p:blipFill>
        <p:spPr>
          <a:xfrm>
            <a:off x="8764015" y="3578352"/>
            <a:ext cx="2436368" cy="1109472"/>
          </a:xfrm>
          <a:prstGeom prst="rect">
            <a:avLst/>
          </a:prstGeom>
        </p:spPr>
      </p:pic>
      <p:sp>
        <p:nvSpPr>
          <p:cNvPr id="14" name="object 14"/>
          <p:cNvSpPr txBox="1"/>
          <p:nvPr/>
        </p:nvSpPr>
        <p:spPr>
          <a:xfrm>
            <a:off x="9570381" y="5299287"/>
            <a:ext cx="822113" cy="219710"/>
          </a:xfrm>
          <a:prstGeom prst="rect">
            <a:avLst/>
          </a:prstGeom>
        </p:spPr>
        <p:txBody>
          <a:bodyPr vert="horz" wrap="square" lIns="0" tIns="7620" rIns="0" bIns="0" rtlCol="0">
            <a:spAutoFit/>
          </a:bodyPr>
          <a:lstStyle/>
          <a:p>
            <a:pPr marL="8467">
              <a:lnSpc>
                <a:spcPct val="100000"/>
              </a:lnSpc>
              <a:spcBef>
                <a:spcPts val="60"/>
              </a:spcBef>
            </a:pPr>
            <a:r>
              <a:rPr sz="1333" dirty="0">
                <a:latin typeface="Gill Sans MT"/>
                <a:cs typeface="Gill Sans MT"/>
              </a:rPr>
              <a:t>Auto</a:t>
            </a:r>
            <a:r>
              <a:rPr sz="1333" spc="-7" dirty="0">
                <a:latin typeface="Gill Sans MT"/>
                <a:cs typeface="Gill Sans MT"/>
              </a:rPr>
              <a:t> </a:t>
            </a:r>
            <a:r>
              <a:rPr sz="1333" spc="73" dirty="0">
                <a:latin typeface="Gill Sans MT"/>
                <a:cs typeface="Gill Sans MT"/>
              </a:rPr>
              <a:t>loans</a:t>
            </a:r>
            <a:endParaRPr sz="1333">
              <a:latin typeface="Gill Sans MT"/>
              <a:cs typeface="Gill Sans MT"/>
            </a:endParaRPr>
          </a:p>
        </p:txBody>
      </p:sp>
    </p:spTree>
    <p:extLst>
      <p:ext uri="{BB962C8B-B14F-4D97-AF65-F5344CB8AC3E}">
        <p14:creationId xmlns:p14="http://schemas.microsoft.com/office/powerpoint/2010/main" val="379461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043" rIns="0" bIns="0" rtlCol="0">
            <a:spAutoFit/>
          </a:bodyPr>
          <a:lstStyle/>
          <a:p>
            <a:pPr marL="8467" marR="3387">
              <a:lnSpc>
                <a:spcPct val="100000"/>
              </a:lnSpc>
              <a:spcBef>
                <a:spcPts val="63"/>
              </a:spcBef>
            </a:pPr>
            <a:r>
              <a:rPr spc="-157" dirty="0"/>
              <a:t>Why</a:t>
            </a:r>
            <a:r>
              <a:rPr spc="-273" dirty="0"/>
              <a:t> </a:t>
            </a:r>
            <a:r>
              <a:rPr spc="280" dirty="0"/>
              <a:t>do </a:t>
            </a:r>
            <a:r>
              <a:rPr spc="417" dirty="0"/>
              <a:t>this?</a:t>
            </a:r>
          </a:p>
        </p:txBody>
      </p:sp>
      <p:grpSp>
        <p:nvGrpSpPr>
          <p:cNvPr id="3" name="object 3"/>
          <p:cNvGrpSpPr/>
          <p:nvPr/>
        </p:nvGrpSpPr>
        <p:grpSpPr>
          <a:xfrm>
            <a:off x="0" y="2670048"/>
            <a:ext cx="4360756" cy="4188037"/>
            <a:chOff x="0" y="4005071"/>
            <a:chExt cx="6541134" cy="6282055"/>
          </a:xfrm>
        </p:grpSpPr>
        <p:sp>
          <p:nvSpPr>
            <p:cNvPr id="4" name="object 4"/>
            <p:cNvSpPr/>
            <p:nvPr/>
          </p:nvSpPr>
          <p:spPr>
            <a:xfrm>
              <a:off x="0" y="4785359"/>
              <a:ext cx="3679190" cy="4316095"/>
            </a:xfrm>
            <a:custGeom>
              <a:avLst/>
              <a:gdLst/>
              <a:ahLst/>
              <a:cxnLst/>
              <a:rect l="l" t="t" r="r" b="b"/>
              <a:pathLst>
                <a:path w="3679190" h="4316095">
                  <a:moveTo>
                    <a:pt x="2432303" y="0"/>
                  </a:moveTo>
                  <a:lnTo>
                    <a:pt x="0" y="0"/>
                  </a:lnTo>
                  <a:lnTo>
                    <a:pt x="0" y="4315968"/>
                  </a:lnTo>
                  <a:lnTo>
                    <a:pt x="2432303" y="4315968"/>
                  </a:lnTo>
                  <a:lnTo>
                    <a:pt x="3678935" y="2157984"/>
                  </a:lnTo>
                  <a:lnTo>
                    <a:pt x="2432303" y="0"/>
                  </a:lnTo>
                  <a:close/>
                </a:path>
              </a:pathLst>
            </a:custGeom>
            <a:solidFill>
              <a:srgbClr val="004651"/>
            </a:solidFill>
          </p:spPr>
          <p:txBody>
            <a:bodyPr wrap="square" lIns="0" tIns="0" rIns="0" bIns="0" rtlCol="0"/>
            <a:lstStyle/>
            <a:p>
              <a:endParaRPr/>
            </a:p>
          </p:txBody>
        </p:sp>
        <p:sp>
          <p:nvSpPr>
            <p:cNvPr id="5" name="object 5"/>
            <p:cNvSpPr/>
            <p:nvPr/>
          </p:nvSpPr>
          <p:spPr>
            <a:xfrm>
              <a:off x="3060192" y="7467600"/>
              <a:ext cx="3481070" cy="2819400"/>
            </a:xfrm>
            <a:custGeom>
              <a:avLst/>
              <a:gdLst/>
              <a:ahLst/>
              <a:cxnLst/>
              <a:rect l="l" t="t" r="r" b="b"/>
              <a:pathLst>
                <a:path w="3481070" h="2819400">
                  <a:moveTo>
                    <a:pt x="2610611" y="0"/>
                  </a:moveTo>
                  <a:lnTo>
                    <a:pt x="870204" y="0"/>
                  </a:lnTo>
                  <a:lnTo>
                    <a:pt x="0" y="1507236"/>
                  </a:lnTo>
                  <a:lnTo>
                    <a:pt x="757689" y="2819400"/>
                  </a:lnTo>
                  <a:lnTo>
                    <a:pt x="2723236" y="2819400"/>
                  </a:lnTo>
                  <a:lnTo>
                    <a:pt x="3480815" y="1507236"/>
                  </a:lnTo>
                  <a:lnTo>
                    <a:pt x="2610611" y="0"/>
                  </a:lnTo>
                  <a:close/>
                </a:path>
              </a:pathLst>
            </a:custGeom>
            <a:solidFill>
              <a:srgbClr val="A3E373"/>
            </a:solidFill>
          </p:spPr>
          <p:txBody>
            <a:bodyPr wrap="square" lIns="0" tIns="0" rIns="0" bIns="0" rtlCol="0"/>
            <a:lstStyle/>
            <a:p>
              <a:endParaRPr/>
            </a:p>
          </p:txBody>
        </p:sp>
        <p:sp>
          <p:nvSpPr>
            <p:cNvPr id="6" name="object 6"/>
            <p:cNvSpPr/>
            <p:nvPr/>
          </p:nvSpPr>
          <p:spPr>
            <a:xfrm>
              <a:off x="301752" y="4005071"/>
              <a:ext cx="4276725" cy="6282055"/>
            </a:xfrm>
            <a:custGeom>
              <a:avLst/>
              <a:gdLst/>
              <a:ahLst/>
              <a:cxnLst/>
              <a:rect l="l" t="t" r="r" b="b"/>
              <a:pathLst>
                <a:path w="4276725" h="6282055">
                  <a:moveTo>
                    <a:pt x="3377184" y="5253228"/>
                  </a:moveTo>
                  <a:lnTo>
                    <a:pt x="2532888" y="3791712"/>
                  </a:lnTo>
                  <a:lnTo>
                    <a:pt x="844270" y="3791712"/>
                  </a:lnTo>
                  <a:lnTo>
                    <a:pt x="0" y="5253228"/>
                  </a:lnTo>
                  <a:lnTo>
                    <a:pt x="594321" y="6281928"/>
                  </a:lnTo>
                  <a:lnTo>
                    <a:pt x="2782913" y="6281928"/>
                  </a:lnTo>
                  <a:lnTo>
                    <a:pt x="3377184" y="5253228"/>
                  </a:lnTo>
                  <a:close/>
                </a:path>
                <a:path w="4276725" h="6282055">
                  <a:moveTo>
                    <a:pt x="4276344" y="778764"/>
                  </a:moveTo>
                  <a:lnTo>
                    <a:pt x="3826764" y="0"/>
                  </a:lnTo>
                  <a:lnTo>
                    <a:pt x="2927604" y="0"/>
                  </a:lnTo>
                  <a:lnTo>
                    <a:pt x="2478024" y="778764"/>
                  </a:lnTo>
                  <a:lnTo>
                    <a:pt x="2927604" y="1557528"/>
                  </a:lnTo>
                  <a:lnTo>
                    <a:pt x="3826764" y="1557528"/>
                  </a:lnTo>
                  <a:lnTo>
                    <a:pt x="4276344" y="778764"/>
                  </a:lnTo>
                  <a:close/>
                </a:path>
              </a:pathLst>
            </a:custGeom>
            <a:solidFill>
              <a:srgbClr val="00A081"/>
            </a:solidFill>
          </p:spPr>
          <p:txBody>
            <a:bodyPr wrap="square" lIns="0" tIns="0" rIns="0" bIns="0" rtlCol="0"/>
            <a:lstStyle/>
            <a:p>
              <a:endParaRPr/>
            </a:p>
          </p:txBody>
        </p:sp>
        <p:pic>
          <p:nvPicPr>
            <p:cNvPr id="7" name="object 7"/>
            <p:cNvPicPr/>
            <p:nvPr/>
          </p:nvPicPr>
          <p:blipFill>
            <a:blip r:embed="rId2" cstate="print"/>
            <a:stretch>
              <a:fillRect/>
            </a:stretch>
          </p:blipFill>
          <p:spPr>
            <a:xfrm>
              <a:off x="1319783" y="8546591"/>
              <a:ext cx="1341119" cy="1283208"/>
            </a:xfrm>
            <a:prstGeom prst="rect">
              <a:avLst/>
            </a:prstGeom>
          </p:spPr>
        </p:pic>
      </p:grpSp>
      <p:sp>
        <p:nvSpPr>
          <p:cNvPr id="8" name="object 8"/>
          <p:cNvSpPr txBox="1"/>
          <p:nvPr/>
        </p:nvSpPr>
        <p:spPr>
          <a:xfrm>
            <a:off x="5983732" y="698635"/>
            <a:ext cx="4685453" cy="793750"/>
          </a:xfrm>
          <a:prstGeom prst="rect">
            <a:avLst/>
          </a:prstGeom>
        </p:spPr>
        <p:txBody>
          <a:bodyPr vert="horz" wrap="square" lIns="0" tIns="8467" rIns="0" bIns="0" rtlCol="0">
            <a:spAutoFit/>
          </a:bodyPr>
          <a:lstStyle/>
          <a:p>
            <a:pPr marL="8467">
              <a:lnSpc>
                <a:spcPct val="100000"/>
              </a:lnSpc>
              <a:spcBef>
                <a:spcPts val="67"/>
              </a:spcBef>
            </a:pPr>
            <a:r>
              <a:rPr sz="2400" spc="-80" dirty="0">
                <a:latin typeface="Lucida Sans"/>
                <a:cs typeface="Lucida Sans"/>
              </a:rPr>
              <a:t>We’re</a:t>
            </a:r>
            <a:r>
              <a:rPr sz="2400" spc="-143" dirty="0">
                <a:latin typeface="Lucida Sans"/>
                <a:cs typeface="Lucida Sans"/>
              </a:rPr>
              <a:t> </a:t>
            </a:r>
            <a:r>
              <a:rPr sz="2400" spc="-73" dirty="0">
                <a:latin typeface="Lucida Sans"/>
                <a:cs typeface="Lucida Sans"/>
              </a:rPr>
              <a:t>focused</a:t>
            </a:r>
            <a:r>
              <a:rPr sz="2400" spc="-143" dirty="0">
                <a:latin typeface="Lucida Sans"/>
                <a:cs typeface="Lucida Sans"/>
              </a:rPr>
              <a:t> </a:t>
            </a:r>
            <a:r>
              <a:rPr sz="2400" spc="-93" dirty="0">
                <a:latin typeface="Lucida Sans"/>
                <a:cs typeface="Lucida Sans"/>
              </a:rPr>
              <a:t>on</a:t>
            </a:r>
            <a:r>
              <a:rPr sz="2400" spc="-143" dirty="0">
                <a:latin typeface="Lucida Sans"/>
                <a:cs typeface="Lucida Sans"/>
              </a:rPr>
              <a:t> </a:t>
            </a:r>
            <a:r>
              <a:rPr sz="2400" spc="-7" dirty="0">
                <a:latin typeface="Lucida Sans"/>
                <a:cs typeface="Lucida Sans"/>
              </a:rPr>
              <a:t>Yield.</a:t>
            </a:r>
            <a:endParaRPr sz="2400">
              <a:latin typeface="Lucida Sans"/>
              <a:cs typeface="Lucida Sans"/>
            </a:endParaRPr>
          </a:p>
          <a:p>
            <a:pPr marL="8467">
              <a:lnSpc>
                <a:spcPct val="100000"/>
              </a:lnSpc>
              <a:spcBef>
                <a:spcPts val="1633"/>
              </a:spcBef>
            </a:pPr>
            <a:r>
              <a:rPr sz="1333" dirty="0">
                <a:latin typeface="Gill Sans MT"/>
                <a:cs typeface="Gill Sans MT"/>
              </a:rPr>
              <a:t>Generate</a:t>
            </a:r>
            <a:r>
              <a:rPr sz="1333" spc="130" dirty="0">
                <a:latin typeface="Gill Sans MT"/>
                <a:cs typeface="Gill Sans MT"/>
              </a:rPr>
              <a:t> </a:t>
            </a:r>
            <a:r>
              <a:rPr sz="1333" spc="57" dirty="0">
                <a:latin typeface="Gill Sans MT"/>
                <a:cs typeface="Gill Sans MT"/>
              </a:rPr>
              <a:t>revenue</a:t>
            </a:r>
            <a:r>
              <a:rPr sz="1333" spc="76" dirty="0">
                <a:latin typeface="Gill Sans MT"/>
                <a:cs typeface="Gill Sans MT"/>
              </a:rPr>
              <a:t> </a:t>
            </a:r>
            <a:r>
              <a:rPr sz="1333" i="1" spc="-43" dirty="0">
                <a:latin typeface="Trebuchet MS"/>
                <a:cs typeface="Trebuchet MS"/>
              </a:rPr>
              <a:t>for</a:t>
            </a:r>
            <a:r>
              <a:rPr sz="1333" i="1" spc="30" dirty="0">
                <a:latin typeface="Trebuchet MS"/>
                <a:cs typeface="Trebuchet MS"/>
              </a:rPr>
              <a:t> </a:t>
            </a:r>
            <a:r>
              <a:rPr sz="1333" dirty="0">
                <a:latin typeface="Gill Sans MT"/>
                <a:cs typeface="Gill Sans MT"/>
              </a:rPr>
              <a:t>your</a:t>
            </a:r>
            <a:r>
              <a:rPr sz="1333" spc="50" dirty="0">
                <a:latin typeface="Gill Sans MT"/>
                <a:cs typeface="Gill Sans MT"/>
              </a:rPr>
              <a:t> </a:t>
            </a:r>
            <a:r>
              <a:rPr sz="1333" spc="57" dirty="0">
                <a:latin typeface="Gill Sans MT"/>
                <a:cs typeface="Gill Sans MT"/>
              </a:rPr>
              <a:t>members,</a:t>
            </a:r>
            <a:r>
              <a:rPr sz="1333" spc="70" dirty="0">
                <a:latin typeface="Gill Sans MT"/>
                <a:cs typeface="Gill Sans MT"/>
              </a:rPr>
              <a:t> </a:t>
            </a:r>
            <a:r>
              <a:rPr sz="1333" spc="40" dirty="0">
                <a:latin typeface="Gill Sans MT"/>
                <a:cs typeface="Gill Sans MT"/>
              </a:rPr>
              <a:t>not</a:t>
            </a:r>
            <a:r>
              <a:rPr sz="1333" spc="76" dirty="0">
                <a:latin typeface="Gill Sans MT"/>
                <a:cs typeface="Gill Sans MT"/>
              </a:rPr>
              <a:t> </a:t>
            </a:r>
            <a:r>
              <a:rPr sz="1333" i="1" spc="-13" dirty="0">
                <a:latin typeface="Trebuchet MS"/>
                <a:cs typeface="Trebuchet MS"/>
              </a:rPr>
              <a:t>from</a:t>
            </a:r>
            <a:r>
              <a:rPr sz="1333" i="1" spc="30" dirty="0">
                <a:latin typeface="Trebuchet MS"/>
                <a:cs typeface="Trebuchet MS"/>
              </a:rPr>
              <a:t> </a:t>
            </a:r>
            <a:r>
              <a:rPr sz="1333" dirty="0">
                <a:latin typeface="Gill Sans MT"/>
                <a:cs typeface="Gill Sans MT"/>
              </a:rPr>
              <a:t>your</a:t>
            </a:r>
            <a:r>
              <a:rPr sz="1333" spc="73" dirty="0">
                <a:latin typeface="Gill Sans MT"/>
                <a:cs typeface="Gill Sans MT"/>
              </a:rPr>
              <a:t> </a:t>
            </a:r>
            <a:r>
              <a:rPr sz="1333" spc="50" dirty="0">
                <a:latin typeface="Gill Sans MT"/>
                <a:cs typeface="Gill Sans MT"/>
              </a:rPr>
              <a:t>members.</a:t>
            </a:r>
            <a:endParaRPr sz="1333">
              <a:latin typeface="Gill Sans MT"/>
              <a:cs typeface="Gill Sans MT"/>
            </a:endParaRPr>
          </a:p>
        </p:txBody>
      </p:sp>
      <p:sp>
        <p:nvSpPr>
          <p:cNvPr id="9" name="object 9"/>
          <p:cNvSpPr txBox="1"/>
          <p:nvPr/>
        </p:nvSpPr>
        <p:spPr>
          <a:xfrm>
            <a:off x="5983732" y="2305355"/>
            <a:ext cx="4422139" cy="793750"/>
          </a:xfrm>
          <a:prstGeom prst="rect">
            <a:avLst/>
          </a:prstGeom>
        </p:spPr>
        <p:txBody>
          <a:bodyPr vert="horz" wrap="square" lIns="0" tIns="8467" rIns="0" bIns="0" rtlCol="0">
            <a:spAutoFit/>
          </a:bodyPr>
          <a:lstStyle/>
          <a:p>
            <a:pPr marL="8467">
              <a:lnSpc>
                <a:spcPct val="100000"/>
              </a:lnSpc>
              <a:spcBef>
                <a:spcPts val="67"/>
              </a:spcBef>
            </a:pPr>
            <a:r>
              <a:rPr sz="2400" spc="117" dirty="0">
                <a:latin typeface="Gill Sans MT"/>
                <a:cs typeface="Gill Sans MT"/>
              </a:rPr>
              <a:t>Flexibility.</a:t>
            </a:r>
            <a:endParaRPr sz="2400">
              <a:latin typeface="Gill Sans MT"/>
              <a:cs typeface="Gill Sans MT"/>
            </a:endParaRPr>
          </a:p>
          <a:p>
            <a:pPr marL="8467">
              <a:lnSpc>
                <a:spcPct val="100000"/>
              </a:lnSpc>
              <a:spcBef>
                <a:spcPts val="1633"/>
              </a:spcBef>
            </a:pPr>
            <a:r>
              <a:rPr sz="1333" spc="70" dirty="0">
                <a:latin typeface="Gill Sans MT"/>
                <a:cs typeface="Gill Sans MT"/>
              </a:rPr>
              <a:t>In</a:t>
            </a:r>
            <a:r>
              <a:rPr sz="1333" spc="17" dirty="0">
                <a:latin typeface="Gill Sans MT"/>
                <a:cs typeface="Gill Sans MT"/>
              </a:rPr>
              <a:t> </a:t>
            </a:r>
            <a:r>
              <a:rPr sz="1333" spc="63" dirty="0">
                <a:latin typeface="Gill Sans MT"/>
                <a:cs typeface="Gill Sans MT"/>
              </a:rPr>
              <a:t>this</a:t>
            </a:r>
            <a:r>
              <a:rPr sz="1333" spc="47" dirty="0">
                <a:latin typeface="Gill Sans MT"/>
                <a:cs typeface="Gill Sans MT"/>
              </a:rPr>
              <a:t> market</a:t>
            </a:r>
            <a:r>
              <a:rPr sz="1333" spc="37" dirty="0">
                <a:latin typeface="Gill Sans MT"/>
                <a:cs typeface="Gill Sans MT"/>
              </a:rPr>
              <a:t> </a:t>
            </a:r>
            <a:r>
              <a:rPr sz="1333" spc="57" dirty="0">
                <a:latin typeface="Gill Sans MT"/>
                <a:cs typeface="Gill Sans MT"/>
              </a:rPr>
              <a:t>conditions</a:t>
            </a:r>
            <a:r>
              <a:rPr sz="1333" spc="63" dirty="0">
                <a:latin typeface="Gill Sans MT"/>
                <a:cs typeface="Gill Sans MT"/>
              </a:rPr>
              <a:t> </a:t>
            </a:r>
            <a:r>
              <a:rPr sz="1333" spc="57" dirty="0">
                <a:latin typeface="Gill Sans MT"/>
                <a:cs typeface="Gill Sans MT"/>
              </a:rPr>
              <a:t>are</a:t>
            </a:r>
            <a:r>
              <a:rPr sz="1333" spc="53" dirty="0">
                <a:latin typeface="Gill Sans MT"/>
                <a:cs typeface="Gill Sans MT"/>
              </a:rPr>
              <a:t> </a:t>
            </a:r>
            <a:r>
              <a:rPr sz="1333" spc="76" dirty="0">
                <a:latin typeface="Gill Sans MT"/>
                <a:cs typeface="Gill Sans MT"/>
              </a:rPr>
              <a:t>shifting</a:t>
            </a:r>
            <a:r>
              <a:rPr sz="1333" spc="27" dirty="0">
                <a:latin typeface="Gill Sans MT"/>
                <a:cs typeface="Gill Sans MT"/>
              </a:rPr>
              <a:t> </a:t>
            </a:r>
            <a:r>
              <a:rPr sz="1333" spc="57" dirty="0">
                <a:latin typeface="Gill Sans MT"/>
                <a:cs typeface="Gill Sans MT"/>
              </a:rPr>
              <a:t>rapidly,</a:t>
            </a:r>
            <a:r>
              <a:rPr sz="1333" spc="37" dirty="0">
                <a:latin typeface="Gill Sans MT"/>
                <a:cs typeface="Gill Sans MT"/>
              </a:rPr>
              <a:t> </a:t>
            </a:r>
            <a:r>
              <a:rPr sz="1333" dirty="0">
                <a:latin typeface="Gill Sans MT"/>
                <a:cs typeface="Gill Sans MT"/>
              </a:rPr>
              <a:t>we</a:t>
            </a:r>
            <a:r>
              <a:rPr sz="1333" spc="37" dirty="0">
                <a:latin typeface="Gill Sans MT"/>
                <a:cs typeface="Gill Sans MT"/>
              </a:rPr>
              <a:t> </a:t>
            </a:r>
            <a:r>
              <a:rPr sz="1333" spc="90" dirty="0">
                <a:latin typeface="Gill Sans MT"/>
                <a:cs typeface="Gill Sans MT"/>
              </a:rPr>
              <a:t>can</a:t>
            </a:r>
            <a:r>
              <a:rPr sz="1333" spc="17" dirty="0">
                <a:latin typeface="Gill Sans MT"/>
                <a:cs typeface="Gill Sans MT"/>
              </a:rPr>
              <a:t> </a:t>
            </a:r>
            <a:r>
              <a:rPr sz="1333" spc="60" dirty="0">
                <a:latin typeface="Gill Sans MT"/>
                <a:cs typeface="Gill Sans MT"/>
              </a:rPr>
              <a:t>help.</a:t>
            </a:r>
            <a:endParaRPr sz="1333">
              <a:latin typeface="Gill Sans MT"/>
              <a:cs typeface="Gill Sans MT"/>
            </a:endParaRPr>
          </a:p>
        </p:txBody>
      </p:sp>
      <p:sp>
        <p:nvSpPr>
          <p:cNvPr id="10" name="object 10"/>
          <p:cNvSpPr txBox="1"/>
          <p:nvPr/>
        </p:nvSpPr>
        <p:spPr>
          <a:xfrm>
            <a:off x="5983732" y="3912074"/>
            <a:ext cx="3570817" cy="793750"/>
          </a:xfrm>
          <a:prstGeom prst="rect">
            <a:avLst/>
          </a:prstGeom>
        </p:spPr>
        <p:txBody>
          <a:bodyPr vert="horz" wrap="square" lIns="0" tIns="8467" rIns="0" bIns="0" rtlCol="0">
            <a:spAutoFit/>
          </a:bodyPr>
          <a:lstStyle/>
          <a:p>
            <a:pPr marL="8467">
              <a:lnSpc>
                <a:spcPct val="100000"/>
              </a:lnSpc>
              <a:spcBef>
                <a:spcPts val="67"/>
              </a:spcBef>
            </a:pPr>
            <a:r>
              <a:rPr sz="2400" spc="190" dirty="0">
                <a:latin typeface="Gill Sans MT"/>
                <a:cs typeface="Gill Sans MT"/>
              </a:rPr>
              <a:t>Scaled</a:t>
            </a:r>
            <a:r>
              <a:rPr sz="2400" spc="-60" dirty="0">
                <a:latin typeface="Gill Sans MT"/>
                <a:cs typeface="Gill Sans MT"/>
              </a:rPr>
              <a:t> </a:t>
            </a:r>
            <a:r>
              <a:rPr sz="2400" spc="97" dirty="0">
                <a:latin typeface="Gill Sans MT"/>
                <a:cs typeface="Gill Sans MT"/>
              </a:rPr>
              <a:t>risk.</a:t>
            </a:r>
            <a:endParaRPr sz="2400">
              <a:latin typeface="Gill Sans MT"/>
              <a:cs typeface="Gill Sans MT"/>
            </a:endParaRPr>
          </a:p>
          <a:p>
            <a:pPr marL="8467">
              <a:lnSpc>
                <a:spcPct val="100000"/>
              </a:lnSpc>
              <a:spcBef>
                <a:spcPts val="1633"/>
              </a:spcBef>
            </a:pPr>
            <a:r>
              <a:rPr sz="1333" spc="73" dirty="0">
                <a:latin typeface="Gill Sans MT"/>
                <a:cs typeface="Gill Sans MT"/>
              </a:rPr>
              <a:t>Spread</a:t>
            </a:r>
            <a:r>
              <a:rPr sz="1333" spc="76" dirty="0">
                <a:latin typeface="Gill Sans MT"/>
                <a:cs typeface="Gill Sans MT"/>
              </a:rPr>
              <a:t> </a:t>
            </a:r>
            <a:r>
              <a:rPr sz="1333" dirty="0">
                <a:latin typeface="Gill Sans MT"/>
                <a:cs typeface="Gill Sans MT"/>
              </a:rPr>
              <a:t>your</a:t>
            </a:r>
            <a:r>
              <a:rPr sz="1333" spc="73" dirty="0">
                <a:latin typeface="Gill Sans MT"/>
                <a:cs typeface="Gill Sans MT"/>
              </a:rPr>
              <a:t> </a:t>
            </a:r>
            <a:r>
              <a:rPr sz="1333" spc="63" dirty="0">
                <a:latin typeface="Gill Sans MT"/>
                <a:cs typeface="Gill Sans MT"/>
              </a:rPr>
              <a:t>investment</a:t>
            </a:r>
            <a:r>
              <a:rPr sz="1333" spc="100" dirty="0">
                <a:latin typeface="Gill Sans MT"/>
                <a:cs typeface="Gill Sans MT"/>
              </a:rPr>
              <a:t> </a:t>
            </a:r>
            <a:r>
              <a:rPr sz="1333" spc="40" dirty="0">
                <a:latin typeface="Gill Sans MT"/>
                <a:cs typeface="Gill Sans MT"/>
              </a:rPr>
              <a:t>out</a:t>
            </a:r>
            <a:r>
              <a:rPr sz="1333" spc="37" dirty="0">
                <a:latin typeface="Gill Sans MT"/>
                <a:cs typeface="Gill Sans MT"/>
              </a:rPr>
              <a:t> </a:t>
            </a:r>
            <a:r>
              <a:rPr sz="1333" dirty="0">
                <a:latin typeface="Lucida Sans"/>
                <a:cs typeface="Lucida Sans"/>
              </a:rPr>
              <a:t>–</a:t>
            </a:r>
            <a:r>
              <a:rPr sz="1333" spc="-3" dirty="0">
                <a:latin typeface="Lucida Sans"/>
                <a:cs typeface="Lucida Sans"/>
              </a:rPr>
              <a:t> </a:t>
            </a:r>
            <a:r>
              <a:rPr sz="1333" spc="53" dirty="0">
                <a:latin typeface="Gill Sans MT"/>
                <a:cs typeface="Gill Sans MT"/>
              </a:rPr>
              <a:t>reduce</a:t>
            </a:r>
            <a:r>
              <a:rPr sz="1333" spc="60" dirty="0">
                <a:latin typeface="Gill Sans MT"/>
                <a:cs typeface="Gill Sans MT"/>
              </a:rPr>
              <a:t> </a:t>
            </a:r>
            <a:r>
              <a:rPr sz="1333" dirty="0">
                <a:latin typeface="Gill Sans MT"/>
                <a:cs typeface="Gill Sans MT"/>
              </a:rPr>
              <a:t>your</a:t>
            </a:r>
            <a:r>
              <a:rPr sz="1333" spc="67" dirty="0">
                <a:latin typeface="Gill Sans MT"/>
                <a:cs typeface="Gill Sans MT"/>
              </a:rPr>
              <a:t> </a:t>
            </a:r>
            <a:r>
              <a:rPr sz="1333" spc="-7" dirty="0">
                <a:latin typeface="Gill Sans MT"/>
                <a:cs typeface="Gill Sans MT"/>
              </a:rPr>
              <a:t>risk.</a:t>
            </a:r>
            <a:endParaRPr sz="1333">
              <a:latin typeface="Gill Sans MT"/>
              <a:cs typeface="Gill Sans MT"/>
            </a:endParaRPr>
          </a:p>
        </p:txBody>
      </p:sp>
      <p:sp>
        <p:nvSpPr>
          <p:cNvPr id="11" name="object 11"/>
          <p:cNvSpPr/>
          <p:nvPr/>
        </p:nvSpPr>
        <p:spPr>
          <a:xfrm>
            <a:off x="5991352" y="1915159"/>
            <a:ext cx="5516880" cy="0"/>
          </a:xfrm>
          <a:custGeom>
            <a:avLst/>
            <a:gdLst/>
            <a:ahLst/>
            <a:cxnLst/>
            <a:rect l="l" t="t" r="r" b="b"/>
            <a:pathLst>
              <a:path w="8275319">
                <a:moveTo>
                  <a:pt x="0" y="0"/>
                </a:moveTo>
                <a:lnTo>
                  <a:pt x="8275320" y="0"/>
                </a:lnTo>
              </a:path>
            </a:pathLst>
          </a:custGeom>
          <a:ln w="9525">
            <a:solidFill>
              <a:srgbClr val="000000"/>
            </a:solidFill>
          </a:ln>
        </p:spPr>
        <p:txBody>
          <a:bodyPr wrap="square" lIns="0" tIns="0" rIns="0" bIns="0" rtlCol="0"/>
          <a:lstStyle/>
          <a:p>
            <a:endParaRPr/>
          </a:p>
        </p:txBody>
      </p:sp>
      <p:sp>
        <p:nvSpPr>
          <p:cNvPr id="12" name="object 12"/>
          <p:cNvSpPr/>
          <p:nvPr/>
        </p:nvSpPr>
        <p:spPr>
          <a:xfrm>
            <a:off x="5991352" y="3522472"/>
            <a:ext cx="5516880" cy="0"/>
          </a:xfrm>
          <a:custGeom>
            <a:avLst/>
            <a:gdLst/>
            <a:ahLst/>
            <a:cxnLst/>
            <a:rect l="l" t="t" r="r" b="b"/>
            <a:pathLst>
              <a:path w="8275319">
                <a:moveTo>
                  <a:pt x="0" y="0"/>
                </a:moveTo>
                <a:lnTo>
                  <a:pt x="8275320" y="0"/>
                </a:lnTo>
              </a:path>
            </a:pathLst>
          </a:custGeom>
          <a:ln w="9525">
            <a:solidFill>
              <a:srgbClr val="000000"/>
            </a:solidFill>
          </a:ln>
        </p:spPr>
        <p:txBody>
          <a:bodyPr wrap="square" lIns="0" tIns="0" rIns="0" bIns="0" rtlCol="0"/>
          <a:lstStyle/>
          <a:p>
            <a:endParaRPr/>
          </a:p>
        </p:txBody>
      </p:sp>
      <p:sp>
        <p:nvSpPr>
          <p:cNvPr id="13" name="object 13"/>
          <p:cNvSpPr txBox="1"/>
          <p:nvPr/>
        </p:nvSpPr>
        <p:spPr>
          <a:xfrm>
            <a:off x="5983731" y="5497661"/>
            <a:ext cx="2863427" cy="793327"/>
          </a:xfrm>
          <a:prstGeom prst="rect">
            <a:avLst/>
          </a:prstGeom>
        </p:spPr>
        <p:txBody>
          <a:bodyPr vert="horz" wrap="square" lIns="0" tIns="8467" rIns="0" bIns="0" rtlCol="0">
            <a:spAutoFit/>
          </a:bodyPr>
          <a:lstStyle/>
          <a:p>
            <a:pPr marL="8467">
              <a:lnSpc>
                <a:spcPct val="100000"/>
              </a:lnSpc>
              <a:spcBef>
                <a:spcPts val="67"/>
              </a:spcBef>
            </a:pPr>
            <a:r>
              <a:rPr sz="2400" spc="-76" dirty="0">
                <a:latin typeface="Lucida Sans"/>
                <a:cs typeface="Lucida Sans"/>
              </a:rPr>
              <a:t>It’s</a:t>
            </a:r>
            <a:r>
              <a:rPr sz="2400" spc="-130" dirty="0">
                <a:latin typeface="Lucida Sans"/>
                <a:cs typeface="Lucida Sans"/>
              </a:rPr>
              <a:t> </a:t>
            </a:r>
            <a:r>
              <a:rPr sz="2400" spc="-60" dirty="0">
                <a:latin typeface="Lucida Sans"/>
                <a:cs typeface="Lucida Sans"/>
              </a:rPr>
              <a:t>an</a:t>
            </a:r>
            <a:r>
              <a:rPr sz="2400" spc="-147" dirty="0">
                <a:latin typeface="Lucida Sans"/>
                <a:cs typeface="Lucida Sans"/>
              </a:rPr>
              <a:t> </a:t>
            </a:r>
            <a:r>
              <a:rPr sz="2400" spc="-50" dirty="0">
                <a:latin typeface="Lucida Sans"/>
                <a:cs typeface="Lucida Sans"/>
              </a:rPr>
              <a:t>easy</a:t>
            </a:r>
            <a:r>
              <a:rPr sz="2400" spc="-136" dirty="0">
                <a:latin typeface="Lucida Sans"/>
                <a:cs typeface="Lucida Sans"/>
              </a:rPr>
              <a:t> </a:t>
            </a:r>
            <a:r>
              <a:rPr sz="2400" spc="-63" dirty="0">
                <a:latin typeface="Lucida Sans"/>
                <a:cs typeface="Lucida Sans"/>
              </a:rPr>
              <a:t>solution.</a:t>
            </a:r>
            <a:endParaRPr sz="2400">
              <a:latin typeface="Lucida Sans"/>
              <a:cs typeface="Lucida Sans"/>
            </a:endParaRPr>
          </a:p>
          <a:p>
            <a:pPr marL="8467">
              <a:lnSpc>
                <a:spcPct val="100000"/>
              </a:lnSpc>
              <a:spcBef>
                <a:spcPts val="1633"/>
              </a:spcBef>
            </a:pPr>
            <a:r>
              <a:rPr sz="1333" spc="-127" dirty="0">
                <a:latin typeface="Gill Sans MT"/>
                <a:cs typeface="Gill Sans MT"/>
              </a:rPr>
              <a:t>We</a:t>
            </a:r>
            <a:r>
              <a:rPr sz="1333" spc="23" dirty="0">
                <a:latin typeface="Gill Sans MT"/>
                <a:cs typeface="Gill Sans MT"/>
              </a:rPr>
              <a:t> </a:t>
            </a:r>
            <a:r>
              <a:rPr sz="1333" spc="60" dirty="0">
                <a:latin typeface="Gill Sans MT"/>
                <a:cs typeface="Gill Sans MT"/>
              </a:rPr>
              <a:t>do</a:t>
            </a:r>
            <a:r>
              <a:rPr sz="1333" spc="13" dirty="0">
                <a:latin typeface="Gill Sans MT"/>
                <a:cs typeface="Gill Sans MT"/>
              </a:rPr>
              <a:t> </a:t>
            </a:r>
            <a:r>
              <a:rPr sz="1333" spc="103" dirty="0">
                <a:latin typeface="Gill Sans MT"/>
                <a:cs typeface="Gill Sans MT"/>
              </a:rPr>
              <a:t>all</a:t>
            </a:r>
            <a:r>
              <a:rPr sz="1333" spc="13" dirty="0">
                <a:latin typeface="Gill Sans MT"/>
                <a:cs typeface="Gill Sans MT"/>
              </a:rPr>
              <a:t> </a:t>
            </a:r>
            <a:r>
              <a:rPr sz="1333" spc="53" dirty="0">
                <a:latin typeface="Gill Sans MT"/>
                <a:cs typeface="Gill Sans MT"/>
              </a:rPr>
              <a:t>the</a:t>
            </a:r>
            <a:r>
              <a:rPr sz="1333" spc="27" dirty="0">
                <a:latin typeface="Gill Sans MT"/>
                <a:cs typeface="Gill Sans MT"/>
              </a:rPr>
              <a:t> </a:t>
            </a:r>
            <a:r>
              <a:rPr sz="1333" spc="-7" dirty="0">
                <a:latin typeface="Gill Sans MT"/>
                <a:cs typeface="Gill Sans MT"/>
              </a:rPr>
              <a:t>work.</a:t>
            </a:r>
            <a:endParaRPr sz="1333">
              <a:latin typeface="Gill Sans MT"/>
              <a:cs typeface="Gill Sans MT"/>
            </a:endParaRPr>
          </a:p>
        </p:txBody>
      </p:sp>
      <p:sp>
        <p:nvSpPr>
          <p:cNvPr id="14" name="object 14"/>
          <p:cNvSpPr/>
          <p:nvPr/>
        </p:nvSpPr>
        <p:spPr>
          <a:xfrm>
            <a:off x="5991352" y="5107431"/>
            <a:ext cx="5516880" cy="0"/>
          </a:xfrm>
          <a:custGeom>
            <a:avLst/>
            <a:gdLst/>
            <a:ahLst/>
            <a:cxnLst/>
            <a:rect l="l" t="t" r="r" b="b"/>
            <a:pathLst>
              <a:path w="8275319">
                <a:moveTo>
                  <a:pt x="0" y="0"/>
                </a:moveTo>
                <a:lnTo>
                  <a:pt x="8275320" y="0"/>
                </a:lnTo>
              </a:path>
            </a:pathLst>
          </a:custGeom>
          <a:ln w="952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2326981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004651"/>
          </a:solidFill>
        </p:spPr>
        <p:txBody>
          <a:bodyPr wrap="square" lIns="0" tIns="0" rIns="0" bIns="0" rtlCol="0"/>
          <a:lstStyle/>
          <a:p>
            <a:endParaRPr/>
          </a:p>
        </p:txBody>
      </p:sp>
      <p:sp>
        <p:nvSpPr>
          <p:cNvPr id="3" name="object 3"/>
          <p:cNvSpPr txBox="1"/>
          <p:nvPr/>
        </p:nvSpPr>
        <p:spPr>
          <a:xfrm>
            <a:off x="677536" y="1885188"/>
            <a:ext cx="5120217" cy="382693"/>
          </a:xfrm>
          <a:prstGeom prst="rect">
            <a:avLst/>
          </a:prstGeom>
        </p:spPr>
        <p:txBody>
          <a:bodyPr vert="horz" wrap="square" lIns="0" tIns="8467" rIns="0" bIns="0" rtlCol="0">
            <a:spAutoFit/>
          </a:bodyPr>
          <a:lstStyle/>
          <a:p>
            <a:pPr marL="8467">
              <a:lnSpc>
                <a:spcPct val="100000"/>
              </a:lnSpc>
              <a:spcBef>
                <a:spcPts val="67"/>
              </a:spcBef>
            </a:pPr>
            <a:r>
              <a:rPr sz="2400" spc="167" dirty="0">
                <a:solidFill>
                  <a:srgbClr val="F4F4F4"/>
                </a:solidFill>
                <a:latin typeface="Gill Sans MT"/>
                <a:cs typeface="Gill Sans MT"/>
              </a:rPr>
              <a:t>Reliable</a:t>
            </a:r>
            <a:r>
              <a:rPr sz="2400" spc="-43" dirty="0">
                <a:solidFill>
                  <a:srgbClr val="F4F4F4"/>
                </a:solidFill>
                <a:latin typeface="Gill Sans MT"/>
                <a:cs typeface="Gill Sans MT"/>
              </a:rPr>
              <a:t> </a:t>
            </a:r>
            <a:r>
              <a:rPr sz="2400" spc="140" dirty="0">
                <a:solidFill>
                  <a:srgbClr val="F4F4F4"/>
                </a:solidFill>
                <a:latin typeface="Gill Sans MT"/>
                <a:cs typeface="Gill Sans MT"/>
              </a:rPr>
              <a:t>income</a:t>
            </a:r>
            <a:r>
              <a:rPr sz="2400" spc="-63" dirty="0">
                <a:solidFill>
                  <a:srgbClr val="F4F4F4"/>
                </a:solidFill>
                <a:latin typeface="Gill Sans MT"/>
                <a:cs typeface="Gill Sans MT"/>
              </a:rPr>
              <a:t> </a:t>
            </a:r>
            <a:r>
              <a:rPr sz="2400" spc="227" dirty="0">
                <a:solidFill>
                  <a:srgbClr val="F4F4F4"/>
                </a:solidFill>
                <a:latin typeface="Gill Sans MT"/>
                <a:cs typeface="Gill Sans MT"/>
              </a:rPr>
              <a:t>and</a:t>
            </a:r>
            <a:r>
              <a:rPr sz="2400" spc="-60" dirty="0">
                <a:solidFill>
                  <a:srgbClr val="F4F4F4"/>
                </a:solidFill>
                <a:latin typeface="Gill Sans MT"/>
                <a:cs typeface="Gill Sans MT"/>
              </a:rPr>
              <a:t> </a:t>
            </a:r>
            <a:r>
              <a:rPr sz="2400" spc="177" dirty="0">
                <a:solidFill>
                  <a:srgbClr val="F4F4F4"/>
                </a:solidFill>
                <a:latin typeface="Gill Sans MT"/>
                <a:cs typeface="Gill Sans MT"/>
              </a:rPr>
              <a:t>loan</a:t>
            </a:r>
            <a:r>
              <a:rPr sz="2400" spc="-67" dirty="0">
                <a:solidFill>
                  <a:srgbClr val="F4F4F4"/>
                </a:solidFill>
                <a:latin typeface="Gill Sans MT"/>
                <a:cs typeface="Gill Sans MT"/>
              </a:rPr>
              <a:t> </a:t>
            </a:r>
            <a:r>
              <a:rPr sz="2400" spc="147" dirty="0">
                <a:solidFill>
                  <a:srgbClr val="F4F4F4"/>
                </a:solidFill>
                <a:latin typeface="Gill Sans MT"/>
                <a:cs typeface="Gill Sans MT"/>
              </a:rPr>
              <a:t>generation</a:t>
            </a:r>
            <a:endParaRPr sz="2400">
              <a:latin typeface="Gill Sans MT"/>
              <a:cs typeface="Gill Sans MT"/>
            </a:endParaRPr>
          </a:p>
        </p:txBody>
      </p:sp>
      <p:sp>
        <p:nvSpPr>
          <p:cNvPr id="4" name="object 4"/>
          <p:cNvSpPr txBox="1">
            <a:spLocks noGrp="1"/>
          </p:cNvSpPr>
          <p:nvPr>
            <p:ph type="title"/>
          </p:nvPr>
        </p:nvSpPr>
        <p:spPr>
          <a:xfrm>
            <a:off x="677536" y="591990"/>
            <a:ext cx="9679093" cy="1073573"/>
          </a:xfrm>
          <a:prstGeom prst="rect">
            <a:avLst/>
          </a:prstGeom>
        </p:spPr>
        <p:txBody>
          <a:bodyPr vert="horz" wrap="square" lIns="0" tIns="8043" rIns="0" bIns="0" rtlCol="0">
            <a:spAutoFit/>
          </a:bodyPr>
          <a:lstStyle/>
          <a:p>
            <a:pPr marL="8467">
              <a:lnSpc>
                <a:spcPct val="100000"/>
              </a:lnSpc>
              <a:spcBef>
                <a:spcPts val="63"/>
              </a:spcBef>
            </a:pPr>
            <a:r>
              <a:rPr sz="6934" spc="-237" dirty="0">
                <a:solidFill>
                  <a:srgbClr val="A3E373"/>
                </a:solidFill>
                <a:latin typeface="Lucida Sans"/>
                <a:cs typeface="Lucida Sans"/>
              </a:rPr>
              <a:t>What’s</a:t>
            </a:r>
            <a:r>
              <a:rPr sz="6934" spc="-433" dirty="0">
                <a:solidFill>
                  <a:srgbClr val="A3E373"/>
                </a:solidFill>
                <a:latin typeface="Lucida Sans"/>
                <a:cs typeface="Lucida Sans"/>
              </a:rPr>
              <a:t> </a:t>
            </a:r>
            <a:r>
              <a:rPr sz="6934" spc="-150" dirty="0">
                <a:solidFill>
                  <a:srgbClr val="A3E373"/>
                </a:solidFill>
                <a:latin typeface="Lucida Sans"/>
                <a:cs typeface="Lucida Sans"/>
              </a:rPr>
              <a:t>the</a:t>
            </a:r>
            <a:r>
              <a:rPr sz="6934" spc="-443" dirty="0">
                <a:solidFill>
                  <a:srgbClr val="A3E373"/>
                </a:solidFill>
                <a:latin typeface="Lucida Sans"/>
                <a:cs typeface="Lucida Sans"/>
              </a:rPr>
              <a:t> </a:t>
            </a:r>
            <a:r>
              <a:rPr sz="6934" spc="-97" dirty="0">
                <a:solidFill>
                  <a:srgbClr val="A3E373"/>
                </a:solidFill>
                <a:latin typeface="Lucida Sans"/>
                <a:cs typeface="Lucida Sans"/>
              </a:rPr>
              <a:t>opportunity?</a:t>
            </a:r>
            <a:endParaRPr sz="6934">
              <a:latin typeface="Lucida Sans"/>
              <a:cs typeface="Lucida Sans"/>
            </a:endParaRPr>
          </a:p>
        </p:txBody>
      </p:sp>
      <p:grpSp>
        <p:nvGrpSpPr>
          <p:cNvPr id="5" name="object 5"/>
          <p:cNvGrpSpPr/>
          <p:nvPr/>
        </p:nvGrpSpPr>
        <p:grpSpPr>
          <a:xfrm>
            <a:off x="0" y="4051808"/>
            <a:ext cx="4131310" cy="2806277"/>
            <a:chOff x="0" y="6077711"/>
            <a:chExt cx="6196965" cy="4209415"/>
          </a:xfrm>
        </p:grpSpPr>
        <p:sp>
          <p:nvSpPr>
            <p:cNvPr id="6" name="object 6"/>
            <p:cNvSpPr/>
            <p:nvPr/>
          </p:nvSpPr>
          <p:spPr>
            <a:xfrm>
              <a:off x="0" y="6077711"/>
              <a:ext cx="2819400" cy="4209415"/>
            </a:xfrm>
            <a:custGeom>
              <a:avLst/>
              <a:gdLst/>
              <a:ahLst/>
              <a:cxnLst/>
              <a:rect l="l" t="t" r="r" b="b"/>
              <a:pathLst>
                <a:path w="2819400" h="4209415">
                  <a:moveTo>
                    <a:pt x="1223606" y="0"/>
                  </a:moveTo>
                  <a:lnTo>
                    <a:pt x="0" y="0"/>
                  </a:lnTo>
                  <a:lnTo>
                    <a:pt x="0" y="4209285"/>
                  </a:lnTo>
                  <a:lnTo>
                    <a:pt x="1985549" y="4209285"/>
                  </a:lnTo>
                  <a:lnTo>
                    <a:pt x="2819400" y="2764536"/>
                  </a:lnTo>
                  <a:lnTo>
                    <a:pt x="1223606" y="0"/>
                  </a:lnTo>
                  <a:close/>
                </a:path>
              </a:pathLst>
            </a:custGeom>
            <a:solidFill>
              <a:srgbClr val="00A081"/>
            </a:solidFill>
          </p:spPr>
          <p:txBody>
            <a:bodyPr wrap="square" lIns="0" tIns="0" rIns="0" bIns="0" rtlCol="0"/>
            <a:lstStyle/>
            <a:p>
              <a:endParaRPr/>
            </a:p>
          </p:txBody>
        </p:sp>
        <p:sp>
          <p:nvSpPr>
            <p:cNvPr id="7" name="object 7"/>
            <p:cNvSpPr/>
            <p:nvPr/>
          </p:nvSpPr>
          <p:spPr>
            <a:xfrm>
              <a:off x="1670304" y="7004303"/>
              <a:ext cx="3035935" cy="2627630"/>
            </a:xfrm>
            <a:custGeom>
              <a:avLst/>
              <a:gdLst/>
              <a:ahLst/>
              <a:cxnLst/>
              <a:rect l="l" t="t" r="r" b="b"/>
              <a:pathLst>
                <a:path w="3035935" h="2627629">
                  <a:moveTo>
                    <a:pt x="2276729" y="0"/>
                  </a:moveTo>
                  <a:lnTo>
                    <a:pt x="758951" y="0"/>
                  </a:lnTo>
                  <a:lnTo>
                    <a:pt x="0" y="1313688"/>
                  </a:lnTo>
                  <a:lnTo>
                    <a:pt x="758951" y="2627376"/>
                  </a:lnTo>
                  <a:lnTo>
                    <a:pt x="2276856" y="2627376"/>
                  </a:lnTo>
                  <a:lnTo>
                    <a:pt x="3035808" y="1313688"/>
                  </a:lnTo>
                  <a:lnTo>
                    <a:pt x="2276729" y="0"/>
                  </a:lnTo>
                  <a:close/>
                </a:path>
              </a:pathLst>
            </a:custGeom>
            <a:solidFill>
              <a:srgbClr val="F4F4F4"/>
            </a:solidFill>
          </p:spPr>
          <p:txBody>
            <a:bodyPr wrap="square" lIns="0" tIns="0" rIns="0" bIns="0" rtlCol="0"/>
            <a:lstStyle/>
            <a:p>
              <a:endParaRPr/>
            </a:p>
          </p:txBody>
        </p:sp>
        <p:sp>
          <p:nvSpPr>
            <p:cNvPr id="8" name="object 8"/>
            <p:cNvSpPr/>
            <p:nvPr/>
          </p:nvSpPr>
          <p:spPr>
            <a:xfrm>
              <a:off x="4053840" y="8958072"/>
              <a:ext cx="2143125" cy="1329055"/>
            </a:xfrm>
            <a:custGeom>
              <a:avLst/>
              <a:gdLst/>
              <a:ahLst/>
              <a:cxnLst/>
              <a:rect l="l" t="t" r="r" b="b"/>
              <a:pathLst>
                <a:path w="2143125" h="1329054">
                  <a:moveTo>
                    <a:pt x="1607058" y="0"/>
                  </a:moveTo>
                  <a:lnTo>
                    <a:pt x="535686" y="0"/>
                  </a:lnTo>
                  <a:lnTo>
                    <a:pt x="0" y="926591"/>
                  </a:lnTo>
                  <a:lnTo>
                    <a:pt x="232599" y="1328925"/>
                  </a:lnTo>
                  <a:lnTo>
                    <a:pt x="1910144" y="1328925"/>
                  </a:lnTo>
                  <a:lnTo>
                    <a:pt x="2142744" y="926591"/>
                  </a:lnTo>
                  <a:lnTo>
                    <a:pt x="1607058" y="0"/>
                  </a:lnTo>
                  <a:close/>
                </a:path>
              </a:pathLst>
            </a:custGeom>
            <a:solidFill>
              <a:srgbClr val="A3E373"/>
            </a:solidFill>
          </p:spPr>
          <p:txBody>
            <a:bodyPr wrap="square" lIns="0" tIns="0" rIns="0" bIns="0" rtlCol="0"/>
            <a:lstStyle/>
            <a:p>
              <a:endParaRPr/>
            </a:p>
          </p:txBody>
        </p:sp>
        <p:pic>
          <p:nvPicPr>
            <p:cNvPr id="9" name="object 9"/>
            <p:cNvPicPr/>
            <p:nvPr/>
          </p:nvPicPr>
          <p:blipFill>
            <a:blip r:embed="rId2" cstate="print"/>
            <a:stretch>
              <a:fillRect/>
            </a:stretch>
          </p:blipFill>
          <p:spPr>
            <a:xfrm>
              <a:off x="2502407" y="7662672"/>
              <a:ext cx="1374647" cy="1316736"/>
            </a:xfrm>
            <a:prstGeom prst="rect">
              <a:avLst/>
            </a:prstGeom>
          </p:spPr>
        </p:pic>
      </p:grpSp>
      <p:sp>
        <p:nvSpPr>
          <p:cNvPr id="10" name="object 10"/>
          <p:cNvSpPr txBox="1"/>
          <p:nvPr/>
        </p:nvSpPr>
        <p:spPr>
          <a:xfrm>
            <a:off x="3680460" y="2851824"/>
            <a:ext cx="2139950" cy="1631950"/>
          </a:xfrm>
          <a:prstGeom prst="rect">
            <a:avLst/>
          </a:prstGeom>
        </p:spPr>
        <p:txBody>
          <a:bodyPr vert="horz" wrap="square" lIns="0" tIns="207433" rIns="0" bIns="0" rtlCol="0">
            <a:spAutoFit/>
          </a:bodyPr>
          <a:lstStyle/>
          <a:p>
            <a:pPr marL="8467">
              <a:lnSpc>
                <a:spcPct val="100000"/>
              </a:lnSpc>
              <a:spcBef>
                <a:spcPts val="1633"/>
              </a:spcBef>
            </a:pPr>
            <a:r>
              <a:rPr sz="6400" spc="267" dirty="0">
                <a:solidFill>
                  <a:srgbClr val="A3E373"/>
                </a:solidFill>
                <a:latin typeface="Gill Sans MT"/>
                <a:cs typeface="Gill Sans MT"/>
              </a:rPr>
              <a:t>7.45%</a:t>
            </a:r>
            <a:endParaRPr sz="6400">
              <a:latin typeface="Gill Sans MT"/>
              <a:cs typeface="Gill Sans MT"/>
            </a:endParaRPr>
          </a:p>
          <a:p>
            <a:pPr marL="153254">
              <a:lnSpc>
                <a:spcPct val="100000"/>
              </a:lnSpc>
              <a:spcBef>
                <a:spcPts val="587"/>
              </a:spcBef>
            </a:pPr>
            <a:r>
              <a:rPr sz="2400" spc="43" dirty="0">
                <a:solidFill>
                  <a:srgbClr val="F4F4F4"/>
                </a:solidFill>
                <a:latin typeface="Gill Sans MT"/>
                <a:cs typeface="Gill Sans MT"/>
              </a:rPr>
              <a:t>Gross</a:t>
            </a:r>
            <a:r>
              <a:rPr sz="2400" spc="-76" dirty="0">
                <a:solidFill>
                  <a:srgbClr val="F4F4F4"/>
                </a:solidFill>
                <a:latin typeface="Gill Sans MT"/>
                <a:cs typeface="Gill Sans MT"/>
              </a:rPr>
              <a:t> </a:t>
            </a:r>
            <a:r>
              <a:rPr sz="2400" spc="110" dirty="0">
                <a:solidFill>
                  <a:srgbClr val="F4F4F4"/>
                </a:solidFill>
                <a:latin typeface="Gill Sans MT"/>
                <a:cs typeface="Gill Sans MT"/>
              </a:rPr>
              <a:t>Yield</a:t>
            </a:r>
            <a:endParaRPr sz="2400">
              <a:latin typeface="Gill Sans MT"/>
              <a:cs typeface="Gill Sans MT"/>
            </a:endParaRPr>
          </a:p>
        </p:txBody>
      </p:sp>
      <p:sp>
        <p:nvSpPr>
          <p:cNvPr id="11" name="object 11"/>
          <p:cNvSpPr txBox="1"/>
          <p:nvPr/>
        </p:nvSpPr>
        <p:spPr>
          <a:xfrm>
            <a:off x="7409349" y="2885447"/>
            <a:ext cx="3219450" cy="1585807"/>
          </a:xfrm>
          <a:prstGeom prst="rect">
            <a:avLst/>
          </a:prstGeom>
        </p:spPr>
        <p:txBody>
          <a:bodyPr vert="horz" wrap="square" lIns="0" tIns="173567" rIns="0" bIns="0" rtlCol="0">
            <a:spAutoFit/>
          </a:bodyPr>
          <a:lstStyle/>
          <a:p>
            <a:pPr marL="1693" algn="ctr">
              <a:lnSpc>
                <a:spcPct val="100000"/>
              </a:lnSpc>
              <a:spcBef>
                <a:spcPts val="1367"/>
              </a:spcBef>
            </a:pPr>
            <a:r>
              <a:rPr sz="6400" spc="143" dirty="0">
                <a:solidFill>
                  <a:srgbClr val="A3E373"/>
                </a:solidFill>
                <a:latin typeface="Gill Sans MT"/>
                <a:cs typeface="Gill Sans MT"/>
              </a:rPr>
              <a:t>760</a:t>
            </a:r>
            <a:endParaRPr sz="6400">
              <a:latin typeface="Gill Sans MT"/>
              <a:cs typeface="Gill Sans MT"/>
            </a:endParaRPr>
          </a:p>
          <a:p>
            <a:pPr algn="ctr">
              <a:lnSpc>
                <a:spcPct val="100000"/>
              </a:lnSpc>
              <a:spcBef>
                <a:spcPts val="490"/>
              </a:spcBef>
            </a:pPr>
            <a:r>
              <a:rPr sz="2400" spc="90" dirty="0">
                <a:solidFill>
                  <a:srgbClr val="F4F4F4"/>
                </a:solidFill>
                <a:latin typeface="Gill Sans MT"/>
                <a:cs typeface="Gill Sans MT"/>
              </a:rPr>
              <a:t>Weighted</a:t>
            </a:r>
            <a:r>
              <a:rPr sz="2400" spc="-53" dirty="0">
                <a:solidFill>
                  <a:srgbClr val="F4F4F4"/>
                </a:solidFill>
                <a:latin typeface="Gill Sans MT"/>
                <a:cs typeface="Gill Sans MT"/>
              </a:rPr>
              <a:t> </a:t>
            </a:r>
            <a:r>
              <a:rPr sz="2400" spc="110" dirty="0">
                <a:solidFill>
                  <a:srgbClr val="F4F4F4"/>
                </a:solidFill>
                <a:latin typeface="Gill Sans MT"/>
                <a:cs typeface="Gill Sans MT"/>
              </a:rPr>
              <a:t>Average</a:t>
            </a:r>
            <a:r>
              <a:rPr sz="2400" spc="-63" dirty="0">
                <a:solidFill>
                  <a:srgbClr val="F4F4F4"/>
                </a:solidFill>
                <a:latin typeface="Gill Sans MT"/>
                <a:cs typeface="Gill Sans MT"/>
              </a:rPr>
              <a:t> </a:t>
            </a:r>
            <a:r>
              <a:rPr sz="2400" spc="-83" dirty="0">
                <a:solidFill>
                  <a:srgbClr val="F4F4F4"/>
                </a:solidFill>
                <a:latin typeface="Gill Sans MT"/>
                <a:cs typeface="Gill Sans MT"/>
              </a:rPr>
              <a:t>FICO</a:t>
            </a:r>
            <a:endParaRPr sz="2400">
              <a:latin typeface="Gill Sans MT"/>
              <a:cs typeface="Gill Sans MT"/>
            </a:endParaRPr>
          </a:p>
        </p:txBody>
      </p:sp>
    </p:spTree>
    <p:extLst>
      <p:ext uri="{BB962C8B-B14F-4D97-AF65-F5344CB8AC3E}">
        <p14:creationId xmlns:p14="http://schemas.microsoft.com/office/powerpoint/2010/main" val="329723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A328B-CFC7-724F-9D80-61A25D773D12}"/>
              </a:ext>
            </a:extLst>
          </p:cNvPr>
          <p:cNvPicPr>
            <a:picLocks noChangeAspect="1"/>
          </p:cNvPicPr>
          <p:nvPr/>
        </p:nvPicPr>
        <p:blipFill rotWithShape="1">
          <a:blip r:embed="rId2" cstate="email">
            <a:alphaModFix amt="14000"/>
            <a:extLst>
              <a:ext uri="{BEBA8EAE-BF5A-486C-A8C5-ECC9F3942E4B}">
                <a14:imgProps xmlns:a14="http://schemas.microsoft.com/office/drawing/2010/main">
                  <a14:imgLayer r:embed="rId3">
                    <a14:imgEffect>
                      <a14:colorTemperature colorTemp="2250"/>
                    </a14:imgEffect>
                    <a14:imgEffect>
                      <a14:saturation sat="0"/>
                    </a14:imgEffect>
                  </a14:imgLayer>
                </a14:imgProps>
              </a:ext>
              <a:ext uri="{28A0092B-C50C-407E-A947-70E740481C1C}">
                <a14:useLocalDpi xmlns:a14="http://schemas.microsoft.com/office/drawing/2010/main"/>
              </a:ext>
            </a:extLst>
          </a:blip>
          <a:srcRect/>
          <a:stretch/>
        </p:blipFill>
        <p:spPr>
          <a:xfrm>
            <a:off x="0" y="0"/>
            <a:ext cx="5785595" cy="6858000"/>
          </a:xfrm>
          <a:prstGeom prst="rect">
            <a:avLst/>
          </a:prstGeom>
        </p:spPr>
      </p:pic>
      <p:sp>
        <p:nvSpPr>
          <p:cNvPr id="27" name="Rectangle 26">
            <a:extLst>
              <a:ext uri="{FF2B5EF4-FFF2-40B4-BE49-F238E27FC236}">
                <a16:creationId xmlns:a16="http://schemas.microsoft.com/office/drawing/2014/main" id="{E53214E9-FAD2-5646-873F-91C3F28631B2}"/>
              </a:ext>
            </a:extLst>
          </p:cNvPr>
          <p:cNvSpPr/>
          <p:nvPr/>
        </p:nvSpPr>
        <p:spPr>
          <a:xfrm>
            <a:off x="792843" y="1241277"/>
            <a:ext cx="5813066" cy="4409522"/>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5C181AD-BFB4-2F40-B3AE-4EA1EEFC6D1F}"/>
              </a:ext>
            </a:extLst>
          </p:cNvPr>
          <p:cNvSpPr txBox="1"/>
          <p:nvPr/>
        </p:nvSpPr>
        <p:spPr>
          <a:xfrm>
            <a:off x="1508082" y="2916293"/>
            <a:ext cx="4044835" cy="2377446"/>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25000"/>
              </a:lnSpc>
            </a:pPr>
            <a:r>
              <a:rPr lang="en-US" dirty="0">
                <a:solidFill>
                  <a:schemeClr val="bg1"/>
                </a:solidFill>
                <a:latin typeface="DIN" panose="02020500000000000000" pitchFamily="18" charset="0"/>
              </a:rPr>
              <a:t>SRM has helped 1,000+ financial institutions add more than $5 billion of value to their bottom line in areas such as payments, digital transformation, core processing, artificial intelligence,  digital assets, and overall operating efficiency. </a:t>
            </a:r>
          </a:p>
          <a:p>
            <a:pPr>
              <a:lnSpc>
                <a:spcPct val="125000"/>
              </a:lnSpc>
            </a:pPr>
            <a:endParaRPr lang="en-US" dirty="0">
              <a:solidFill>
                <a:schemeClr val="bg1"/>
              </a:solidFill>
              <a:latin typeface="DIN" panose="02020500000000000000" pitchFamily="18" charset="0"/>
            </a:endParaRPr>
          </a:p>
          <a:p>
            <a:pPr>
              <a:lnSpc>
                <a:spcPct val="125000"/>
              </a:lnSpc>
            </a:pPr>
            <a:r>
              <a:rPr lang="en-ID" dirty="0">
                <a:solidFill>
                  <a:schemeClr val="bg1"/>
                </a:solidFill>
                <a:latin typeface="DIN" panose="02020500000000000000" pitchFamily="18" charset="0"/>
              </a:rPr>
              <a:t>We take a holistic view of your institution’s needs to offer value-generating services. And our expanded footprint allows us to bring the best experts from across the globe to your engagement.</a:t>
            </a:r>
          </a:p>
        </p:txBody>
      </p:sp>
      <p:sp>
        <p:nvSpPr>
          <p:cNvPr id="10" name="TextBox 9">
            <a:extLst>
              <a:ext uri="{FF2B5EF4-FFF2-40B4-BE49-F238E27FC236}">
                <a16:creationId xmlns:a16="http://schemas.microsoft.com/office/drawing/2014/main" id="{CBDBBFF6-A6BC-8245-B212-B7C09A8A3595}"/>
              </a:ext>
            </a:extLst>
          </p:cNvPr>
          <p:cNvSpPr txBox="1"/>
          <p:nvPr/>
        </p:nvSpPr>
        <p:spPr>
          <a:xfrm>
            <a:off x="1508083" y="2061769"/>
            <a:ext cx="3857922" cy="781176"/>
          </a:xfrm>
          <a:prstGeom prst="rect">
            <a:avLst/>
          </a:prstGeom>
          <a:noFill/>
        </p:spPr>
        <p:txBody>
          <a:bodyPr wrap="square" rtlCol="0">
            <a:spAutoFit/>
          </a:bodyPr>
          <a:lstStyle/>
          <a:p>
            <a:pPr>
              <a:lnSpc>
                <a:spcPct val="80000"/>
              </a:lnSpc>
            </a:pPr>
            <a:r>
              <a:rPr lang="en-US" sz="5400" dirty="0">
                <a:solidFill>
                  <a:schemeClr val="bg1"/>
                </a:solidFill>
                <a:latin typeface="Georgia" panose="02060503050505060203" pitchFamily="18" charset="77"/>
                <a:cs typeface="Poppins ExtraBold" pitchFamily="2" charset="77"/>
              </a:rPr>
              <a:t>Background</a:t>
            </a:r>
          </a:p>
        </p:txBody>
      </p:sp>
      <p:sp>
        <p:nvSpPr>
          <p:cNvPr id="13" name="TextBox 12">
            <a:extLst>
              <a:ext uri="{FF2B5EF4-FFF2-40B4-BE49-F238E27FC236}">
                <a16:creationId xmlns:a16="http://schemas.microsoft.com/office/drawing/2014/main" id="{CCA9608C-6011-6D4B-8386-DF3ED937844D}"/>
              </a:ext>
            </a:extLst>
          </p:cNvPr>
          <p:cNvSpPr txBox="1"/>
          <p:nvPr/>
        </p:nvSpPr>
        <p:spPr>
          <a:xfrm>
            <a:off x="1508082" y="1753992"/>
            <a:ext cx="2914947" cy="307777"/>
          </a:xfrm>
          <a:prstGeom prst="rect">
            <a:avLst/>
          </a:prstGeom>
          <a:noFill/>
        </p:spPr>
        <p:txBody>
          <a:bodyPr wrap="square" rtlCol="0">
            <a:spAutoFit/>
          </a:bodyPr>
          <a:lstStyle/>
          <a:p>
            <a:r>
              <a:rPr lang="en-US" sz="1400" dirty="0">
                <a:solidFill>
                  <a:srgbClr val="80C342"/>
                </a:solidFill>
                <a:latin typeface="DIN" panose="02020500000000000000" pitchFamily="18" charset="0"/>
                <a:cs typeface="Poppins Medium" pitchFamily="2" charset="77"/>
              </a:rPr>
              <a:t>Strategic Resource Management</a:t>
            </a:r>
          </a:p>
        </p:txBody>
      </p:sp>
      <p:sp>
        <p:nvSpPr>
          <p:cNvPr id="14" name="TextBox 13">
            <a:extLst>
              <a:ext uri="{FF2B5EF4-FFF2-40B4-BE49-F238E27FC236}">
                <a16:creationId xmlns:a16="http://schemas.microsoft.com/office/drawing/2014/main" id="{1A36258C-A384-8B42-B6E3-02B2A6B3BF6B}"/>
              </a:ext>
            </a:extLst>
          </p:cNvPr>
          <p:cNvSpPr txBox="1"/>
          <p:nvPr/>
        </p:nvSpPr>
        <p:spPr>
          <a:xfrm>
            <a:off x="7446259" y="801611"/>
            <a:ext cx="1800493" cy="384721"/>
          </a:xfrm>
          <a:prstGeom prst="rect">
            <a:avLst/>
          </a:prstGeom>
          <a:noFill/>
        </p:spPr>
        <p:txBody>
          <a:bodyPr wrap="none" rtlCol="0">
            <a:spAutoFit/>
          </a:bodyPr>
          <a:lstStyle/>
          <a:p>
            <a:r>
              <a:rPr lang="en-US" sz="1900" dirty="0">
                <a:solidFill>
                  <a:srgbClr val="051D2B"/>
                </a:solidFill>
                <a:latin typeface="Georgia" panose="02060503050505060203" pitchFamily="18" charset="77"/>
                <a:cs typeface="Poppins Medium" pitchFamily="2" charset="77"/>
              </a:rPr>
              <a:t>Founded in 1992</a:t>
            </a:r>
          </a:p>
        </p:txBody>
      </p:sp>
      <p:sp>
        <p:nvSpPr>
          <p:cNvPr id="15" name="TextBox 14">
            <a:extLst>
              <a:ext uri="{FF2B5EF4-FFF2-40B4-BE49-F238E27FC236}">
                <a16:creationId xmlns:a16="http://schemas.microsoft.com/office/drawing/2014/main" id="{D7FAC881-DC12-3C44-863C-AB2E0EF1F3DA}"/>
              </a:ext>
            </a:extLst>
          </p:cNvPr>
          <p:cNvSpPr txBox="1"/>
          <p:nvPr/>
        </p:nvSpPr>
        <p:spPr>
          <a:xfrm>
            <a:off x="7446259" y="1106665"/>
            <a:ext cx="3567001" cy="530658"/>
          </a:xfrm>
          <a:prstGeom prst="rect">
            <a:avLst/>
          </a:prstGeom>
          <a:noFill/>
        </p:spPr>
        <p:txBody>
          <a:bodyPr wrap="square" rtlCol="0">
            <a:spAutoFit/>
          </a:bodyPr>
          <a:lstStyle/>
          <a:p>
            <a:pPr>
              <a:lnSpc>
                <a:spcPct val="125000"/>
              </a:lnSpc>
            </a:pPr>
            <a:r>
              <a:rPr lang="en-US" sz="1200" dirty="0">
                <a:solidFill>
                  <a:srgbClr val="051D2B"/>
                </a:solidFill>
                <a:latin typeface="DIN" panose="02020500000000000000" pitchFamily="18" charset="0"/>
              </a:rPr>
              <a:t>Offices in United States and Europe</a:t>
            </a:r>
          </a:p>
          <a:p>
            <a:pPr>
              <a:lnSpc>
                <a:spcPct val="125000"/>
              </a:lnSpc>
            </a:pPr>
            <a:r>
              <a:rPr lang="en-US" sz="1200" dirty="0">
                <a:solidFill>
                  <a:srgbClr val="051D2B"/>
                </a:solidFill>
                <a:latin typeface="DIN" panose="02020500000000000000" pitchFamily="18" charset="0"/>
              </a:rPr>
              <a:t>Headquartered in Memphis, TN</a:t>
            </a:r>
          </a:p>
        </p:txBody>
      </p:sp>
      <p:sp>
        <p:nvSpPr>
          <p:cNvPr id="16" name="TextBox 15">
            <a:extLst>
              <a:ext uri="{FF2B5EF4-FFF2-40B4-BE49-F238E27FC236}">
                <a16:creationId xmlns:a16="http://schemas.microsoft.com/office/drawing/2014/main" id="{45EF3EED-953E-2749-B42B-74BA52B20110}"/>
              </a:ext>
            </a:extLst>
          </p:cNvPr>
          <p:cNvSpPr txBox="1"/>
          <p:nvPr/>
        </p:nvSpPr>
        <p:spPr>
          <a:xfrm>
            <a:off x="7446259" y="1899513"/>
            <a:ext cx="2021707" cy="384721"/>
          </a:xfrm>
          <a:prstGeom prst="rect">
            <a:avLst/>
          </a:prstGeom>
          <a:noFill/>
        </p:spPr>
        <p:txBody>
          <a:bodyPr wrap="none" rtlCol="0">
            <a:spAutoFit/>
          </a:bodyPr>
          <a:lstStyle/>
          <a:p>
            <a:r>
              <a:rPr lang="en-US" sz="1900" dirty="0">
                <a:solidFill>
                  <a:srgbClr val="051D2B"/>
                </a:solidFill>
                <a:latin typeface="Georgia" panose="02060503050505060203" pitchFamily="18" charset="77"/>
                <a:cs typeface="Poppins Medium" pitchFamily="2" charset="77"/>
              </a:rPr>
              <a:t>Proven Experience</a:t>
            </a:r>
          </a:p>
        </p:txBody>
      </p:sp>
      <p:sp>
        <p:nvSpPr>
          <p:cNvPr id="17" name="TextBox 16">
            <a:extLst>
              <a:ext uri="{FF2B5EF4-FFF2-40B4-BE49-F238E27FC236}">
                <a16:creationId xmlns:a16="http://schemas.microsoft.com/office/drawing/2014/main" id="{6A15CBE7-A363-BA4D-A286-C1B0A4A0A920}"/>
              </a:ext>
            </a:extLst>
          </p:cNvPr>
          <p:cNvSpPr txBox="1"/>
          <p:nvPr/>
        </p:nvSpPr>
        <p:spPr>
          <a:xfrm>
            <a:off x="7465991" y="2222611"/>
            <a:ext cx="3567001" cy="530658"/>
          </a:xfrm>
          <a:prstGeom prst="rect">
            <a:avLst/>
          </a:prstGeom>
          <a:noFill/>
        </p:spPr>
        <p:txBody>
          <a:bodyPr wrap="square" rtlCol="0">
            <a:spAutoFit/>
          </a:bodyPr>
          <a:lstStyle/>
          <a:p>
            <a:pPr>
              <a:lnSpc>
                <a:spcPct val="125000"/>
              </a:lnSpc>
            </a:pPr>
            <a:r>
              <a:rPr lang="en-US" sz="1200" dirty="0">
                <a:solidFill>
                  <a:srgbClr val="051D2B"/>
                </a:solidFill>
                <a:latin typeface="DIN" panose="02020500000000000000" pitchFamily="18" charset="0"/>
              </a:rPr>
              <a:t>Leading advisory firm to financial institutions</a:t>
            </a:r>
          </a:p>
          <a:p>
            <a:pPr>
              <a:lnSpc>
                <a:spcPct val="125000"/>
              </a:lnSpc>
            </a:pPr>
            <a:r>
              <a:rPr lang="en-US" sz="1200" dirty="0">
                <a:solidFill>
                  <a:srgbClr val="051D2B"/>
                </a:solidFill>
                <a:latin typeface="DIN" panose="02020500000000000000" pitchFamily="18" charset="0"/>
              </a:rPr>
              <a:t>1,000+ clients, 8,000+ projects</a:t>
            </a:r>
          </a:p>
        </p:txBody>
      </p:sp>
      <p:sp>
        <p:nvSpPr>
          <p:cNvPr id="19" name="TextBox 18">
            <a:extLst>
              <a:ext uri="{FF2B5EF4-FFF2-40B4-BE49-F238E27FC236}">
                <a16:creationId xmlns:a16="http://schemas.microsoft.com/office/drawing/2014/main" id="{FAF67367-7266-6244-B2B6-A8528FA2D637}"/>
              </a:ext>
            </a:extLst>
          </p:cNvPr>
          <p:cNvSpPr txBox="1"/>
          <p:nvPr/>
        </p:nvSpPr>
        <p:spPr>
          <a:xfrm>
            <a:off x="7446259" y="2999763"/>
            <a:ext cx="2085827" cy="384721"/>
          </a:xfrm>
          <a:prstGeom prst="rect">
            <a:avLst/>
          </a:prstGeom>
          <a:noFill/>
        </p:spPr>
        <p:txBody>
          <a:bodyPr wrap="none" rtlCol="0">
            <a:spAutoFit/>
          </a:bodyPr>
          <a:lstStyle/>
          <a:p>
            <a:r>
              <a:rPr lang="en-US" sz="1900" dirty="0">
                <a:solidFill>
                  <a:srgbClr val="051D2B"/>
                </a:solidFill>
                <a:latin typeface="Georgia" panose="02060503050505060203" pitchFamily="18" charset="77"/>
                <a:cs typeface="Poppins Medium" pitchFamily="2" charset="77"/>
              </a:rPr>
              <a:t>Diversified Practice</a:t>
            </a:r>
          </a:p>
        </p:txBody>
      </p:sp>
      <p:sp>
        <p:nvSpPr>
          <p:cNvPr id="20" name="TextBox 19">
            <a:extLst>
              <a:ext uri="{FF2B5EF4-FFF2-40B4-BE49-F238E27FC236}">
                <a16:creationId xmlns:a16="http://schemas.microsoft.com/office/drawing/2014/main" id="{34A10E45-BA22-7944-97A3-46E1D9DC1779}"/>
              </a:ext>
            </a:extLst>
          </p:cNvPr>
          <p:cNvSpPr txBox="1"/>
          <p:nvPr/>
        </p:nvSpPr>
        <p:spPr>
          <a:xfrm>
            <a:off x="7446259" y="3321146"/>
            <a:ext cx="3247231" cy="530658"/>
          </a:xfrm>
          <a:prstGeom prst="rect">
            <a:avLst/>
          </a:prstGeom>
          <a:noFill/>
        </p:spPr>
        <p:txBody>
          <a:bodyPr wrap="square" rtlCol="0">
            <a:spAutoFit/>
          </a:bodyPr>
          <a:lstStyle/>
          <a:p>
            <a:pPr>
              <a:lnSpc>
                <a:spcPct val="125000"/>
              </a:lnSpc>
            </a:pPr>
            <a:r>
              <a:rPr lang="en-US" sz="1200" dirty="0">
                <a:solidFill>
                  <a:srgbClr val="051D2B"/>
                </a:solidFill>
                <a:latin typeface="DIN" panose="02020500000000000000" pitchFamily="18" charset="0"/>
              </a:rPr>
              <a:t>Vendor contract negotiation and cost savings, revenue growth, and critical advisory services</a:t>
            </a:r>
          </a:p>
        </p:txBody>
      </p:sp>
      <p:sp>
        <p:nvSpPr>
          <p:cNvPr id="21" name="TextBox 20">
            <a:extLst>
              <a:ext uri="{FF2B5EF4-FFF2-40B4-BE49-F238E27FC236}">
                <a16:creationId xmlns:a16="http://schemas.microsoft.com/office/drawing/2014/main" id="{6728ECD5-6C83-9546-988F-17EBC32B604D}"/>
              </a:ext>
            </a:extLst>
          </p:cNvPr>
          <p:cNvSpPr txBox="1"/>
          <p:nvPr/>
        </p:nvSpPr>
        <p:spPr>
          <a:xfrm>
            <a:off x="7446259" y="4130323"/>
            <a:ext cx="3001143" cy="384721"/>
          </a:xfrm>
          <a:prstGeom prst="rect">
            <a:avLst/>
          </a:prstGeom>
          <a:noFill/>
        </p:spPr>
        <p:txBody>
          <a:bodyPr wrap="none" rtlCol="0">
            <a:spAutoFit/>
          </a:bodyPr>
          <a:lstStyle/>
          <a:p>
            <a:r>
              <a:rPr lang="en-US" sz="1900" dirty="0">
                <a:solidFill>
                  <a:srgbClr val="051D2B"/>
                </a:solidFill>
                <a:latin typeface="Georgia" panose="02060503050505060203" pitchFamily="18" charset="77"/>
                <a:cs typeface="Poppins Medium" pitchFamily="2" charset="77"/>
              </a:rPr>
              <a:t>Proprietary Benchmark Data</a:t>
            </a:r>
          </a:p>
        </p:txBody>
      </p:sp>
      <p:sp>
        <p:nvSpPr>
          <p:cNvPr id="22" name="TextBox 21">
            <a:extLst>
              <a:ext uri="{FF2B5EF4-FFF2-40B4-BE49-F238E27FC236}">
                <a16:creationId xmlns:a16="http://schemas.microsoft.com/office/drawing/2014/main" id="{F39D7F21-BF1A-894D-88C9-3EC14985039B}"/>
              </a:ext>
            </a:extLst>
          </p:cNvPr>
          <p:cNvSpPr txBox="1"/>
          <p:nvPr/>
        </p:nvSpPr>
        <p:spPr>
          <a:xfrm>
            <a:off x="7446259" y="4451706"/>
            <a:ext cx="3145413" cy="530658"/>
          </a:xfrm>
          <a:prstGeom prst="rect">
            <a:avLst/>
          </a:prstGeom>
          <a:noFill/>
        </p:spPr>
        <p:txBody>
          <a:bodyPr wrap="square" rtlCol="0">
            <a:spAutoFit/>
          </a:bodyPr>
          <a:lstStyle/>
          <a:p>
            <a:pPr>
              <a:lnSpc>
                <a:spcPct val="125000"/>
              </a:lnSpc>
            </a:pPr>
            <a:r>
              <a:rPr lang="en-US" sz="1200" dirty="0">
                <a:solidFill>
                  <a:srgbClr val="051D2B"/>
                </a:solidFill>
                <a:latin typeface="DIN" panose="02020500000000000000" pitchFamily="18" charset="0"/>
              </a:rPr>
              <a:t>Real time assessment of vendor and industry activities and trends</a:t>
            </a:r>
          </a:p>
        </p:txBody>
      </p:sp>
      <p:sp>
        <p:nvSpPr>
          <p:cNvPr id="23" name="TextBox 22">
            <a:extLst>
              <a:ext uri="{FF2B5EF4-FFF2-40B4-BE49-F238E27FC236}">
                <a16:creationId xmlns:a16="http://schemas.microsoft.com/office/drawing/2014/main" id="{8C014CD2-D7B3-BA46-9F95-0FF376A14A26}"/>
              </a:ext>
            </a:extLst>
          </p:cNvPr>
          <p:cNvSpPr txBox="1"/>
          <p:nvPr/>
        </p:nvSpPr>
        <p:spPr>
          <a:xfrm>
            <a:off x="7446259" y="5266078"/>
            <a:ext cx="2154757" cy="384721"/>
          </a:xfrm>
          <a:prstGeom prst="rect">
            <a:avLst/>
          </a:prstGeom>
          <a:noFill/>
        </p:spPr>
        <p:txBody>
          <a:bodyPr wrap="none" rtlCol="0">
            <a:spAutoFit/>
          </a:bodyPr>
          <a:lstStyle/>
          <a:p>
            <a:r>
              <a:rPr lang="en-US" sz="1900" dirty="0">
                <a:solidFill>
                  <a:srgbClr val="051D2B"/>
                </a:solidFill>
                <a:latin typeface="Georgia" panose="02060503050505060203" pitchFamily="18" charset="77"/>
                <a:cs typeface="Poppins Medium" pitchFamily="2" charset="77"/>
              </a:rPr>
              <a:t>Quantifiable Results</a:t>
            </a:r>
          </a:p>
        </p:txBody>
      </p:sp>
      <p:sp>
        <p:nvSpPr>
          <p:cNvPr id="24" name="TextBox 23">
            <a:extLst>
              <a:ext uri="{FF2B5EF4-FFF2-40B4-BE49-F238E27FC236}">
                <a16:creationId xmlns:a16="http://schemas.microsoft.com/office/drawing/2014/main" id="{5D2A79D6-1301-8945-8893-2CA2413BA80E}"/>
              </a:ext>
            </a:extLst>
          </p:cNvPr>
          <p:cNvSpPr txBox="1"/>
          <p:nvPr/>
        </p:nvSpPr>
        <p:spPr>
          <a:xfrm>
            <a:off x="7446259" y="5587461"/>
            <a:ext cx="3145413" cy="530658"/>
          </a:xfrm>
          <a:prstGeom prst="rect">
            <a:avLst/>
          </a:prstGeom>
          <a:noFill/>
        </p:spPr>
        <p:txBody>
          <a:bodyPr wrap="square" rtlCol="0">
            <a:spAutoFit/>
          </a:bodyPr>
          <a:lstStyle/>
          <a:p>
            <a:pPr>
              <a:lnSpc>
                <a:spcPct val="125000"/>
              </a:lnSpc>
            </a:pPr>
            <a:r>
              <a:rPr lang="en-US" sz="1200" dirty="0">
                <a:solidFill>
                  <a:srgbClr val="051D2B"/>
                </a:solidFill>
                <a:latin typeface="DIN" panose="02020500000000000000" pitchFamily="18" charset="0"/>
              </a:rPr>
              <a:t>$5B+ of value to clients’ bottom line</a:t>
            </a:r>
          </a:p>
          <a:p>
            <a:pPr>
              <a:lnSpc>
                <a:spcPct val="125000"/>
              </a:lnSpc>
            </a:pPr>
            <a:r>
              <a:rPr lang="en-US" sz="1200" dirty="0">
                <a:solidFill>
                  <a:srgbClr val="051D2B"/>
                </a:solidFill>
                <a:latin typeface="DIN" panose="02020500000000000000" pitchFamily="18" charset="0"/>
              </a:rPr>
              <a:t>$100M+ value per year on average</a:t>
            </a:r>
          </a:p>
        </p:txBody>
      </p:sp>
      <p:pic>
        <p:nvPicPr>
          <p:cNvPr id="25" name="Picture 24" descr="A picture containing vector graphics&#10;&#10;Description automatically generated">
            <a:extLst>
              <a:ext uri="{FF2B5EF4-FFF2-40B4-BE49-F238E27FC236}">
                <a16:creationId xmlns:a16="http://schemas.microsoft.com/office/drawing/2014/main" id="{15697143-182D-9241-945B-69FA9C4747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Tree>
    <p:extLst>
      <p:ext uri="{BB962C8B-B14F-4D97-AF65-F5344CB8AC3E}">
        <p14:creationId xmlns:p14="http://schemas.microsoft.com/office/powerpoint/2010/main" val="249685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8042910" cy="6858000"/>
            <a:chOff x="0" y="0"/>
            <a:chExt cx="12064365" cy="10287000"/>
          </a:xfrm>
        </p:grpSpPr>
        <p:sp>
          <p:nvSpPr>
            <p:cNvPr id="3" name="object 3"/>
            <p:cNvSpPr/>
            <p:nvPr/>
          </p:nvSpPr>
          <p:spPr>
            <a:xfrm>
              <a:off x="0" y="0"/>
              <a:ext cx="9921240" cy="10287000"/>
            </a:xfrm>
            <a:custGeom>
              <a:avLst/>
              <a:gdLst/>
              <a:ahLst/>
              <a:cxnLst/>
              <a:rect l="l" t="t" r="r" b="b"/>
              <a:pathLst>
                <a:path w="9921240" h="10287000">
                  <a:moveTo>
                    <a:pt x="7115434" y="0"/>
                  </a:moveTo>
                  <a:lnTo>
                    <a:pt x="0" y="0"/>
                  </a:lnTo>
                  <a:lnTo>
                    <a:pt x="0" y="10246463"/>
                  </a:lnTo>
                  <a:lnTo>
                    <a:pt x="23413" y="10287000"/>
                  </a:lnTo>
                  <a:lnTo>
                    <a:pt x="6786271" y="10287000"/>
                  </a:lnTo>
                  <a:lnTo>
                    <a:pt x="9921240" y="4858512"/>
                  </a:lnTo>
                  <a:lnTo>
                    <a:pt x="7115434" y="0"/>
                  </a:lnTo>
                  <a:close/>
                </a:path>
              </a:pathLst>
            </a:custGeom>
            <a:solidFill>
              <a:srgbClr val="004651"/>
            </a:solidFill>
          </p:spPr>
          <p:txBody>
            <a:bodyPr wrap="square" lIns="0" tIns="0" rIns="0" bIns="0" rtlCol="0"/>
            <a:lstStyle/>
            <a:p>
              <a:endParaRPr/>
            </a:p>
          </p:txBody>
        </p:sp>
        <p:sp>
          <p:nvSpPr>
            <p:cNvPr id="4" name="object 4"/>
            <p:cNvSpPr/>
            <p:nvPr/>
          </p:nvSpPr>
          <p:spPr>
            <a:xfrm>
              <a:off x="6787895" y="0"/>
              <a:ext cx="5276215" cy="4282440"/>
            </a:xfrm>
            <a:custGeom>
              <a:avLst/>
              <a:gdLst/>
              <a:ahLst/>
              <a:cxnLst/>
              <a:rect l="l" t="t" r="r" b="b"/>
              <a:pathLst>
                <a:path w="5276215" h="4282440">
                  <a:moveTo>
                    <a:pt x="4122493" y="0"/>
                  </a:moveTo>
                  <a:lnTo>
                    <a:pt x="1153594" y="0"/>
                  </a:lnTo>
                  <a:lnTo>
                    <a:pt x="0" y="1997964"/>
                  </a:lnTo>
                  <a:lnTo>
                    <a:pt x="1319149" y="4282440"/>
                  </a:lnTo>
                  <a:lnTo>
                    <a:pt x="3957065" y="4282440"/>
                  </a:lnTo>
                  <a:lnTo>
                    <a:pt x="5276087" y="1997964"/>
                  </a:lnTo>
                  <a:lnTo>
                    <a:pt x="4122493" y="0"/>
                  </a:lnTo>
                  <a:close/>
                </a:path>
              </a:pathLst>
            </a:custGeom>
            <a:solidFill>
              <a:srgbClr val="00A081"/>
            </a:solidFill>
          </p:spPr>
          <p:txBody>
            <a:bodyPr wrap="square" lIns="0" tIns="0" rIns="0" bIns="0" rtlCol="0"/>
            <a:lstStyle/>
            <a:p>
              <a:endParaRPr/>
            </a:p>
          </p:txBody>
        </p:sp>
      </p:grpSp>
      <p:sp>
        <p:nvSpPr>
          <p:cNvPr id="5" name="object 5"/>
          <p:cNvSpPr txBox="1"/>
          <p:nvPr/>
        </p:nvSpPr>
        <p:spPr>
          <a:xfrm>
            <a:off x="8671052" y="1075740"/>
            <a:ext cx="2447713" cy="1007110"/>
          </a:xfrm>
          <a:prstGeom prst="rect">
            <a:avLst/>
          </a:prstGeom>
        </p:spPr>
        <p:txBody>
          <a:bodyPr vert="horz" wrap="square" lIns="0" tIns="7197" rIns="0" bIns="0" rtlCol="0">
            <a:spAutoFit/>
          </a:bodyPr>
          <a:lstStyle/>
          <a:p>
            <a:pPr marL="8467" marR="3387">
              <a:lnSpc>
                <a:spcPct val="116100"/>
              </a:lnSpc>
              <a:spcBef>
                <a:spcPts val="57"/>
              </a:spcBef>
            </a:pPr>
            <a:r>
              <a:rPr sz="1867" dirty="0">
                <a:latin typeface="Gill Sans MT"/>
                <a:cs typeface="Gill Sans MT"/>
              </a:rPr>
              <a:t>Contact</a:t>
            </a:r>
            <a:r>
              <a:rPr sz="1867" spc="57" dirty="0">
                <a:latin typeface="Gill Sans MT"/>
                <a:cs typeface="Gill Sans MT"/>
              </a:rPr>
              <a:t> </a:t>
            </a:r>
            <a:r>
              <a:rPr sz="1867" spc="53" dirty="0">
                <a:latin typeface="Gill Sans MT"/>
                <a:cs typeface="Gill Sans MT"/>
              </a:rPr>
              <a:t>your</a:t>
            </a:r>
            <a:r>
              <a:rPr sz="1867" spc="63" dirty="0">
                <a:latin typeface="Gill Sans MT"/>
                <a:cs typeface="Gill Sans MT"/>
              </a:rPr>
              <a:t> </a:t>
            </a:r>
            <a:r>
              <a:rPr sz="1867" spc="97" dirty="0">
                <a:latin typeface="Gill Sans MT"/>
                <a:cs typeface="Gill Sans MT"/>
              </a:rPr>
              <a:t>regional </a:t>
            </a:r>
            <a:r>
              <a:rPr sz="1867" spc="83" dirty="0">
                <a:latin typeface="Gill Sans MT"/>
                <a:cs typeface="Gill Sans MT"/>
              </a:rPr>
              <a:t>representative</a:t>
            </a:r>
            <a:r>
              <a:rPr sz="1867" spc="-20" dirty="0">
                <a:latin typeface="Gill Sans MT"/>
                <a:cs typeface="Gill Sans MT"/>
              </a:rPr>
              <a:t> </a:t>
            </a:r>
            <a:r>
              <a:rPr sz="1867" spc="173" dirty="0">
                <a:latin typeface="Gill Sans MT"/>
                <a:cs typeface="Gill Sans MT"/>
              </a:rPr>
              <a:t>and</a:t>
            </a:r>
            <a:r>
              <a:rPr sz="1867" spc="-30" dirty="0">
                <a:latin typeface="Gill Sans MT"/>
                <a:cs typeface="Gill Sans MT"/>
              </a:rPr>
              <a:t> </a:t>
            </a:r>
            <a:r>
              <a:rPr sz="1867" spc="110" dirty="0">
                <a:latin typeface="Gill Sans MT"/>
                <a:cs typeface="Gill Sans MT"/>
              </a:rPr>
              <a:t>ask them</a:t>
            </a:r>
            <a:r>
              <a:rPr sz="1867" spc="-23" dirty="0">
                <a:latin typeface="Gill Sans MT"/>
                <a:cs typeface="Gill Sans MT"/>
              </a:rPr>
              <a:t> </a:t>
            </a:r>
            <a:r>
              <a:rPr sz="1867" dirty="0">
                <a:latin typeface="Gill Sans MT"/>
                <a:cs typeface="Gill Sans MT"/>
              </a:rPr>
              <a:t>to</a:t>
            </a:r>
            <a:r>
              <a:rPr sz="1867" spc="10" dirty="0">
                <a:latin typeface="Gill Sans MT"/>
                <a:cs typeface="Gill Sans MT"/>
              </a:rPr>
              <a:t> </a:t>
            </a:r>
            <a:r>
              <a:rPr sz="1867" spc="93" dirty="0">
                <a:latin typeface="Gill Sans MT"/>
                <a:cs typeface="Gill Sans MT"/>
              </a:rPr>
              <a:t>set</a:t>
            </a:r>
            <a:r>
              <a:rPr sz="1867" spc="-27" dirty="0">
                <a:latin typeface="Gill Sans MT"/>
                <a:cs typeface="Gill Sans MT"/>
              </a:rPr>
              <a:t> </a:t>
            </a:r>
            <a:r>
              <a:rPr sz="1867" spc="157" dirty="0">
                <a:latin typeface="Gill Sans MT"/>
                <a:cs typeface="Gill Sans MT"/>
              </a:rPr>
              <a:t>up</a:t>
            </a:r>
            <a:r>
              <a:rPr sz="1867" spc="7" dirty="0">
                <a:latin typeface="Gill Sans MT"/>
                <a:cs typeface="Gill Sans MT"/>
              </a:rPr>
              <a:t> </a:t>
            </a:r>
            <a:r>
              <a:rPr sz="1867" spc="197" dirty="0">
                <a:latin typeface="Gill Sans MT"/>
                <a:cs typeface="Gill Sans MT"/>
              </a:rPr>
              <a:t>a</a:t>
            </a:r>
            <a:r>
              <a:rPr sz="1867" spc="7" dirty="0">
                <a:latin typeface="Gill Sans MT"/>
                <a:cs typeface="Gill Sans MT"/>
              </a:rPr>
              <a:t> </a:t>
            </a:r>
            <a:r>
              <a:rPr sz="1867" spc="117" dirty="0">
                <a:latin typeface="Gill Sans MT"/>
                <a:cs typeface="Gill Sans MT"/>
              </a:rPr>
              <a:t>call</a:t>
            </a:r>
            <a:endParaRPr sz="1867">
              <a:latin typeface="Gill Sans MT"/>
              <a:cs typeface="Gill Sans MT"/>
            </a:endParaRPr>
          </a:p>
        </p:txBody>
      </p:sp>
      <p:sp>
        <p:nvSpPr>
          <p:cNvPr id="6" name="object 6"/>
          <p:cNvSpPr txBox="1"/>
          <p:nvPr/>
        </p:nvSpPr>
        <p:spPr>
          <a:xfrm>
            <a:off x="7603998" y="2858461"/>
            <a:ext cx="1896110" cy="712470"/>
          </a:xfrm>
          <a:prstGeom prst="rect">
            <a:avLst/>
          </a:prstGeom>
        </p:spPr>
        <p:txBody>
          <a:bodyPr vert="horz" wrap="square" lIns="0" tIns="91863" rIns="0" bIns="0" rtlCol="0">
            <a:spAutoFit/>
          </a:bodyPr>
          <a:lstStyle/>
          <a:p>
            <a:pPr marL="8467">
              <a:lnSpc>
                <a:spcPct val="100000"/>
              </a:lnSpc>
              <a:spcBef>
                <a:spcPts val="723"/>
              </a:spcBef>
            </a:pPr>
            <a:r>
              <a:rPr sz="1867" spc="-76" dirty="0">
                <a:latin typeface="Gill Sans MT"/>
                <a:cs typeface="Gill Sans MT"/>
              </a:rPr>
              <a:t>Go</a:t>
            </a:r>
            <a:r>
              <a:rPr sz="1867" dirty="0">
                <a:latin typeface="Gill Sans MT"/>
                <a:cs typeface="Gill Sans MT"/>
              </a:rPr>
              <a:t> to</a:t>
            </a:r>
            <a:r>
              <a:rPr sz="1867" spc="-17" dirty="0">
                <a:latin typeface="Gill Sans MT"/>
                <a:cs typeface="Gill Sans MT"/>
              </a:rPr>
              <a:t> </a:t>
            </a:r>
            <a:r>
              <a:rPr sz="1867" spc="53" dirty="0">
                <a:latin typeface="Gill Sans MT"/>
                <a:cs typeface="Gill Sans MT"/>
              </a:rPr>
              <a:t>our</a:t>
            </a:r>
            <a:r>
              <a:rPr sz="1867" spc="-30" dirty="0">
                <a:latin typeface="Gill Sans MT"/>
                <a:cs typeface="Gill Sans MT"/>
              </a:rPr>
              <a:t> </a:t>
            </a:r>
            <a:r>
              <a:rPr sz="1867" spc="80" dirty="0">
                <a:latin typeface="Gill Sans MT"/>
                <a:cs typeface="Gill Sans MT"/>
              </a:rPr>
              <a:t>website</a:t>
            </a:r>
            <a:endParaRPr sz="1867">
              <a:latin typeface="Gill Sans MT"/>
              <a:cs typeface="Gill Sans MT"/>
            </a:endParaRPr>
          </a:p>
          <a:p>
            <a:pPr marL="8467">
              <a:lnSpc>
                <a:spcPct val="100000"/>
              </a:lnSpc>
              <a:spcBef>
                <a:spcPts val="577"/>
              </a:spcBef>
            </a:pPr>
            <a:r>
              <a:rPr sz="1667" spc="37" dirty="0">
                <a:latin typeface="Gill Sans MT"/>
                <a:cs typeface="Gill Sans MT"/>
              </a:rPr>
              <a:t>buyCULSloan.com</a:t>
            </a:r>
            <a:endParaRPr sz="1667">
              <a:latin typeface="Gill Sans MT"/>
              <a:cs typeface="Gill Sans MT"/>
            </a:endParaRPr>
          </a:p>
        </p:txBody>
      </p:sp>
      <p:sp>
        <p:nvSpPr>
          <p:cNvPr id="7" name="object 7"/>
          <p:cNvSpPr txBox="1"/>
          <p:nvPr/>
        </p:nvSpPr>
        <p:spPr>
          <a:xfrm>
            <a:off x="6663605" y="5035565"/>
            <a:ext cx="2956560" cy="1029123"/>
          </a:xfrm>
          <a:prstGeom prst="rect">
            <a:avLst/>
          </a:prstGeom>
        </p:spPr>
        <p:txBody>
          <a:bodyPr vert="horz" wrap="square" lIns="0" tIns="17356" rIns="0" bIns="0" rtlCol="0">
            <a:spAutoFit/>
          </a:bodyPr>
          <a:lstStyle/>
          <a:p>
            <a:pPr marL="8467" marR="3387">
              <a:lnSpc>
                <a:spcPct val="125600"/>
              </a:lnSpc>
              <a:spcBef>
                <a:spcPts val="136"/>
              </a:spcBef>
            </a:pPr>
            <a:r>
              <a:rPr sz="1867" dirty="0">
                <a:latin typeface="Gill Sans MT"/>
                <a:cs typeface="Gill Sans MT"/>
              </a:rPr>
              <a:t>Contact</a:t>
            </a:r>
            <a:r>
              <a:rPr sz="1867" spc="50" dirty="0">
                <a:latin typeface="Gill Sans MT"/>
                <a:cs typeface="Gill Sans MT"/>
              </a:rPr>
              <a:t> </a:t>
            </a:r>
            <a:r>
              <a:rPr sz="1867" spc="153" dirty="0">
                <a:latin typeface="Gill Sans MT"/>
                <a:cs typeface="Gill Sans MT"/>
              </a:rPr>
              <a:t>us</a:t>
            </a:r>
            <a:r>
              <a:rPr sz="1867" spc="87" dirty="0">
                <a:latin typeface="Gill Sans MT"/>
                <a:cs typeface="Gill Sans MT"/>
              </a:rPr>
              <a:t> </a:t>
            </a:r>
            <a:r>
              <a:rPr sz="1867" spc="63" dirty="0">
                <a:latin typeface="Gill Sans MT"/>
                <a:cs typeface="Gill Sans MT"/>
              </a:rPr>
              <a:t>directly </a:t>
            </a:r>
            <a:r>
              <a:rPr sz="1667" spc="40" dirty="0">
                <a:latin typeface="Gill Sans MT"/>
                <a:cs typeface="Gill Sans MT"/>
                <a:hlinkClick r:id="rId2"/>
              </a:rPr>
              <a:t>KU@culoansource.com</a:t>
            </a:r>
            <a:r>
              <a:rPr sz="1667" spc="40" dirty="0">
                <a:latin typeface="Gill Sans MT"/>
                <a:cs typeface="Gill Sans MT"/>
              </a:rPr>
              <a:t> </a:t>
            </a:r>
            <a:r>
              <a:rPr sz="1667" spc="50" dirty="0">
                <a:latin typeface="Gill Sans MT"/>
                <a:cs typeface="Gill Sans MT"/>
                <a:hlinkClick r:id="rId3"/>
              </a:rPr>
              <a:t>LearnMore@culoansource.com</a:t>
            </a:r>
            <a:endParaRPr sz="1667">
              <a:latin typeface="Gill Sans MT"/>
              <a:cs typeface="Gill Sans MT"/>
            </a:endParaRPr>
          </a:p>
        </p:txBody>
      </p:sp>
      <p:sp>
        <p:nvSpPr>
          <p:cNvPr id="8" name="object 8"/>
          <p:cNvSpPr txBox="1"/>
          <p:nvPr/>
        </p:nvSpPr>
        <p:spPr>
          <a:xfrm>
            <a:off x="677536" y="2451100"/>
            <a:ext cx="2354580" cy="302260"/>
          </a:xfrm>
          <a:prstGeom prst="rect">
            <a:avLst/>
          </a:prstGeom>
        </p:spPr>
        <p:txBody>
          <a:bodyPr vert="horz" wrap="square" lIns="0" tIns="8890" rIns="0" bIns="0" rtlCol="0">
            <a:spAutoFit/>
          </a:bodyPr>
          <a:lstStyle/>
          <a:p>
            <a:pPr marL="8467">
              <a:lnSpc>
                <a:spcPct val="100000"/>
              </a:lnSpc>
              <a:spcBef>
                <a:spcPts val="70"/>
              </a:spcBef>
            </a:pPr>
            <a:r>
              <a:rPr sz="1867" spc="83" dirty="0">
                <a:solidFill>
                  <a:srgbClr val="F4F4F4"/>
                </a:solidFill>
                <a:latin typeface="Gill Sans MT"/>
                <a:cs typeface="Gill Sans MT"/>
              </a:rPr>
              <a:t>Feel</a:t>
            </a:r>
            <a:r>
              <a:rPr sz="1867" spc="7" dirty="0">
                <a:solidFill>
                  <a:srgbClr val="F4F4F4"/>
                </a:solidFill>
                <a:latin typeface="Gill Sans MT"/>
                <a:cs typeface="Gill Sans MT"/>
              </a:rPr>
              <a:t> </a:t>
            </a:r>
            <a:r>
              <a:rPr sz="1867" spc="76" dirty="0">
                <a:solidFill>
                  <a:srgbClr val="F4F4F4"/>
                </a:solidFill>
                <a:latin typeface="Gill Sans MT"/>
                <a:cs typeface="Gill Sans MT"/>
              </a:rPr>
              <a:t>free</a:t>
            </a:r>
            <a:r>
              <a:rPr sz="1867" spc="-20" dirty="0">
                <a:solidFill>
                  <a:srgbClr val="F4F4F4"/>
                </a:solidFill>
                <a:latin typeface="Gill Sans MT"/>
                <a:cs typeface="Gill Sans MT"/>
              </a:rPr>
              <a:t> </a:t>
            </a:r>
            <a:r>
              <a:rPr sz="1867" dirty="0">
                <a:solidFill>
                  <a:srgbClr val="F4F4F4"/>
                </a:solidFill>
                <a:latin typeface="Gill Sans MT"/>
                <a:cs typeface="Gill Sans MT"/>
              </a:rPr>
              <a:t>to</a:t>
            </a:r>
            <a:r>
              <a:rPr sz="1867" spc="17" dirty="0">
                <a:solidFill>
                  <a:srgbClr val="F4F4F4"/>
                </a:solidFill>
                <a:latin typeface="Gill Sans MT"/>
                <a:cs typeface="Gill Sans MT"/>
              </a:rPr>
              <a:t> </a:t>
            </a:r>
            <a:r>
              <a:rPr sz="1867" spc="97" dirty="0">
                <a:solidFill>
                  <a:srgbClr val="F4F4F4"/>
                </a:solidFill>
                <a:latin typeface="Gill Sans MT"/>
                <a:cs typeface="Gill Sans MT"/>
              </a:rPr>
              <a:t>reach</a:t>
            </a:r>
            <a:r>
              <a:rPr sz="1867" spc="-13" dirty="0">
                <a:solidFill>
                  <a:srgbClr val="F4F4F4"/>
                </a:solidFill>
                <a:latin typeface="Gill Sans MT"/>
                <a:cs typeface="Gill Sans MT"/>
              </a:rPr>
              <a:t> </a:t>
            </a:r>
            <a:r>
              <a:rPr sz="1867" spc="20" dirty="0">
                <a:solidFill>
                  <a:srgbClr val="F4F4F4"/>
                </a:solidFill>
                <a:latin typeface="Gill Sans MT"/>
                <a:cs typeface="Gill Sans MT"/>
              </a:rPr>
              <a:t>out!</a:t>
            </a:r>
            <a:endParaRPr sz="1867">
              <a:latin typeface="Gill Sans MT"/>
              <a:cs typeface="Gill Sans MT"/>
            </a:endParaRPr>
          </a:p>
        </p:txBody>
      </p:sp>
      <p:sp>
        <p:nvSpPr>
          <p:cNvPr id="9" name="object 9"/>
          <p:cNvSpPr txBox="1">
            <a:spLocks noGrp="1"/>
          </p:cNvSpPr>
          <p:nvPr>
            <p:ph type="title"/>
          </p:nvPr>
        </p:nvSpPr>
        <p:spPr>
          <a:xfrm>
            <a:off x="677536" y="840780"/>
            <a:ext cx="3425613" cy="1338157"/>
          </a:xfrm>
          <a:prstGeom prst="rect">
            <a:avLst/>
          </a:prstGeom>
        </p:spPr>
        <p:txBody>
          <a:bodyPr vert="horz" wrap="square" lIns="0" tIns="8043" rIns="0" bIns="0" rtlCol="0">
            <a:spAutoFit/>
          </a:bodyPr>
          <a:lstStyle/>
          <a:p>
            <a:pPr marL="8467" marR="3387">
              <a:lnSpc>
                <a:spcPct val="108400"/>
              </a:lnSpc>
              <a:spcBef>
                <a:spcPts val="63"/>
              </a:spcBef>
            </a:pPr>
            <a:r>
              <a:rPr sz="4000" spc="-180" dirty="0">
                <a:solidFill>
                  <a:srgbClr val="F4F4F4"/>
                </a:solidFill>
              </a:rPr>
              <a:t>Do</a:t>
            </a:r>
            <a:r>
              <a:rPr sz="4000" spc="-183" dirty="0">
                <a:solidFill>
                  <a:srgbClr val="F4F4F4"/>
                </a:solidFill>
              </a:rPr>
              <a:t> </a:t>
            </a:r>
            <a:r>
              <a:rPr sz="4000" spc="193" dirty="0">
                <a:solidFill>
                  <a:srgbClr val="F4F4F4"/>
                </a:solidFill>
              </a:rPr>
              <a:t>you</a:t>
            </a:r>
            <a:r>
              <a:rPr sz="4000" spc="-187" dirty="0">
                <a:solidFill>
                  <a:srgbClr val="F4F4F4"/>
                </a:solidFill>
              </a:rPr>
              <a:t> </a:t>
            </a:r>
            <a:r>
              <a:rPr sz="4000" spc="277" dirty="0">
                <a:solidFill>
                  <a:srgbClr val="F4F4F4"/>
                </a:solidFill>
              </a:rPr>
              <a:t>have </a:t>
            </a:r>
            <a:r>
              <a:rPr sz="4000" spc="317" dirty="0">
                <a:solidFill>
                  <a:srgbClr val="F4F4F4"/>
                </a:solidFill>
              </a:rPr>
              <a:t>any</a:t>
            </a:r>
            <a:r>
              <a:rPr sz="4000" spc="-177" dirty="0">
                <a:solidFill>
                  <a:srgbClr val="F4F4F4"/>
                </a:solidFill>
              </a:rPr>
              <a:t> </a:t>
            </a:r>
            <a:r>
              <a:rPr sz="4000" spc="250" dirty="0">
                <a:solidFill>
                  <a:srgbClr val="F4F4F4"/>
                </a:solidFill>
              </a:rPr>
              <a:t>questions?</a:t>
            </a:r>
            <a:endParaRPr sz="4000"/>
          </a:p>
        </p:txBody>
      </p:sp>
      <p:grpSp>
        <p:nvGrpSpPr>
          <p:cNvPr id="10" name="object 10"/>
          <p:cNvGrpSpPr/>
          <p:nvPr/>
        </p:nvGrpSpPr>
        <p:grpSpPr>
          <a:xfrm>
            <a:off x="4651247" y="1113536"/>
            <a:ext cx="3108960" cy="4933950"/>
            <a:chOff x="6976871" y="1670304"/>
            <a:chExt cx="4663440" cy="7400925"/>
          </a:xfrm>
        </p:grpSpPr>
        <p:pic>
          <p:nvPicPr>
            <p:cNvPr id="11" name="object 11"/>
            <p:cNvPicPr/>
            <p:nvPr/>
          </p:nvPicPr>
          <p:blipFill>
            <a:blip r:embed="rId4" cstate="print"/>
            <a:stretch>
              <a:fillRect/>
            </a:stretch>
          </p:blipFill>
          <p:spPr>
            <a:xfrm>
              <a:off x="10344911" y="1670304"/>
              <a:ext cx="1295400" cy="1511807"/>
            </a:xfrm>
            <a:prstGeom prst="rect">
              <a:avLst/>
            </a:prstGeom>
          </p:spPr>
        </p:pic>
        <p:pic>
          <p:nvPicPr>
            <p:cNvPr id="12" name="object 12"/>
            <p:cNvPicPr/>
            <p:nvPr/>
          </p:nvPicPr>
          <p:blipFill>
            <a:blip r:embed="rId5" cstate="print"/>
            <a:stretch>
              <a:fillRect/>
            </a:stretch>
          </p:blipFill>
          <p:spPr>
            <a:xfrm>
              <a:off x="8955023" y="4504944"/>
              <a:ext cx="1371600" cy="1316736"/>
            </a:xfrm>
            <a:prstGeom prst="rect">
              <a:avLst/>
            </a:prstGeom>
          </p:spPr>
        </p:pic>
        <p:pic>
          <p:nvPicPr>
            <p:cNvPr id="13" name="object 13"/>
            <p:cNvPicPr/>
            <p:nvPr/>
          </p:nvPicPr>
          <p:blipFill>
            <a:blip r:embed="rId6" cstate="print"/>
            <a:stretch>
              <a:fillRect/>
            </a:stretch>
          </p:blipFill>
          <p:spPr>
            <a:xfrm>
              <a:off x="6976871" y="7751063"/>
              <a:ext cx="1978152" cy="1319784"/>
            </a:xfrm>
            <a:prstGeom prst="rect">
              <a:avLst/>
            </a:prstGeom>
          </p:spPr>
        </p:pic>
      </p:grpSp>
    </p:spTree>
    <p:extLst>
      <p:ext uri="{BB962C8B-B14F-4D97-AF65-F5344CB8AC3E}">
        <p14:creationId xmlns:p14="http://schemas.microsoft.com/office/powerpoint/2010/main" val="1309748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639C-2AA3-41DD-A54B-67B252E86BBF}"/>
              </a:ext>
            </a:extLst>
          </p:cNvPr>
          <p:cNvSpPr>
            <a:spLocks noGrp="1"/>
          </p:cNvSpPr>
          <p:nvPr>
            <p:ph type="title"/>
          </p:nvPr>
        </p:nvSpPr>
        <p:spPr>
          <a:xfrm>
            <a:off x="6679707" y="1770016"/>
            <a:ext cx="4301359" cy="1329669"/>
          </a:xfrm>
        </p:spPr>
        <p:txBody>
          <a:bodyPr>
            <a:normAutofit/>
          </a:bodyPr>
          <a:lstStyle/>
          <a:p>
            <a:r>
              <a:rPr lang="en-US" sz="6600" b="1">
                <a:solidFill>
                  <a:srgbClr val="3F6B30"/>
                </a:solidFill>
              </a:rPr>
              <a:t>Questions?</a:t>
            </a:r>
          </a:p>
        </p:txBody>
      </p:sp>
    </p:spTree>
    <p:extLst>
      <p:ext uri="{BB962C8B-B14F-4D97-AF65-F5344CB8AC3E}">
        <p14:creationId xmlns:p14="http://schemas.microsoft.com/office/powerpoint/2010/main" val="1918197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8E61-3B75-2E48-B2D1-A1D872B69EF7}"/>
              </a:ext>
            </a:extLst>
          </p:cNvPr>
          <p:cNvSpPr>
            <a:spLocks noGrp="1"/>
          </p:cNvSpPr>
          <p:nvPr>
            <p:ph type="title"/>
          </p:nvPr>
        </p:nvSpPr>
        <p:spPr/>
        <p:txBody>
          <a:bodyPr>
            <a:normAutofit fontScale="90000"/>
          </a:bodyPr>
          <a:lstStyle/>
          <a:p>
            <a:r>
              <a:rPr lang="en-US" dirty="0"/>
              <a:t>Partners Contact Information</a:t>
            </a:r>
          </a:p>
        </p:txBody>
      </p:sp>
      <p:sp>
        <p:nvSpPr>
          <p:cNvPr id="3" name="Content Placeholder 2">
            <a:extLst>
              <a:ext uri="{FF2B5EF4-FFF2-40B4-BE49-F238E27FC236}">
                <a16:creationId xmlns:a16="http://schemas.microsoft.com/office/drawing/2014/main" id="{38D1C8EC-9F6C-9846-8464-81D0D20E4370}"/>
              </a:ext>
            </a:extLst>
          </p:cNvPr>
          <p:cNvSpPr>
            <a:spLocks noGrp="1"/>
          </p:cNvSpPr>
          <p:nvPr>
            <p:ph idx="1"/>
          </p:nvPr>
        </p:nvSpPr>
        <p:spPr/>
        <p:txBody>
          <a:bodyPr numCol="3">
            <a:noAutofit/>
          </a:bodyPr>
          <a:lstStyle/>
          <a:p>
            <a:pPr marL="0" indent="0">
              <a:buNone/>
            </a:pPr>
            <a:r>
              <a:rPr lang="en-US" sz="1600" b="1" dirty="0"/>
              <a:t>Richard </a:t>
            </a:r>
            <a:r>
              <a:rPr lang="en-US" sz="1600" b="1" dirty="0" err="1"/>
              <a:t>Whiddon</a:t>
            </a:r>
            <a:endParaRPr lang="en-US" sz="1600" dirty="0"/>
          </a:p>
          <a:p>
            <a:pPr marL="0" indent="0">
              <a:buNone/>
            </a:pPr>
            <a:r>
              <a:rPr lang="en-US" sz="1600" dirty="0"/>
              <a:t>Strategic Resource Management Inc.</a:t>
            </a:r>
          </a:p>
          <a:p>
            <a:pPr marL="0" indent="0">
              <a:buNone/>
            </a:pPr>
            <a:r>
              <a:rPr lang="en-US" sz="1600" dirty="0"/>
              <a:t>SVP Business Development</a:t>
            </a:r>
          </a:p>
          <a:p>
            <a:pPr marL="0" indent="0">
              <a:buNone/>
            </a:pPr>
            <a:r>
              <a:rPr lang="en-US" sz="1600" dirty="0"/>
              <a:t>rwhiddon@srmcorp.com</a:t>
            </a:r>
          </a:p>
          <a:p>
            <a:pPr marL="0" indent="0">
              <a:buNone/>
            </a:pPr>
            <a:r>
              <a:rPr lang="en-US" sz="1600" dirty="0"/>
              <a:t> </a:t>
            </a:r>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r>
              <a:rPr lang="en-US" sz="1600" b="1" dirty="0"/>
              <a:t>Joe Woods</a:t>
            </a:r>
            <a:endParaRPr lang="en-US" sz="1600" dirty="0"/>
          </a:p>
          <a:p>
            <a:pPr marL="0" indent="0">
              <a:buNone/>
            </a:pPr>
            <a:r>
              <a:rPr lang="en-US" sz="1600" dirty="0"/>
              <a:t>Dolphin Debit Access</a:t>
            </a:r>
          </a:p>
          <a:p>
            <a:pPr marL="0" indent="0">
              <a:buNone/>
            </a:pPr>
            <a:r>
              <a:rPr lang="en-US" sz="1600" dirty="0"/>
              <a:t>SVP, Marketing &amp; Partnerships</a:t>
            </a:r>
          </a:p>
          <a:p>
            <a:pPr marL="0" indent="0">
              <a:buNone/>
            </a:pPr>
            <a:r>
              <a:rPr lang="en-US" sz="1600" dirty="0"/>
              <a:t>jwoods@dolphindebit.com</a:t>
            </a:r>
          </a:p>
          <a:p>
            <a:pPr marL="0" indent="0">
              <a:buNone/>
            </a:pPr>
            <a:endParaRPr lang="en-US" sz="1600" dirty="0"/>
          </a:p>
          <a:p>
            <a:pPr marL="0" indent="0">
              <a:buNone/>
            </a:pPr>
            <a:r>
              <a:rPr lang="en-US" sz="1600" dirty="0"/>
              <a:t> </a:t>
            </a:r>
          </a:p>
          <a:p>
            <a:pPr marL="0" indent="0">
              <a:buNone/>
            </a:pPr>
            <a:endParaRPr lang="en-US" sz="1600" b="1" dirty="0">
              <a:effectLst/>
              <a:ea typeface="Calibri" panose="020F0502020204030204" pitchFamily="34" charset="0"/>
            </a:endParaRPr>
          </a:p>
          <a:p>
            <a:pPr marL="0" indent="0">
              <a:buNone/>
            </a:pPr>
            <a:endParaRPr lang="en-US" sz="1600" b="1" dirty="0">
              <a:ea typeface="Calibri" panose="020F0502020204030204" pitchFamily="34" charset="0"/>
            </a:endParaRPr>
          </a:p>
          <a:p>
            <a:pPr marL="0" indent="0">
              <a:buNone/>
            </a:pPr>
            <a:endParaRPr lang="en-US" sz="1600" b="1" dirty="0">
              <a:effectLst/>
              <a:ea typeface="Calibri" panose="020F0502020204030204" pitchFamily="34" charset="0"/>
            </a:endParaRPr>
          </a:p>
          <a:p>
            <a:pPr marL="0" indent="0">
              <a:buNone/>
            </a:pPr>
            <a:endParaRPr lang="en-US" sz="1600" b="1" dirty="0">
              <a:ea typeface="Calibri" panose="020F0502020204030204" pitchFamily="34" charset="0"/>
            </a:endParaRPr>
          </a:p>
          <a:p>
            <a:pPr marL="0" indent="0">
              <a:buNone/>
            </a:pPr>
            <a:endParaRPr lang="en-US" sz="1600" b="1" dirty="0">
              <a:effectLst/>
              <a:ea typeface="Calibri" panose="020F0502020204030204" pitchFamily="34" charset="0"/>
            </a:endParaRPr>
          </a:p>
          <a:p>
            <a:pPr marL="0" indent="0">
              <a:buNone/>
            </a:pPr>
            <a:endParaRPr lang="en-US" sz="1600" b="1" dirty="0">
              <a:ea typeface="Calibri" panose="020F0502020204030204" pitchFamily="34" charset="0"/>
            </a:endParaRPr>
          </a:p>
          <a:p>
            <a:pPr marL="0" indent="0">
              <a:buNone/>
            </a:pPr>
            <a:endParaRPr lang="en-US" sz="1600" b="1" dirty="0">
              <a:effectLst/>
              <a:ea typeface="Calibri" panose="020F0502020204030204" pitchFamily="34" charset="0"/>
            </a:endParaRPr>
          </a:p>
          <a:p>
            <a:pPr marL="0" indent="0">
              <a:buNone/>
            </a:pPr>
            <a:endParaRPr lang="en-US" sz="1600" b="1" dirty="0">
              <a:ea typeface="Calibri" panose="020F0502020204030204" pitchFamily="34" charset="0"/>
            </a:endParaRPr>
          </a:p>
          <a:p>
            <a:pPr marL="0" indent="0">
              <a:buNone/>
            </a:pPr>
            <a:r>
              <a:rPr lang="en-US" sz="1600" b="1" dirty="0">
                <a:effectLst/>
                <a:ea typeface="Calibri" panose="020F0502020204030204" pitchFamily="34" charset="0"/>
              </a:rPr>
              <a:t>Kevin </a:t>
            </a:r>
            <a:r>
              <a:rPr lang="en-US" sz="1600" b="1" dirty="0" err="1">
                <a:effectLst/>
                <a:ea typeface="Calibri" panose="020F0502020204030204" pitchFamily="34" charset="0"/>
              </a:rPr>
              <a:t>Usiatynski</a:t>
            </a:r>
            <a:r>
              <a:rPr lang="en-US" sz="1600" b="1" dirty="0"/>
              <a:t> </a:t>
            </a:r>
          </a:p>
          <a:p>
            <a:pPr marL="0" indent="0">
              <a:buNone/>
            </a:pPr>
            <a:r>
              <a:rPr lang="en-US" sz="1600" dirty="0"/>
              <a:t>CU Loan Source</a:t>
            </a:r>
          </a:p>
          <a:p>
            <a:pPr marL="0" indent="0">
              <a:buNone/>
            </a:pPr>
            <a:r>
              <a:rPr lang="en-US" sz="1600" dirty="0"/>
              <a:t>Chief Revenue Officer/</a:t>
            </a:r>
            <a:br>
              <a:rPr lang="en-US" sz="1600" dirty="0"/>
            </a:br>
            <a:r>
              <a:rPr lang="en-US" sz="1600" dirty="0"/>
              <a:t>Executive Vice President</a:t>
            </a:r>
          </a:p>
          <a:p>
            <a:pPr marL="0" indent="0">
              <a:buNone/>
            </a:pPr>
            <a:r>
              <a:rPr lang="en-US" sz="1600" dirty="0"/>
              <a:t>kevin.usiatynski@culoansource.com</a:t>
            </a:r>
          </a:p>
          <a:p>
            <a:pPr marL="0" indent="0">
              <a:buNone/>
            </a:pPr>
            <a:endParaRPr lang="en-US" sz="1600" dirty="0"/>
          </a:p>
        </p:txBody>
      </p:sp>
    </p:spTree>
    <p:extLst>
      <p:ext uri="{BB962C8B-B14F-4D97-AF65-F5344CB8AC3E}">
        <p14:creationId xmlns:p14="http://schemas.microsoft.com/office/powerpoint/2010/main" val="270717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8E61-3B75-2E48-B2D1-A1D872B69EF7}"/>
              </a:ext>
            </a:extLst>
          </p:cNvPr>
          <p:cNvSpPr>
            <a:spLocks noGrp="1"/>
          </p:cNvSpPr>
          <p:nvPr>
            <p:ph type="title"/>
          </p:nvPr>
        </p:nvSpPr>
        <p:spPr/>
        <p:txBody>
          <a:bodyPr>
            <a:normAutofit fontScale="90000"/>
          </a:bodyPr>
          <a:lstStyle/>
          <a:p>
            <a:r>
              <a:rPr lang="en-US"/>
              <a:t>Cornerstone Resources Contact Information</a:t>
            </a:r>
          </a:p>
        </p:txBody>
      </p:sp>
      <p:sp>
        <p:nvSpPr>
          <p:cNvPr id="3" name="Content Placeholder 2">
            <a:extLst>
              <a:ext uri="{FF2B5EF4-FFF2-40B4-BE49-F238E27FC236}">
                <a16:creationId xmlns:a16="http://schemas.microsoft.com/office/drawing/2014/main" id="{38D1C8EC-9F6C-9846-8464-81D0D20E4370}"/>
              </a:ext>
            </a:extLst>
          </p:cNvPr>
          <p:cNvSpPr>
            <a:spLocks noGrp="1"/>
          </p:cNvSpPr>
          <p:nvPr>
            <p:ph idx="1"/>
          </p:nvPr>
        </p:nvSpPr>
        <p:spPr/>
        <p:txBody>
          <a:bodyPr numCol="2">
            <a:normAutofit/>
          </a:bodyPr>
          <a:lstStyle/>
          <a:p>
            <a:pPr marL="0" indent="0">
              <a:buNone/>
            </a:pPr>
            <a:r>
              <a:rPr lang="en-US" sz="1600" b="1" dirty="0"/>
              <a:t>Ryan Dold</a:t>
            </a:r>
            <a:endParaRPr lang="en-US" sz="1600" dirty="0"/>
          </a:p>
          <a:p>
            <a:pPr marL="0" indent="0">
              <a:buNone/>
            </a:pPr>
            <a:r>
              <a:rPr lang="en-US" sz="1600" dirty="0"/>
              <a:t>Cornerstone Resources</a:t>
            </a:r>
          </a:p>
          <a:p>
            <a:pPr marL="0" indent="0">
              <a:buNone/>
            </a:pPr>
            <a:r>
              <a:rPr lang="en-US" sz="1600" dirty="0"/>
              <a:t>Chief Revenue Officer</a:t>
            </a:r>
          </a:p>
          <a:p>
            <a:pPr marL="0" indent="0">
              <a:buNone/>
            </a:pPr>
            <a:r>
              <a:rPr lang="en-US" sz="1600" u="sng" dirty="0">
                <a:hlinkClick r:id="rId2"/>
              </a:rPr>
              <a:t>rdold@cornerstoneresources.coop</a:t>
            </a:r>
            <a:endParaRPr lang="en-US" sz="1600" dirty="0"/>
          </a:p>
          <a:p>
            <a:pPr marL="0" indent="0">
              <a:buNone/>
            </a:pPr>
            <a:r>
              <a:rPr lang="en-US" sz="1600" dirty="0"/>
              <a:t> </a:t>
            </a:r>
          </a:p>
          <a:p>
            <a:pPr marL="0" indent="0">
              <a:buNone/>
            </a:pPr>
            <a:r>
              <a:rPr lang="en-US" sz="1600" b="1" dirty="0"/>
              <a:t>Tracy Florida</a:t>
            </a:r>
            <a:endParaRPr lang="en-US" sz="1600" dirty="0"/>
          </a:p>
          <a:p>
            <a:pPr marL="0" indent="0">
              <a:buNone/>
            </a:pPr>
            <a:r>
              <a:rPr lang="en-US" sz="1600" dirty="0"/>
              <a:t>Cornerstone Resources</a:t>
            </a:r>
          </a:p>
          <a:p>
            <a:pPr marL="0" indent="0">
              <a:buNone/>
            </a:pPr>
            <a:r>
              <a:rPr lang="en-US" sz="1600" dirty="0"/>
              <a:t>Partner Relations Manager</a:t>
            </a:r>
          </a:p>
          <a:p>
            <a:pPr marL="0" indent="0">
              <a:buNone/>
            </a:pPr>
            <a:r>
              <a:rPr lang="en-US" sz="1600" u="sng" dirty="0">
                <a:hlinkClick r:id="rId3"/>
              </a:rPr>
              <a:t>tflorida@cornerstoneresources.coop</a:t>
            </a:r>
            <a:endParaRPr lang="en-US" sz="1600"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r>
              <a:rPr lang="en-US" sz="1600" b="1" dirty="0"/>
              <a:t>Natalie Grigar</a:t>
            </a:r>
            <a:endParaRPr lang="en-US" sz="1600" dirty="0"/>
          </a:p>
          <a:p>
            <a:pPr marL="0" indent="0">
              <a:buNone/>
            </a:pPr>
            <a:r>
              <a:rPr lang="en-US" sz="1600" dirty="0"/>
              <a:t>Cornerstone Resources</a:t>
            </a:r>
          </a:p>
          <a:p>
            <a:pPr marL="0" indent="0">
              <a:buNone/>
            </a:pPr>
            <a:r>
              <a:rPr lang="en-US" sz="1600" dirty="0"/>
              <a:t>Regional Sales Representative</a:t>
            </a:r>
          </a:p>
          <a:p>
            <a:pPr marL="0" indent="0">
              <a:buNone/>
            </a:pPr>
            <a:r>
              <a:rPr lang="en-US" sz="1600" u="sng" dirty="0">
                <a:hlinkClick r:id="rId4"/>
              </a:rPr>
              <a:t>ngrigar@cornerstoneresources.coop</a:t>
            </a:r>
            <a:endParaRPr lang="en-US" sz="1600" dirty="0"/>
          </a:p>
          <a:p>
            <a:pPr marL="0" indent="0">
              <a:buNone/>
            </a:pPr>
            <a:endParaRPr lang="en-US" sz="1600" b="1" dirty="0"/>
          </a:p>
          <a:p>
            <a:pPr marL="0" indent="0">
              <a:buNone/>
            </a:pPr>
            <a:r>
              <a:rPr lang="en-US" sz="1600" b="1" dirty="0"/>
              <a:t>Cynthia Gonzales</a:t>
            </a:r>
            <a:endParaRPr lang="en-US" sz="1600" dirty="0"/>
          </a:p>
          <a:p>
            <a:pPr marL="0" indent="0">
              <a:buNone/>
            </a:pPr>
            <a:r>
              <a:rPr lang="en-US" sz="1600" dirty="0"/>
              <a:t>Cornerstone Resources</a:t>
            </a:r>
          </a:p>
          <a:p>
            <a:pPr marL="0" indent="0">
              <a:buNone/>
            </a:pPr>
            <a:r>
              <a:rPr lang="en-US" sz="1600" dirty="0"/>
              <a:t>Regional Sales Representative</a:t>
            </a:r>
          </a:p>
          <a:p>
            <a:pPr marL="0" indent="0">
              <a:buNone/>
            </a:pPr>
            <a:r>
              <a:rPr lang="en-US" sz="1600" u="sng" dirty="0">
                <a:hlinkClick r:id="rId5"/>
              </a:rPr>
              <a:t>cgonzales@cornerstoneresources.coop</a:t>
            </a:r>
            <a:endParaRPr lang="en-US" sz="1600" dirty="0"/>
          </a:p>
          <a:p>
            <a:pPr marL="0" indent="0">
              <a:buNone/>
            </a:pPr>
            <a:endParaRPr lang="en-US" sz="1600" b="1" dirty="0"/>
          </a:p>
          <a:p>
            <a:pPr marL="0" indent="0">
              <a:buNone/>
            </a:pPr>
            <a:r>
              <a:rPr lang="en-US" sz="1600" b="1" dirty="0"/>
              <a:t>Ben Quattrochi</a:t>
            </a:r>
            <a:endParaRPr lang="en-US" sz="1600" dirty="0"/>
          </a:p>
          <a:p>
            <a:pPr marL="0" indent="0">
              <a:buNone/>
            </a:pPr>
            <a:r>
              <a:rPr lang="en-US" sz="1600" dirty="0"/>
              <a:t>Cornerstone Resources</a:t>
            </a:r>
          </a:p>
          <a:p>
            <a:pPr marL="0" indent="0">
              <a:buNone/>
            </a:pPr>
            <a:r>
              <a:rPr lang="en-US" sz="1600" dirty="0"/>
              <a:t>Relationship &amp; Sales Manager</a:t>
            </a:r>
          </a:p>
          <a:p>
            <a:pPr marL="0" indent="0">
              <a:buNone/>
            </a:pPr>
            <a:r>
              <a:rPr lang="en-US" sz="1600" u="sng" dirty="0">
                <a:hlinkClick r:id="rId6"/>
              </a:rPr>
              <a:t>bquattrochi@cornerstoneresources.coop</a:t>
            </a:r>
            <a:endParaRPr lang="en-US" sz="1600" dirty="0"/>
          </a:p>
        </p:txBody>
      </p:sp>
    </p:spTree>
    <p:extLst>
      <p:ext uri="{BB962C8B-B14F-4D97-AF65-F5344CB8AC3E}">
        <p14:creationId xmlns:p14="http://schemas.microsoft.com/office/powerpoint/2010/main" val="213286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descr="Background pattern&#10;&#10;Description automatically generated">
            <a:extLst>
              <a:ext uri="{FF2B5EF4-FFF2-40B4-BE49-F238E27FC236}">
                <a16:creationId xmlns:a16="http://schemas.microsoft.com/office/drawing/2014/main" id="{DD0099A7-391F-A041-8A23-13DFF612D5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8" name="TextBox 67">
            <a:extLst>
              <a:ext uri="{FF2B5EF4-FFF2-40B4-BE49-F238E27FC236}">
                <a16:creationId xmlns:a16="http://schemas.microsoft.com/office/drawing/2014/main" id="{56742D58-08D0-1D4C-B7CD-F1BF8F2B8B79}"/>
              </a:ext>
            </a:extLst>
          </p:cNvPr>
          <p:cNvSpPr txBox="1"/>
          <p:nvPr/>
        </p:nvSpPr>
        <p:spPr>
          <a:xfrm>
            <a:off x="1047451" y="2385254"/>
            <a:ext cx="4114483" cy="1557349"/>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5600" b="0" i="0" u="none" strike="noStrike" kern="1200" cap="none" spc="0" normalizeH="0" baseline="0" noProof="0">
                <a:ln>
                  <a:noFill/>
                </a:ln>
                <a:solidFill>
                  <a:srgbClr val="FFFFFF"/>
                </a:solidFill>
                <a:effectLst/>
                <a:uLnTx/>
                <a:uFillTx/>
                <a:latin typeface="Georgia" panose="02060503050505060203" pitchFamily="18" charset="77"/>
                <a:ea typeface="+mn-ea"/>
                <a:cs typeface="Poppins Medium" pitchFamily="2" charset="77"/>
              </a:rPr>
              <a:t>Where We Come From</a:t>
            </a:r>
          </a:p>
        </p:txBody>
      </p:sp>
      <p:sp>
        <p:nvSpPr>
          <p:cNvPr id="72" name="TextBox 71">
            <a:extLst>
              <a:ext uri="{FF2B5EF4-FFF2-40B4-BE49-F238E27FC236}">
                <a16:creationId xmlns:a16="http://schemas.microsoft.com/office/drawing/2014/main" id="{FE66AACD-FC28-6F46-93FC-A137E9A4117F}"/>
              </a:ext>
            </a:extLst>
          </p:cNvPr>
          <p:cNvSpPr txBox="1"/>
          <p:nvPr/>
        </p:nvSpPr>
        <p:spPr>
          <a:xfrm>
            <a:off x="1047452" y="4155397"/>
            <a:ext cx="3464470" cy="993029"/>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DIN" panose="02020500000000000000" pitchFamily="18" charset="0"/>
                <a:ea typeface="+mn-ea"/>
                <a:cs typeface="+mn-cs"/>
              </a:rPr>
              <a:t>Our team brings experience to you from the biggest names among vendors, global management consulting firms, and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DIN" panose="02020500000000000000" pitchFamily="18" charset="0"/>
                <a:ea typeface="+mn-ea"/>
                <a:cs typeface="+mn-cs"/>
              </a:rPr>
              <a:t>financial institutions.  </a:t>
            </a:r>
          </a:p>
        </p:txBody>
      </p:sp>
      <p:sp>
        <p:nvSpPr>
          <p:cNvPr id="107" name="TextBox 106">
            <a:extLst>
              <a:ext uri="{FF2B5EF4-FFF2-40B4-BE49-F238E27FC236}">
                <a16:creationId xmlns:a16="http://schemas.microsoft.com/office/drawing/2014/main" id="{8ADDA621-F3D8-3846-B728-63B89BD812F6}"/>
              </a:ext>
            </a:extLst>
          </p:cNvPr>
          <p:cNvSpPr txBox="1"/>
          <p:nvPr/>
        </p:nvSpPr>
        <p:spPr>
          <a:xfrm>
            <a:off x="1047452" y="2040765"/>
            <a:ext cx="29149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0C342"/>
                </a:solidFill>
                <a:effectLst/>
                <a:uLnTx/>
                <a:uFillTx/>
                <a:latin typeface="DIN" panose="02020500000000000000" pitchFamily="18" charset="0"/>
                <a:ea typeface="+mn-ea"/>
                <a:cs typeface="Poppins Medium" pitchFamily="2" charset="77"/>
              </a:rPr>
              <a:t>Strategic Resource Management</a:t>
            </a:r>
          </a:p>
        </p:txBody>
      </p:sp>
      <p:pic>
        <p:nvPicPr>
          <p:cNvPr id="109" name="Picture 108">
            <a:hlinkClick r:id="" action="ppaction://hlinkshowjump?jump=firstslide"/>
            <a:extLst>
              <a:ext uri="{FF2B5EF4-FFF2-40B4-BE49-F238E27FC236}">
                <a16:creationId xmlns:a16="http://schemas.microsoft.com/office/drawing/2014/main" id="{235DF9C8-319C-CD46-9FA9-3E49274D51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pic>
        <p:nvPicPr>
          <p:cNvPr id="18" name="Picture 17" descr="Logo&#10;&#10;Description automatically generated">
            <a:extLst>
              <a:ext uri="{FF2B5EF4-FFF2-40B4-BE49-F238E27FC236}">
                <a16:creationId xmlns:a16="http://schemas.microsoft.com/office/drawing/2014/main" id="{79A40D30-0E58-8203-EC8B-452A31A27D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2042" y="4229318"/>
            <a:ext cx="1166327" cy="311021"/>
          </a:xfrm>
          <a:prstGeom prst="rect">
            <a:avLst/>
          </a:prstGeom>
        </p:spPr>
      </p:pic>
      <p:grpSp>
        <p:nvGrpSpPr>
          <p:cNvPr id="10" name="Group 9">
            <a:extLst>
              <a:ext uri="{FF2B5EF4-FFF2-40B4-BE49-F238E27FC236}">
                <a16:creationId xmlns:a16="http://schemas.microsoft.com/office/drawing/2014/main" id="{E64344CB-04E4-D7D3-EC08-B4AC5EE166BD}"/>
              </a:ext>
            </a:extLst>
          </p:cNvPr>
          <p:cNvGrpSpPr/>
          <p:nvPr/>
        </p:nvGrpSpPr>
        <p:grpSpPr>
          <a:xfrm>
            <a:off x="5698598" y="711200"/>
            <a:ext cx="6014283" cy="5691666"/>
            <a:chOff x="5698598" y="711200"/>
            <a:chExt cx="6014283" cy="5691666"/>
          </a:xfrm>
        </p:grpSpPr>
        <p:sp>
          <p:nvSpPr>
            <p:cNvPr id="2" name="TextBox 1">
              <a:extLst>
                <a:ext uri="{FF2B5EF4-FFF2-40B4-BE49-F238E27FC236}">
                  <a16:creationId xmlns:a16="http://schemas.microsoft.com/office/drawing/2014/main" id="{A7BE8067-24DC-534F-BFE5-3A2294672FDD}"/>
                </a:ext>
              </a:extLst>
            </p:cNvPr>
            <p:cNvSpPr txBox="1"/>
            <p:nvPr/>
          </p:nvSpPr>
          <p:spPr>
            <a:xfrm>
              <a:off x="5729078" y="711200"/>
              <a:ext cx="23582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0C342"/>
                  </a:solidFill>
                  <a:effectLst/>
                  <a:uLnTx/>
                  <a:uFillTx/>
                  <a:latin typeface="Georgia" panose="02040502050405020303" pitchFamily="18" charset="0"/>
                  <a:ea typeface="+mn-ea"/>
                  <a:cs typeface="Poppins Medium" pitchFamily="2" charset="77"/>
                </a:rPr>
                <a:t>Vendors &amp; Technology</a:t>
              </a:r>
            </a:p>
          </p:txBody>
        </p:sp>
        <p:sp>
          <p:nvSpPr>
            <p:cNvPr id="37" name="TextBox 36">
              <a:extLst>
                <a:ext uri="{FF2B5EF4-FFF2-40B4-BE49-F238E27FC236}">
                  <a16:creationId xmlns:a16="http://schemas.microsoft.com/office/drawing/2014/main" id="{636DEAEA-9093-B7BC-284A-3167BE265D7D}"/>
                </a:ext>
              </a:extLst>
            </p:cNvPr>
            <p:cNvSpPr txBox="1"/>
            <p:nvPr/>
          </p:nvSpPr>
          <p:spPr>
            <a:xfrm>
              <a:off x="5729078" y="3186001"/>
              <a:ext cx="23582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0C342"/>
                  </a:solidFill>
                  <a:effectLst/>
                  <a:uLnTx/>
                  <a:uFillTx/>
                  <a:latin typeface="Georgia" panose="02040502050405020303" pitchFamily="18" charset="0"/>
                  <a:ea typeface="+mn-ea"/>
                  <a:cs typeface="Poppins Medium" pitchFamily="2" charset="77"/>
                </a:rPr>
                <a:t>Consulting Firms</a:t>
              </a:r>
            </a:p>
          </p:txBody>
        </p:sp>
        <p:sp>
          <p:nvSpPr>
            <p:cNvPr id="49" name="TextBox 48">
              <a:extLst>
                <a:ext uri="{FF2B5EF4-FFF2-40B4-BE49-F238E27FC236}">
                  <a16:creationId xmlns:a16="http://schemas.microsoft.com/office/drawing/2014/main" id="{D5506E8C-3FD3-E967-7ED1-D5D2CD27002B}"/>
                </a:ext>
              </a:extLst>
            </p:cNvPr>
            <p:cNvSpPr txBox="1"/>
            <p:nvPr/>
          </p:nvSpPr>
          <p:spPr>
            <a:xfrm>
              <a:off x="5729078" y="4910056"/>
              <a:ext cx="2358282"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0C342"/>
                  </a:solidFill>
                  <a:effectLst/>
                  <a:uLnTx/>
                  <a:uFillTx/>
                  <a:latin typeface="Georgia"/>
                  <a:ea typeface="+mn-ea"/>
                  <a:cs typeface="Poppins Medium"/>
                </a:rPr>
                <a:t>Financial Institutions</a:t>
              </a:r>
              <a:endParaRPr kumimoji="0" lang="en-US" sz="1600" b="0" i="0" u="none" strike="noStrike" kern="1200" cap="none" spc="0" normalizeH="0" baseline="0" noProof="0">
                <a:ln>
                  <a:noFill/>
                </a:ln>
                <a:solidFill>
                  <a:srgbClr val="80C342"/>
                </a:solidFill>
                <a:effectLst/>
                <a:uLnTx/>
                <a:uFillTx/>
                <a:latin typeface="Georgia" panose="02040502050405020303" pitchFamily="18" charset="0"/>
                <a:ea typeface="+mn-ea"/>
                <a:cs typeface="Poppins Medium" pitchFamily="2" charset="77"/>
              </a:endParaRPr>
            </a:p>
          </p:txBody>
        </p:sp>
        <p:grpSp>
          <p:nvGrpSpPr>
            <p:cNvPr id="7" name="Group 6">
              <a:extLst>
                <a:ext uri="{FF2B5EF4-FFF2-40B4-BE49-F238E27FC236}">
                  <a16:creationId xmlns:a16="http://schemas.microsoft.com/office/drawing/2014/main" id="{2894E03D-C416-3A48-D745-EA8EA9261B41}"/>
                </a:ext>
              </a:extLst>
            </p:cNvPr>
            <p:cNvGrpSpPr/>
            <p:nvPr/>
          </p:nvGrpSpPr>
          <p:grpSpPr>
            <a:xfrm>
              <a:off x="5698598" y="1011818"/>
              <a:ext cx="6014283" cy="5391048"/>
              <a:chOff x="5698598" y="1011818"/>
              <a:chExt cx="6014283" cy="5391048"/>
            </a:xfrm>
          </p:grpSpPr>
          <p:grpSp>
            <p:nvGrpSpPr>
              <p:cNvPr id="16" name="Group 15">
                <a:extLst>
                  <a:ext uri="{FF2B5EF4-FFF2-40B4-BE49-F238E27FC236}">
                    <a16:creationId xmlns:a16="http://schemas.microsoft.com/office/drawing/2014/main" id="{3E26D33F-6260-C45B-109D-C770997E1C05}"/>
                  </a:ext>
                </a:extLst>
              </p:cNvPr>
              <p:cNvGrpSpPr/>
              <p:nvPr/>
            </p:nvGrpSpPr>
            <p:grpSpPr>
              <a:xfrm>
                <a:off x="5698598" y="1011818"/>
                <a:ext cx="6014283" cy="5391048"/>
                <a:chOff x="5698598" y="1011818"/>
                <a:chExt cx="6014283" cy="5391048"/>
              </a:xfrm>
            </p:grpSpPr>
            <p:pic>
              <p:nvPicPr>
                <p:cNvPr id="11" name="Picture 10" descr="Logo&#10;&#10;Description automatically generated">
                  <a:extLst>
                    <a:ext uri="{FF2B5EF4-FFF2-40B4-BE49-F238E27FC236}">
                      <a16:creationId xmlns:a16="http://schemas.microsoft.com/office/drawing/2014/main" id="{FC7CD8AF-61CE-33D0-9441-0C6BCDA55DB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98598" y="3665307"/>
                  <a:ext cx="1061720" cy="338554"/>
                </a:xfrm>
                <a:prstGeom prst="rect">
                  <a:avLst/>
                </a:prstGeom>
              </p:spPr>
            </p:pic>
            <p:grpSp>
              <p:nvGrpSpPr>
                <p:cNvPr id="14" name="Group 13">
                  <a:extLst>
                    <a:ext uri="{FF2B5EF4-FFF2-40B4-BE49-F238E27FC236}">
                      <a16:creationId xmlns:a16="http://schemas.microsoft.com/office/drawing/2014/main" id="{0D46EE0C-2D60-F263-ADDB-A08E78D8A889}"/>
                    </a:ext>
                  </a:extLst>
                </p:cNvPr>
                <p:cNvGrpSpPr/>
                <p:nvPr/>
              </p:nvGrpSpPr>
              <p:grpSpPr>
                <a:xfrm>
                  <a:off x="5774885" y="1011818"/>
                  <a:ext cx="5937996" cy="5391048"/>
                  <a:chOff x="5774885" y="1011818"/>
                  <a:chExt cx="5937996" cy="5391048"/>
                </a:xfrm>
              </p:grpSpPr>
              <p:grpSp>
                <p:nvGrpSpPr>
                  <p:cNvPr id="5" name="Group 4">
                    <a:extLst>
                      <a:ext uri="{FF2B5EF4-FFF2-40B4-BE49-F238E27FC236}">
                        <a16:creationId xmlns:a16="http://schemas.microsoft.com/office/drawing/2014/main" id="{42BB7B65-FB81-A44B-B418-30C9C0170B09}"/>
                      </a:ext>
                    </a:extLst>
                  </p:cNvPr>
                  <p:cNvGrpSpPr/>
                  <p:nvPr/>
                </p:nvGrpSpPr>
                <p:grpSpPr>
                  <a:xfrm>
                    <a:off x="5774885" y="1276322"/>
                    <a:ext cx="5937996" cy="5126544"/>
                    <a:chOff x="9177424" y="2118606"/>
                    <a:chExt cx="10793831" cy="9318816"/>
                  </a:xfrm>
                  <a:solidFill>
                    <a:schemeClr val="bg1"/>
                  </a:solidFill>
                </p:grpSpPr>
                <p:pic>
                  <p:nvPicPr>
                    <p:cNvPr id="74" name="Graphic 73">
                      <a:extLst>
                        <a:ext uri="{FF2B5EF4-FFF2-40B4-BE49-F238E27FC236}">
                          <a16:creationId xmlns:a16="http://schemas.microsoft.com/office/drawing/2014/main" id="{8E60CA62-AA9D-5747-971B-73C1B70ECE5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07080" y="11043442"/>
                      <a:ext cx="2904375" cy="272286"/>
                    </a:xfrm>
                    <a:prstGeom prst="rect">
                      <a:avLst/>
                    </a:prstGeom>
                  </p:spPr>
                </p:pic>
                <p:pic>
                  <p:nvPicPr>
                    <p:cNvPr id="76" name="Graphic 75">
                      <a:extLst>
                        <a:ext uri="{FF2B5EF4-FFF2-40B4-BE49-F238E27FC236}">
                          <a16:creationId xmlns:a16="http://schemas.microsoft.com/office/drawing/2014/main" id="{91D106B7-FCDB-8246-A04E-251D17BA55F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732099" y="9766258"/>
                      <a:ext cx="3901684" cy="387586"/>
                    </a:xfrm>
                    <a:prstGeom prst="rect">
                      <a:avLst/>
                    </a:prstGeom>
                  </p:spPr>
                </p:pic>
                <p:pic>
                  <p:nvPicPr>
                    <p:cNvPr id="77" name="Graphic 76">
                      <a:extLst>
                        <a:ext uri="{FF2B5EF4-FFF2-40B4-BE49-F238E27FC236}">
                          <a16:creationId xmlns:a16="http://schemas.microsoft.com/office/drawing/2014/main" id="{BBF9DAD1-212E-A24E-A30A-C0E77E25B44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25227" y="4526793"/>
                      <a:ext cx="1290507" cy="479581"/>
                    </a:xfrm>
                    <a:prstGeom prst="rect">
                      <a:avLst/>
                    </a:prstGeom>
                  </p:spPr>
                </p:pic>
                <p:pic>
                  <p:nvPicPr>
                    <p:cNvPr id="78" name="Graphic 77">
                      <a:extLst>
                        <a:ext uri="{FF2B5EF4-FFF2-40B4-BE49-F238E27FC236}">
                          <a16:creationId xmlns:a16="http://schemas.microsoft.com/office/drawing/2014/main" id="{064F572B-B577-484E-8C74-C71B0806575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7959215" y="10916538"/>
                      <a:ext cx="2012040" cy="520884"/>
                    </a:xfrm>
                    <a:prstGeom prst="rect">
                      <a:avLst/>
                    </a:prstGeom>
                  </p:spPr>
                </p:pic>
                <p:pic>
                  <p:nvPicPr>
                    <p:cNvPr id="79" name="Graphic 78">
                      <a:extLst>
                        <a:ext uri="{FF2B5EF4-FFF2-40B4-BE49-F238E27FC236}">
                          <a16:creationId xmlns:a16="http://schemas.microsoft.com/office/drawing/2014/main" id="{3E6032CB-2AEA-5946-8070-65E0CC19B34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1586935" y="6412776"/>
                      <a:ext cx="1794006" cy="461976"/>
                    </a:xfrm>
                    <a:prstGeom prst="rect">
                      <a:avLst/>
                    </a:prstGeom>
                  </p:spPr>
                </p:pic>
                <p:pic>
                  <p:nvPicPr>
                    <p:cNvPr id="80" name="Graphic 79">
                      <a:extLst>
                        <a:ext uri="{FF2B5EF4-FFF2-40B4-BE49-F238E27FC236}">
                          <a16:creationId xmlns:a16="http://schemas.microsoft.com/office/drawing/2014/main" id="{55998AA6-5619-C546-95B3-58590ACA36D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4094303" y="4607695"/>
                      <a:ext cx="2261349" cy="378843"/>
                    </a:xfrm>
                    <a:prstGeom prst="rect">
                      <a:avLst/>
                    </a:prstGeom>
                  </p:spPr>
                </p:pic>
                <p:pic>
                  <p:nvPicPr>
                    <p:cNvPr id="81" name="Graphic 80">
                      <a:extLst>
                        <a:ext uri="{FF2B5EF4-FFF2-40B4-BE49-F238E27FC236}">
                          <a16:creationId xmlns:a16="http://schemas.microsoft.com/office/drawing/2014/main" id="{74AD6AE5-4AF3-224E-8A8E-8E46DE48FB51}"/>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6582631" y="3539713"/>
                      <a:ext cx="3177809" cy="428276"/>
                    </a:xfrm>
                    <a:prstGeom prst="rect">
                      <a:avLst/>
                    </a:prstGeom>
                  </p:spPr>
                </p:pic>
                <p:pic>
                  <p:nvPicPr>
                    <p:cNvPr id="82" name="Graphic 81">
                      <a:extLst>
                        <a:ext uri="{FF2B5EF4-FFF2-40B4-BE49-F238E27FC236}">
                          <a16:creationId xmlns:a16="http://schemas.microsoft.com/office/drawing/2014/main" id="{988358AD-09AF-B14E-94BA-5E9141C6E2A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225227" y="3539713"/>
                      <a:ext cx="2115656" cy="428271"/>
                    </a:xfrm>
                    <a:prstGeom prst="rect">
                      <a:avLst/>
                    </a:prstGeom>
                  </p:spPr>
                </p:pic>
                <p:pic>
                  <p:nvPicPr>
                    <p:cNvPr id="84" name="Graphic 83">
                      <a:extLst>
                        <a:ext uri="{FF2B5EF4-FFF2-40B4-BE49-F238E27FC236}">
                          <a16:creationId xmlns:a16="http://schemas.microsoft.com/office/drawing/2014/main" id="{6DB6E718-9116-5443-A059-19884AD60C55}"/>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9207081" y="2118606"/>
                      <a:ext cx="1926767" cy="581755"/>
                    </a:xfrm>
                    <a:prstGeom prst="rect">
                      <a:avLst/>
                    </a:prstGeom>
                  </p:spPr>
                </p:pic>
                <p:pic>
                  <p:nvPicPr>
                    <p:cNvPr id="86" name="Graphic 85">
                      <a:extLst>
                        <a:ext uri="{FF2B5EF4-FFF2-40B4-BE49-F238E27FC236}">
                          <a16:creationId xmlns:a16="http://schemas.microsoft.com/office/drawing/2014/main" id="{A077A7BA-7670-4449-A27F-6E4C391267F1}"/>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5277431" y="11015698"/>
                      <a:ext cx="1940101" cy="327778"/>
                    </a:xfrm>
                    <a:prstGeom prst="rect">
                      <a:avLst/>
                    </a:prstGeom>
                  </p:spPr>
                </p:pic>
                <p:pic>
                  <p:nvPicPr>
                    <p:cNvPr id="87" name="Graphic 86">
                      <a:extLst>
                        <a:ext uri="{FF2B5EF4-FFF2-40B4-BE49-F238E27FC236}">
                          <a16:creationId xmlns:a16="http://schemas.microsoft.com/office/drawing/2014/main" id="{EF50910D-4E16-9340-AA08-247614782E4C}"/>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177424" y="7427684"/>
                      <a:ext cx="3483550" cy="590239"/>
                    </a:xfrm>
                    <a:prstGeom prst="rect">
                      <a:avLst/>
                    </a:prstGeom>
                  </p:spPr>
                </p:pic>
                <p:pic>
                  <p:nvPicPr>
                    <p:cNvPr id="94" name="Graphic 93">
                      <a:extLst>
                        <a:ext uri="{FF2B5EF4-FFF2-40B4-BE49-F238E27FC236}">
                          <a16:creationId xmlns:a16="http://schemas.microsoft.com/office/drawing/2014/main" id="{6A928E7C-17C6-7044-8730-8E792CE8E2CC}"/>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2853138" y="11038231"/>
                      <a:ext cx="1682610" cy="277499"/>
                    </a:xfrm>
                    <a:prstGeom prst="rect">
                      <a:avLst/>
                    </a:prstGeom>
                  </p:spPr>
                </p:pic>
                <p:pic>
                  <p:nvPicPr>
                    <p:cNvPr id="95" name="Graphic 94">
                      <a:extLst>
                        <a:ext uri="{FF2B5EF4-FFF2-40B4-BE49-F238E27FC236}">
                          <a16:creationId xmlns:a16="http://schemas.microsoft.com/office/drawing/2014/main" id="{E50A93CD-038C-F543-9152-9BAC67B283FE}"/>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207080" y="9792195"/>
                      <a:ext cx="2680020" cy="519595"/>
                    </a:xfrm>
                    <a:prstGeom prst="rect">
                      <a:avLst/>
                    </a:prstGeom>
                  </p:spPr>
                </p:pic>
                <p:pic>
                  <p:nvPicPr>
                    <p:cNvPr id="97" name="Graphic 96">
                      <a:extLst>
                        <a:ext uri="{FF2B5EF4-FFF2-40B4-BE49-F238E27FC236}">
                          <a16:creationId xmlns:a16="http://schemas.microsoft.com/office/drawing/2014/main" id="{24FE6D0D-B435-414D-9553-149FFE2FE0BB}"/>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7578873" y="9722074"/>
                      <a:ext cx="2211435" cy="589715"/>
                    </a:xfrm>
                    <a:prstGeom prst="rect">
                      <a:avLst/>
                    </a:prstGeom>
                  </p:spPr>
                </p:pic>
              </p:grpSp>
              <p:pic>
                <p:nvPicPr>
                  <p:cNvPr id="99" name="Graphic 98">
                    <a:extLst>
                      <a:ext uri="{FF2B5EF4-FFF2-40B4-BE49-F238E27FC236}">
                        <a16:creationId xmlns:a16="http://schemas.microsoft.com/office/drawing/2014/main" id="{E7DBD4BA-E1E8-9C43-80F7-D446EC93D09F}"/>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8541236" y="1918972"/>
                    <a:ext cx="797852" cy="370174"/>
                  </a:xfrm>
                  <a:prstGeom prst="rect">
                    <a:avLst/>
                  </a:prstGeom>
                </p:spPr>
              </p:pic>
              <p:pic>
                <p:nvPicPr>
                  <p:cNvPr id="4" name="Graphic 3">
                    <a:extLst>
                      <a:ext uri="{FF2B5EF4-FFF2-40B4-BE49-F238E27FC236}">
                        <a16:creationId xmlns:a16="http://schemas.microsoft.com/office/drawing/2014/main" id="{5CAE3444-EBBA-CC27-C515-BBB0D743326D}"/>
                      </a:ext>
                    </a:extLst>
                  </p:cNvPr>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7474679" y="2015245"/>
                    <a:ext cx="556943" cy="278472"/>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CB5ADF18-1ADC-0F36-8C6D-44441EDB3E42}"/>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074216" y="2627163"/>
                    <a:ext cx="842496" cy="244357"/>
                  </a:xfrm>
                  <a:prstGeom prst="rect">
                    <a:avLst/>
                  </a:prstGeom>
                </p:spPr>
              </p:pic>
              <p:pic>
                <p:nvPicPr>
                  <p:cNvPr id="13" name="Picture 12" descr="A screenshot of a video game&#10;&#10;Description automatically generated with medium confidence">
                    <a:extLst>
                      <a:ext uri="{FF2B5EF4-FFF2-40B4-BE49-F238E27FC236}">
                        <a16:creationId xmlns:a16="http://schemas.microsoft.com/office/drawing/2014/main" id="{291E4210-75E8-6CE5-918F-5358E6ED5C58}"/>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479801" y="3667523"/>
                    <a:ext cx="1718574" cy="298837"/>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365B6225-375E-DB58-716D-A8AB5D8B5B08}"/>
                      </a:ext>
                    </a:extLst>
                  </p:cNvPr>
                  <p:cNvPicPr>
                    <a:picLocks noChangeAspect="1"/>
                  </p:cNvPicPr>
                  <p:nvPr/>
                </p:nvPicPr>
                <p:blipFill rotWithShape="1">
                  <a:blip r:embed="rId40" cstate="email">
                    <a:extLst>
                      <a:ext uri="{28A0092B-C50C-407E-A947-70E740481C1C}">
                        <a14:useLocalDpi xmlns:a14="http://schemas.microsoft.com/office/drawing/2010/main"/>
                      </a:ext>
                    </a:extLst>
                  </a:blip>
                  <a:srcRect/>
                  <a:stretch/>
                </p:blipFill>
                <p:spPr>
                  <a:xfrm>
                    <a:off x="8117504" y="4153275"/>
                    <a:ext cx="1798320" cy="534046"/>
                  </a:xfrm>
                  <a:prstGeom prst="rect">
                    <a:avLst/>
                  </a:prstGeom>
                </p:spPr>
              </p:pic>
              <p:pic>
                <p:nvPicPr>
                  <p:cNvPr id="12" name="Picture 11" descr="Text&#10;&#10;Description automatically generated">
                    <a:extLst>
                      <a:ext uri="{FF2B5EF4-FFF2-40B4-BE49-F238E27FC236}">
                        <a16:creationId xmlns:a16="http://schemas.microsoft.com/office/drawing/2014/main" id="{E94FB020-EB7B-E27B-8E48-3B6B346779F6}"/>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9830710" y="1011818"/>
                    <a:ext cx="1410430" cy="793367"/>
                  </a:xfrm>
                  <a:prstGeom prst="rect">
                    <a:avLst/>
                  </a:prstGeom>
                </p:spPr>
              </p:pic>
            </p:grpSp>
          </p:grpSp>
          <p:pic>
            <p:nvPicPr>
              <p:cNvPr id="6" name="Graphic 5">
                <a:extLst>
                  <a:ext uri="{FF2B5EF4-FFF2-40B4-BE49-F238E27FC236}">
                    <a16:creationId xmlns:a16="http://schemas.microsoft.com/office/drawing/2014/main" id="{3BBA2B2F-EFBD-2D92-30C1-1E2FF666D3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185510" y="1133789"/>
                <a:ext cx="2389453" cy="548640"/>
              </a:xfrm>
              <a:prstGeom prst="rect">
                <a:avLst/>
              </a:prstGeom>
            </p:spPr>
          </p:pic>
        </p:grpSp>
      </p:grpSp>
      <p:pic>
        <p:nvPicPr>
          <p:cNvPr id="3" name="Picture 2" descr="Logo&#10;&#10;Description automatically generated with medium confidence">
            <a:extLst>
              <a:ext uri="{FF2B5EF4-FFF2-40B4-BE49-F238E27FC236}">
                <a16:creationId xmlns:a16="http://schemas.microsoft.com/office/drawing/2014/main" id="{0D50C6E8-F0AB-6808-ADBB-4322D20215D6}"/>
              </a:ext>
            </a:extLst>
          </p:cNvPr>
          <p:cNvPicPr>
            <a:picLocks noChangeAspect="1"/>
          </p:cNvPicPr>
          <p:nvPr/>
        </p:nvPicPr>
        <p:blipFill rotWithShape="1">
          <a:blip r:embed="rId44"/>
          <a:srcRect b="45993"/>
          <a:stretch/>
        </p:blipFill>
        <p:spPr>
          <a:xfrm>
            <a:off x="9876888" y="2524236"/>
            <a:ext cx="1813982" cy="358836"/>
          </a:xfrm>
          <a:prstGeom prst="rect">
            <a:avLst/>
          </a:prstGeom>
        </p:spPr>
      </p:pic>
    </p:spTree>
    <p:extLst>
      <p:ext uri="{BB962C8B-B14F-4D97-AF65-F5344CB8AC3E}">
        <p14:creationId xmlns:p14="http://schemas.microsoft.com/office/powerpoint/2010/main" val="949051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C856287-007F-2845-8862-10F605609EC3}"/>
              </a:ext>
            </a:extLst>
          </p:cNvPr>
          <p:cNvSpPr/>
          <p:nvPr/>
        </p:nvSpPr>
        <p:spPr>
          <a:xfrm>
            <a:off x="0" y="0"/>
            <a:ext cx="6619314" cy="6858000"/>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F0D5684-EA23-B345-8CB5-94F470AF7E5C}"/>
              </a:ext>
            </a:extLst>
          </p:cNvPr>
          <p:cNvSpPr/>
          <p:nvPr/>
        </p:nvSpPr>
        <p:spPr>
          <a:xfrm>
            <a:off x="6587314" y="0"/>
            <a:ext cx="5604686" cy="6858000"/>
          </a:xfrm>
          <a:prstGeom prst="rect">
            <a:avLst/>
          </a:prstGeom>
          <a:solidFill>
            <a:srgbClr val="063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vector graphics&#10;&#10;Description automatically generated">
            <a:extLst>
              <a:ext uri="{FF2B5EF4-FFF2-40B4-BE49-F238E27FC236}">
                <a16:creationId xmlns:a16="http://schemas.microsoft.com/office/drawing/2014/main" id="{01CF204D-3F71-414A-B671-FA293F13FE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3410" y="310191"/>
            <a:ext cx="545434" cy="546365"/>
          </a:xfrm>
          <a:prstGeom prst="rect">
            <a:avLst/>
          </a:prstGeom>
        </p:spPr>
      </p:pic>
      <p:sp>
        <p:nvSpPr>
          <p:cNvPr id="21" name="Rectangle 20">
            <a:extLst>
              <a:ext uri="{FF2B5EF4-FFF2-40B4-BE49-F238E27FC236}">
                <a16:creationId xmlns:a16="http://schemas.microsoft.com/office/drawing/2014/main" id="{566A160E-C176-2B40-811F-CFAADF114606}"/>
              </a:ext>
            </a:extLst>
          </p:cNvPr>
          <p:cNvSpPr/>
          <p:nvPr/>
        </p:nvSpPr>
        <p:spPr>
          <a:xfrm>
            <a:off x="5433392" y="856556"/>
            <a:ext cx="5291052" cy="550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1E4"/>
              </a:solidFill>
            </a:endParaRPr>
          </a:p>
        </p:txBody>
      </p:sp>
      <p:pic>
        <p:nvPicPr>
          <p:cNvPr id="11" name="Picture 10">
            <a:hlinkClick r:id="" action="ppaction://hlinkshowjump?jump=firstslide"/>
            <a:extLst>
              <a:ext uri="{FF2B5EF4-FFF2-40B4-BE49-F238E27FC236}">
                <a16:creationId xmlns:a16="http://schemas.microsoft.com/office/drawing/2014/main" id="{A00C9D2B-069B-8F43-BE91-813DDBBC39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273410" y="306828"/>
            <a:ext cx="545434" cy="549728"/>
          </a:xfrm>
          <a:prstGeom prst="rect">
            <a:avLst/>
          </a:prstGeom>
        </p:spPr>
      </p:pic>
      <p:sp>
        <p:nvSpPr>
          <p:cNvPr id="17" name="TextBox 16">
            <a:extLst>
              <a:ext uri="{FF2B5EF4-FFF2-40B4-BE49-F238E27FC236}">
                <a16:creationId xmlns:a16="http://schemas.microsoft.com/office/drawing/2014/main" id="{08A5CAAD-5688-1C43-851A-F78FB77C244F}"/>
              </a:ext>
            </a:extLst>
          </p:cNvPr>
          <p:cNvSpPr txBox="1"/>
          <p:nvPr/>
        </p:nvSpPr>
        <p:spPr>
          <a:xfrm>
            <a:off x="696684" y="2023111"/>
            <a:ext cx="4611424" cy="2893100"/>
          </a:xfrm>
          <a:prstGeom prst="rect">
            <a:avLst/>
          </a:prstGeom>
          <a:noFill/>
        </p:spPr>
        <p:txBody>
          <a:bodyPr wrap="square" rtlCol="0">
            <a:spAutoFit/>
          </a:bodyPr>
          <a:lstStyle/>
          <a:p>
            <a:pPr>
              <a:spcAft>
                <a:spcPts val="1200"/>
              </a:spcAft>
            </a:pPr>
            <a:r>
              <a:rPr lang="en-US" sz="3000" b="1" dirty="0">
                <a:solidFill>
                  <a:srgbClr val="051D2B"/>
                </a:solidFill>
                <a:latin typeface="Georgia" panose="02060503050505060203" pitchFamily="18" charset="77"/>
                <a:cs typeface="Poppins ExtraBold" pitchFamily="2" charset="77"/>
              </a:rPr>
              <a:t>We Know </a:t>
            </a:r>
            <a:br>
              <a:rPr lang="en-US" sz="3000" b="1" dirty="0">
                <a:solidFill>
                  <a:srgbClr val="051D2B"/>
                </a:solidFill>
                <a:latin typeface="Georgia" panose="02060503050505060203" pitchFamily="18" charset="77"/>
                <a:cs typeface="Poppins ExtraBold" pitchFamily="2" charset="77"/>
              </a:rPr>
            </a:br>
            <a:r>
              <a:rPr lang="en-US" sz="3000" b="1" dirty="0">
                <a:solidFill>
                  <a:srgbClr val="051D2B"/>
                </a:solidFill>
                <a:latin typeface="Georgia" panose="02060503050505060203" pitchFamily="18" charset="77"/>
                <a:cs typeface="Poppins ExtraBold" pitchFamily="2" charset="77"/>
              </a:rPr>
              <a:t>Credit Unions:</a:t>
            </a:r>
          </a:p>
          <a:p>
            <a:br>
              <a:rPr lang="en-US" sz="2800" dirty="0">
                <a:solidFill>
                  <a:srgbClr val="051D2B"/>
                </a:solidFill>
                <a:latin typeface="DIN" pitchFamily="50" charset="0"/>
                <a:cs typeface="Poppins ExtraBold" pitchFamily="2" charset="77"/>
              </a:rPr>
            </a:br>
            <a:r>
              <a:rPr lang="en-US" sz="2800" dirty="0">
                <a:solidFill>
                  <a:srgbClr val="051D2B"/>
                </a:solidFill>
                <a:latin typeface="DIN" pitchFamily="50" charset="0"/>
                <a:cs typeface="Poppins ExtraBold" pitchFamily="2" charset="77"/>
              </a:rPr>
              <a:t>Of All Credit Unions Over </a:t>
            </a:r>
            <a:r>
              <a:rPr lang="en-US" sz="2800" b="1" dirty="0">
                <a:solidFill>
                  <a:srgbClr val="80C342"/>
                </a:solidFill>
                <a:latin typeface="DIN" pitchFamily="50" charset="0"/>
                <a:cs typeface="Poppins ExtraBold" pitchFamily="2" charset="77"/>
              </a:rPr>
              <a:t>$70M </a:t>
            </a:r>
            <a:r>
              <a:rPr lang="en-US" sz="2800" dirty="0">
                <a:solidFill>
                  <a:srgbClr val="051D2B"/>
                </a:solidFill>
                <a:latin typeface="DIN" pitchFamily="50" charset="0"/>
                <a:cs typeface="Poppins ExtraBold" pitchFamily="2" charset="77"/>
              </a:rPr>
              <a:t>in Assets,</a:t>
            </a:r>
          </a:p>
          <a:p>
            <a:r>
              <a:rPr lang="en-US" sz="2800" b="1" dirty="0">
                <a:solidFill>
                  <a:srgbClr val="80C342"/>
                </a:solidFill>
                <a:latin typeface="DIN" pitchFamily="50" charset="0"/>
                <a:cs typeface="Poppins ExtraBold" pitchFamily="2" charset="77"/>
              </a:rPr>
              <a:t>27% </a:t>
            </a:r>
            <a:r>
              <a:rPr lang="en-US" sz="2800" dirty="0">
                <a:solidFill>
                  <a:srgbClr val="051D2B"/>
                </a:solidFill>
                <a:latin typeface="DIN" pitchFamily="50" charset="0"/>
                <a:cs typeface="Poppins ExtraBold" pitchFamily="2" charset="77"/>
              </a:rPr>
              <a:t>are SRM Clients</a:t>
            </a:r>
          </a:p>
        </p:txBody>
      </p:sp>
      <p:graphicFrame>
        <p:nvGraphicFramePr>
          <p:cNvPr id="4" name="Table 4">
            <a:extLst>
              <a:ext uri="{FF2B5EF4-FFF2-40B4-BE49-F238E27FC236}">
                <a16:creationId xmlns:a16="http://schemas.microsoft.com/office/drawing/2014/main" id="{D50BE082-BE71-AF1A-2706-A6EDD636B5A3}"/>
              </a:ext>
            </a:extLst>
          </p:cNvPr>
          <p:cNvGraphicFramePr>
            <a:graphicFrameLocks noGrp="1"/>
          </p:cNvGraphicFramePr>
          <p:nvPr/>
        </p:nvGraphicFramePr>
        <p:xfrm>
          <a:off x="5791200" y="1347815"/>
          <a:ext cx="4508781" cy="4530160"/>
        </p:xfrm>
        <a:graphic>
          <a:graphicData uri="http://schemas.openxmlformats.org/drawingml/2006/table">
            <a:tbl>
              <a:tblPr firstRow="1" bandRow="1">
                <a:tableStyleId>{5C22544A-7EE6-4342-B048-85BDC9FD1C3A}</a:tableStyleId>
              </a:tblPr>
              <a:tblGrid>
                <a:gridCol w="1783976">
                  <a:extLst>
                    <a:ext uri="{9D8B030D-6E8A-4147-A177-3AD203B41FA5}">
                      <a16:colId xmlns:a16="http://schemas.microsoft.com/office/drawing/2014/main" val="4277260632"/>
                    </a:ext>
                  </a:extLst>
                </a:gridCol>
                <a:gridCol w="1372179">
                  <a:extLst>
                    <a:ext uri="{9D8B030D-6E8A-4147-A177-3AD203B41FA5}">
                      <a16:colId xmlns:a16="http://schemas.microsoft.com/office/drawing/2014/main" val="507836581"/>
                    </a:ext>
                  </a:extLst>
                </a:gridCol>
                <a:gridCol w="1352626">
                  <a:extLst>
                    <a:ext uri="{9D8B030D-6E8A-4147-A177-3AD203B41FA5}">
                      <a16:colId xmlns:a16="http://schemas.microsoft.com/office/drawing/2014/main" val="712859461"/>
                    </a:ext>
                  </a:extLst>
                </a:gridCol>
              </a:tblGrid>
              <a:tr h="906032">
                <a:tc>
                  <a:txBody>
                    <a:bodyPr/>
                    <a:lstStyle/>
                    <a:p>
                      <a:pPr algn="ctr"/>
                      <a:r>
                        <a:rPr lang="en-US" sz="2000" dirty="0">
                          <a:solidFill>
                            <a:srgbClr val="051D2B"/>
                          </a:solidFill>
                          <a:latin typeface="Georgia" panose="02040502050405020303" pitchFamily="18" charset="0"/>
                        </a:rPr>
                        <a:t>Asset</a:t>
                      </a:r>
                    </a:p>
                    <a:p>
                      <a:pPr algn="ctr"/>
                      <a:r>
                        <a:rPr lang="en-US" sz="2000" dirty="0">
                          <a:solidFill>
                            <a:srgbClr val="051D2B"/>
                          </a:solidFill>
                          <a:latin typeface="Georgia" panose="02040502050405020303" pitchFamily="18" charset="0"/>
                        </a:rPr>
                        <a:t>Size</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000" dirty="0">
                          <a:solidFill>
                            <a:srgbClr val="051D2B"/>
                          </a:solidFill>
                          <a:latin typeface="Georgia" panose="02040502050405020303" pitchFamily="18" charset="0"/>
                        </a:rPr>
                        <a:t>Market</a:t>
                      </a:r>
                    </a:p>
                    <a:p>
                      <a:pPr algn="ctr"/>
                      <a:r>
                        <a:rPr lang="en-US" sz="2000" dirty="0">
                          <a:solidFill>
                            <a:srgbClr val="051D2B"/>
                          </a:solidFill>
                          <a:latin typeface="Georgia" panose="02040502050405020303" pitchFamily="18" charset="0"/>
                        </a:rPr>
                        <a:t>Share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000" dirty="0">
                          <a:solidFill>
                            <a:srgbClr val="051D2B"/>
                          </a:solidFill>
                          <a:latin typeface="Georgia" panose="02040502050405020303" pitchFamily="18" charset="0"/>
                        </a:rPr>
                        <a:t>Clients Served</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0212707"/>
                  </a:ext>
                </a:extLst>
              </a:tr>
              <a:tr h="906032">
                <a:tc>
                  <a:txBody>
                    <a:bodyPr/>
                    <a:lstStyle/>
                    <a:p>
                      <a:pPr algn="ctr"/>
                      <a:r>
                        <a:rPr lang="en-US" sz="1800" dirty="0">
                          <a:latin typeface="DIN" pitchFamily="50" charset="0"/>
                        </a:rPr>
                        <a:t>$70M to $1B</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rgbClr val="051D2B"/>
                          </a:solidFill>
                          <a:latin typeface="DIN" pitchFamily="50"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rgbClr val="051D2B"/>
                          </a:solidFill>
                          <a:latin typeface="DIN" pitchFamily="50" charset="0"/>
                        </a:rPr>
                        <a:t>365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9675383"/>
                  </a:ext>
                </a:extLst>
              </a:tr>
              <a:tr h="906032">
                <a:tc>
                  <a:txBody>
                    <a:bodyPr/>
                    <a:lstStyle/>
                    <a:p>
                      <a:pPr algn="ctr"/>
                      <a:r>
                        <a:rPr lang="en-US" sz="1800" dirty="0">
                          <a:latin typeface="DIN" pitchFamily="50" charset="0"/>
                        </a:rPr>
                        <a:t>$1B to $5B</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rgbClr val="051D2B"/>
                          </a:solidFill>
                          <a:latin typeface="DIN" pitchFamily="50"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rgbClr val="051D2B"/>
                          </a:solidFill>
                          <a:latin typeface="DIN" pitchFamily="50" charset="0"/>
                        </a:rPr>
                        <a:t>133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2925767"/>
                  </a:ext>
                </a:extLst>
              </a:tr>
              <a:tr h="906032">
                <a:tc>
                  <a:txBody>
                    <a:bodyPr/>
                    <a:lstStyle/>
                    <a:p>
                      <a:pPr algn="ctr"/>
                      <a:r>
                        <a:rPr lang="en-US" sz="1800" dirty="0">
                          <a:latin typeface="DIN" pitchFamily="50" charset="0"/>
                        </a:rPr>
                        <a:t>$5B to $10B</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rgbClr val="051D2B"/>
                          </a:solidFill>
                          <a:latin typeface="DIN" pitchFamily="50"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rgbClr val="051D2B"/>
                          </a:solidFill>
                          <a:latin typeface="DIN" pitchFamily="50" charset="0"/>
                        </a:rPr>
                        <a:t>16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1552658"/>
                  </a:ext>
                </a:extLst>
              </a:tr>
              <a:tr h="906032">
                <a:tc>
                  <a:txBody>
                    <a:bodyPr/>
                    <a:lstStyle/>
                    <a:p>
                      <a:pPr algn="ctr"/>
                      <a:r>
                        <a:rPr lang="en-US" sz="1800" dirty="0">
                          <a:latin typeface="DIN" pitchFamily="50" charset="0"/>
                        </a:rPr>
                        <a:t>$10B+</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1800" dirty="0">
                          <a:solidFill>
                            <a:srgbClr val="051D2B"/>
                          </a:solidFill>
                          <a:latin typeface="DIN" pitchFamily="50"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1800" dirty="0">
                          <a:solidFill>
                            <a:srgbClr val="051D2B"/>
                          </a:solidFill>
                          <a:latin typeface="DIN" pitchFamily="50" charset="0"/>
                        </a:rPr>
                        <a:t>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079453478"/>
                  </a:ext>
                </a:extLst>
              </a:tr>
            </a:tbl>
          </a:graphicData>
        </a:graphic>
      </p:graphicFrame>
    </p:spTree>
    <p:extLst>
      <p:ext uri="{BB962C8B-B14F-4D97-AF65-F5344CB8AC3E}">
        <p14:creationId xmlns:p14="http://schemas.microsoft.com/office/powerpoint/2010/main" val="3246135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5F0348-B758-9AB2-B72B-B4C3CEFBB012}"/>
              </a:ext>
            </a:extLst>
          </p:cNvPr>
          <p:cNvSpPr/>
          <p:nvPr/>
        </p:nvSpPr>
        <p:spPr>
          <a:xfrm>
            <a:off x="0" y="0"/>
            <a:ext cx="12192000" cy="6858000"/>
          </a:xfrm>
          <a:prstGeom prst="rect">
            <a:avLst/>
          </a:prstGeom>
          <a:solidFill>
            <a:srgbClr val="DDE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anose="02040502050405020303"/>
              <a:ea typeface="+mn-ea"/>
              <a:cs typeface="+mn-cs"/>
            </a:endParaRPr>
          </a:p>
        </p:txBody>
      </p:sp>
      <p:sp>
        <p:nvSpPr>
          <p:cNvPr id="68" name="TextBox 67">
            <a:extLst>
              <a:ext uri="{FF2B5EF4-FFF2-40B4-BE49-F238E27FC236}">
                <a16:creationId xmlns:a16="http://schemas.microsoft.com/office/drawing/2014/main" id="{56742D58-08D0-1D4C-B7CD-F1BF8F2B8B79}"/>
              </a:ext>
            </a:extLst>
          </p:cNvPr>
          <p:cNvSpPr txBox="1"/>
          <p:nvPr/>
        </p:nvSpPr>
        <p:spPr>
          <a:xfrm>
            <a:off x="347766" y="752697"/>
            <a:ext cx="4803137" cy="929485"/>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D2B"/>
                </a:solidFill>
                <a:effectLst/>
                <a:uLnTx/>
                <a:uFillTx/>
                <a:latin typeface="Georgia" panose="02060503050505060203" pitchFamily="18" charset="77"/>
                <a:ea typeface="+mn-ea"/>
                <a:cs typeface="Poppins Medium" pitchFamily="2" charset="77"/>
              </a:rPr>
              <a:t>National &amp; Cooperative Partnerships:</a:t>
            </a:r>
          </a:p>
        </p:txBody>
      </p:sp>
      <p:pic>
        <p:nvPicPr>
          <p:cNvPr id="4" name="Picture 3" descr="Logo, icon&#10;&#10;Description automatically generated">
            <a:extLst>
              <a:ext uri="{FF2B5EF4-FFF2-40B4-BE49-F238E27FC236}">
                <a16:creationId xmlns:a16="http://schemas.microsoft.com/office/drawing/2014/main" id="{02C8F307-6FEA-18B4-7E30-8D70915DC4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3410" y="306828"/>
            <a:ext cx="548790" cy="549728"/>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A167DE1A-C630-8BAA-52C6-1A23784BF5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202" y="1682506"/>
            <a:ext cx="1341005" cy="1341005"/>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0F166411-90C1-B222-CBB5-0B82C70DD8A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8821"/>
          <a:stretch/>
        </p:blipFill>
        <p:spPr>
          <a:xfrm>
            <a:off x="3344857" y="2985092"/>
            <a:ext cx="1881637" cy="1057403"/>
          </a:xfrm>
          <a:prstGeom prst="rect">
            <a:avLst/>
          </a:prstGeom>
        </p:spPr>
      </p:pic>
      <p:pic>
        <p:nvPicPr>
          <p:cNvPr id="12" name="Picture 11" descr="Text, logo&#10;&#10;Description automatically generated">
            <a:extLst>
              <a:ext uri="{FF2B5EF4-FFF2-40B4-BE49-F238E27FC236}">
                <a16:creationId xmlns:a16="http://schemas.microsoft.com/office/drawing/2014/main" id="{46581DB4-3228-1E41-0DAF-B5EC18DAE7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766" y="3737932"/>
            <a:ext cx="2631056" cy="715356"/>
          </a:xfrm>
          <a:prstGeom prst="rect">
            <a:avLst/>
          </a:prstGeom>
        </p:spPr>
      </p:pic>
      <p:pic>
        <p:nvPicPr>
          <p:cNvPr id="17" name="Picture 16" descr="Text&#10;&#10;Description automatically generated">
            <a:extLst>
              <a:ext uri="{FF2B5EF4-FFF2-40B4-BE49-F238E27FC236}">
                <a16:creationId xmlns:a16="http://schemas.microsoft.com/office/drawing/2014/main" id="{55248E31-2E98-C944-C809-CC8C824851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1263" y="2285385"/>
            <a:ext cx="2732475" cy="699707"/>
          </a:xfrm>
          <a:prstGeom prst="rect">
            <a:avLst/>
          </a:prstGeom>
        </p:spPr>
      </p:pic>
      <p:sp>
        <p:nvSpPr>
          <p:cNvPr id="11" name="TextBox 10">
            <a:extLst>
              <a:ext uri="{FF2B5EF4-FFF2-40B4-BE49-F238E27FC236}">
                <a16:creationId xmlns:a16="http://schemas.microsoft.com/office/drawing/2014/main" id="{C25DA97A-7223-FF7C-3619-E0F3D2B55C58}"/>
              </a:ext>
            </a:extLst>
          </p:cNvPr>
          <p:cNvSpPr txBox="1"/>
          <p:nvPr/>
        </p:nvSpPr>
        <p:spPr>
          <a:xfrm>
            <a:off x="6288788" y="1165396"/>
            <a:ext cx="4645138" cy="510909"/>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51D2B"/>
                </a:solidFill>
                <a:effectLst/>
                <a:uLnTx/>
                <a:uFillTx/>
                <a:latin typeface="Georgia" panose="02060503050505060203" pitchFamily="18" charset="77"/>
                <a:ea typeface="+mn-ea"/>
                <a:cs typeface="Poppins Medium" pitchFamily="2" charset="77"/>
              </a:rPr>
              <a:t>League Partnerships:</a:t>
            </a:r>
          </a:p>
        </p:txBody>
      </p:sp>
      <p:pic>
        <p:nvPicPr>
          <p:cNvPr id="14" name="Picture 13" descr="Text&#10;&#10;Description automatically generated with medium confidence">
            <a:extLst>
              <a:ext uri="{FF2B5EF4-FFF2-40B4-BE49-F238E27FC236}">
                <a16:creationId xmlns:a16="http://schemas.microsoft.com/office/drawing/2014/main" id="{B5EB962C-A7AB-4603-A9BC-CB9190D20E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02072" y="5237220"/>
            <a:ext cx="1692610" cy="484402"/>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8B52BCE4-7205-9650-BF4C-1F2BF4983F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85848" y="5341288"/>
            <a:ext cx="2079502" cy="486033"/>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D4B77D5-EB2E-F79D-1C7C-BD0EF30022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77951" y="4020351"/>
            <a:ext cx="1643264" cy="861801"/>
          </a:xfrm>
          <a:prstGeom prst="rect">
            <a:avLst/>
          </a:prstGeom>
        </p:spPr>
      </p:pic>
      <p:pic>
        <p:nvPicPr>
          <p:cNvPr id="20" name="Picture 19" descr="Text&#10;&#10;Description automatically generated with low confidence">
            <a:extLst>
              <a:ext uri="{FF2B5EF4-FFF2-40B4-BE49-F238E27FC236}">
                <a16:creationId xmlns:a16="http://schemas.microsoft.com/office/drawing/2014/main" id="{5A1C5387-A9A0-D1D1-C84B-78FE3D42864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37248" y="4412281"/>
            <a:ext cx="2375145" cy="699980"/>
          </a:xfrm>
          <a:prstGeom prst="rect">
            <a:avLst/>
          </a:prstGeom>
        </p:spPr>
      </p:pic>
      <p:pic>
        <p:nvPicPr>
          <p:cNvPr id="21" name="Picture 20" descr="A picture containing text, tableware, dishware, plate&#10;&#10;Description automatically generated">
            <a:extLst>
              <a:ext uri="{FF2B5EF4-FFF2-40B4-BE49-F238E27FC236}">
                <a16:creationId xmlns:a16="http://schemas.microsoft.com/office/drawing/2014/main" id="{7EE26F1E-636E-8176-7F94-8F8D2AFB2AB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73016" y="5342919"/>
            <a:ext cx="1306418" cy="484402"/>
          </a:xfrm>
          <a:prstGeom prst="rect">
            <a:avLst/>
          </a:prstGeom>
        </p:spPr>
      </p:pic>
      <p:cxnSp>
        <p:nvCxnSpPr>
          <p:cNvPr id="23" name="Straight Connector 22">
            <a:extLst>
              <a:ext uri="{FF2B5EF4-FFF2-40B4-BE49-F238E27FC236}">
                <a16:creationId xmlns:a16="http://schemas.microsoft.com/office/drawing/2014/main" id="{D0240AE5-083E-CF36-923D-255F47AB5D7F}"/>
              </a:ext>
            </a:extLst>
          </p:cNvPr>
          <p:cNvCxnSpPr>
            <a:cxnSpLocks/>
          </p:cNvCxnSpPr>
          <p:nvPr/>
        </p:nvCxnSpPr>
        <p:spPr>
          <a:xfrm>
            <a:off x="5404562" y="2266810"/>
            <a:ext cx="0" cy="3657600"/>
          </a:xfrm>
          <a:prstGeom prst="line">
            <a:avLst/>
          </a:prstGeom>
          <a:ln w="22225" cap="rnd">
            <a:solidFill>
              <a:srgbClr val="06334D"/>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53A448FF-1230-2A86-7F91-71B3EBA2E2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56230" y="3957174"/>
            <a:ext cx="1241198" cy="9231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9732F46-B31D-9C0A-A700-8000A76654D1}"/>
              </a:ext>
            </a:extLst>
          </p:cNvPr>
          <p:cNvPicPr>
            <a:picLocks noChangeAspect="1"/>
          </p:cNvPicPr>
          <p:nvPr/>
        </p:nvPicPr>
        <p:blipFill>
          <a:blip r:embed="rId13"/>
          <a:stretch>
            <a:fillRect/>
          </a:stretch>
        </p:blipFill>
        <p:spPr>
          <a:xfrm>
            <a:off x="5539881" y="2937286"/>
            <a:ext cx="3592501" cy="625901"/>
          </a:xfrm>
          <a:prstGeom prst="rect">
            <a:avLst/>
          </a:prstGeom>
        </p:spPr>
      </p:pic>
      <p:pic>
        <p:nvPicPr>
          <p:cNvPr id="1026" name="Picture 2" descr="TRGroup">
            <a:extLst>
              <a:ext uri="{FF2B5EF4-FFF2-40B4-BE49-F238E27FC236}">
                <a16:creationId xmlns:a16="http://schemas.microsoft.com/office/drawing/2014/main" id="{60689B4C-C5FD-5905-DE0F-A924C5611B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939" y="5036866"/>
            <a:ext cx="2456728" cy="7687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CUL">
            <a:extLst>
              <a:ext uri="{FF2B5EF4-FFF2-40B4-BE49-F238E27FC236}">
                <a16:creationId xmlns:a16="http://schemas.microsoft.com/office/drawing/2014/main" id="{3C26E297-E6E6-8C18-8E17-3771AEC4EF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49657" y="2979337"/>
            <a:ext cx="2518935" cy="607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355BA62C-A3C6-B977-EAF6-1E1EF58C3E23}"/>
              </a:ext>
            </a:extLst>
          </p:cNvPr>
          <p:cNvPicPr>
            <a:picLocks noChangeAspect="1"/>
          </p:cNvPicPr>
          <p:nvPr/>
        </p:nvPicPr>
        <p:blipFill>
          <a:blip r:embed="rId16"/>
          <a:stretch>
            <a:fillRect/>
          </a:stretch>
        </p:blipFill>
        <p:spPr>
          <a:xfrm>
            <a:off x="3433500" y="4568718"/>
            <a:ext cx="1469637" cy="1337004"/>
          </a:xfrm>
          <a:prstGeom prst="rect">
            <a:avLst/>
          </a:prstGeom>
        </p:spPr>
      </p:pic>
      <p:pic>
        <p:nvPicPr>
          <p:cNvPr id="13" name="Graphic 12">
            <a:extLst>
              <a:ext uri="{FF2B5EF4-FFF2-40B4-BE49-F238E27FC236}">
                <a16:creationId xmlns:a16="http://schemas.microsoft.com/office/drawing/2014/main" id="{2788D343-0AB4-9222-565D-E4A0E42A7F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17527" y="2313929"/>
            <a:ext cx="2216144" cy="484403"/>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33CCE9E3-16FA-5051-3588-73CD68100D1C}"/>
              </a:ext>
            </a:extLst>
          </p:cNvPr>
          <p:cNvPicPr>
            <a:picLocks noChangeAspect="1"/>
          </p:cNvPicPr>
          <p:nvPr/>
        </p:nvPicPr>
        <p:blipFill>
          <a:blip r:embed="rId19"/>
          <a:stretch>
            <a:fillRect/>
          </a:stretch>
        </p:blipFill>
        <p:spPr>
          <a:xfrm>
            <a:off x="6340302" y="3840929"/>
            <a:ext cx="2080657" cy="484403"/>
          </a:xfrm>
          <a:prstGeom prst="rect">
            <a:avLst/>
          </a:prstGeom>
        </p:spPr>
      </p:pic>
      <p:pic>
        <p:nvPicPr>
          <p:cNvPr id="6" name="Picture 2" descr="Tennessee Credit Union League - The Voice for Tennessee Credit Unions">
            <a:extLst>
              <a:ext uri="{FF2B5EF4-FFF2-40B4-BE49-F238E27FC236}">
                <a16:creationId xmlns:a16="http://schemas.microsoft.com/office/drawing/2014/main" id="{D8DA4AB5-AC42-39B3-1B67-6212BBBB2DE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53592" y="2122781"/>
            <a:ext cx="1589570" cy="6139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graphics, graphic design, design&#10;&#10;Description automatically generated">
            <a:extLst>
              <a:ext uri="{FF2B5EF4-FFF2-40B4-BE49-F238E27FC236}">
                <a16:creationId xmlns:a16="http://schemas.microsoft.com/office/drawing/2014/main" id="{8D0E12D6-782B-2D6B-2E1C-CBBEE5994426}"/>
              </a:ext>
            </a:extLst>
          </p:cNvPr>
          <p:cNvPicPr>
            <a:picLocks noChangeAspect="1"/>
          </p:cNvPicPr>
          <p:nvPr/>
        </p:nvPicPr>
        <p:blipFill>
          <a:blip r:embed="rId21"/>
          <a:stretch>
            <a:fillRect/>
          </a:stretch>
        </p:blipFill>
        <p:spPr>
          <a:xfrm>
            <a:off x="9900671" y="2122781"/>
            <a:ext cx="2079016" cy="513441"/>
          </a:xfrm>
          <a:prstGeom prst="rect">
            <a:avLst/>
          </a:prstGeom>
        </p:spPr>
      </p:pic>
    </p:spTree>
    <p:extLst>
      <p:ext uri="{BB962C8B-B14F-4D97-AF65-F5344CB8AC3E}">
        <p14:creationId xmlns:p14="http://schemas.microsoft.com/office/powerpoint/2010/main" val="155935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02C8F307-6FEA-18B4-7E30-8D70915DC4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3410" y="306828"/>
            <a:ext cx="548790" cy="549728"/>
          </a:xfrm>
          <a:prstGeom prst="rect">
            <a:avLst/>
          </a:prstGeom>
        </p:spPr>
      </p:pic>
      <p:sp>
        <p:nvSpPr>
          <p:cNvPr id="10" name="TextBox 9">
            <a:extLst>
              <a:ext uri="{FF2B5EF4-FFF2-40B4-BE49-F238E27FC236}">
                <a16:creationId xmlns:a16="http://schemas.microsoft.com/office/drawing/2014/main" id="{8AA28CA6-4AEC-8A86-3B03-3471B19523C7}"/>
              </a:ext>
            </a:extLst>
          </p:cNvPr>
          <p:cNvSpPr txBox="1"/>
          <p:nvPr/>
        </p:nvSpPr>
        <p:spPr>
          <a:xfrm>
            <a:off x="688862" y="283658"/>
            <a:ext cx="7486949" cy="510909"/>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51D2B"/>
                </a:solidFill>
                <a:effectLst/>
                <a:uLnTx/>
                <a:uFillTx/>
                <a:latin typeface="Georgia" panose="02060503050505060203" pitchFamily="18" charset="77"/>
                <a:ea typeface="+mn-ea"/>
                <a:cs typeface="Poppins Medium" pitchFamily="2" charset="77"/>
              </a:rPr>
              <a:t>A Sampling of SRM Clients</a:t>
            </a:r>
          </a:p>
        </p:txBody>
      </p:sp>
      <p:pic>
        <p:nvPicPr>
          <p:cNvPr id="19" name="Picture 18">
            <a:extLst>
              <a:ext uri="{FF2B5EF4-FFF2-40B4-BE49-F238E27FC236}">
                <a16:creationId xmlns:a16="http://schemas.microsoft.com/office/drawing/2014/main" id="{F47FF371-5ED2-21C5-BE27-CF0A25D407A8}"/>
              </a:ext>
            </a:extLst>
          </p:cNvPr>
          <p:cNvPicPr>
            <a:picLocks noChangeAspect="1"/>
          </p:cNvPicPr>
          <p:nvPr/>
        </p:nvPicPr>
        <p:blipFill>
          <a:blip r:embed="rId3"/>
          <a:stretch>
            <a:fillRect/>
          </a:stretch>
        </p:blipFill>
        <p:spPr>
          <a:xfrm>
            <a:off x="8739593" y="5107694"/>
            <a:ext cx="2476846" cy="828791"/>
          </a:xfrm>
          <a:prstGeom prst="rect">
            <a:avLst/>
          </a:prstGeom>
        </p:spPr>
      </p:pic>
      <p:pic>
        <p:nvPicPr>
          <p:cNvPr id="21" name="Picture 20">
            <a:extLst>
              <a:ext uri="{FF2B5EF4-FFF2-40B4-BE49-F238E27FC236}">
                <a16:creationId xmlns:a16="http://schemas.microsoft.com/office/drawing/2014/main" id="{99BB2F77-1BC1-F368-4712-12D7F1D5E1EB}"/>
              </a:ext>
            </a:extLst>
          </p:cNvPr>
          <p:cNvPicPr>
            <a:picLocks noChangeAspect="1"/>
          </p:cNvPicPr>
          <p:nvPr/>
        </p:nvPicPr>
        <p:blipFill>
          <a:blip r:embed="rId4"/>
          <a:stretch>
            <a:fillRect/>
          </a:stretch>
        </p:blipFill>
        <p:spPr>
          <a:xfrm>
            <a:off x="551949" y="5150869"/>
            <a:ext cx="1962424" cy="809738"/>
          </a:xfrm>
          <a:prstGeom prst="rect">
            <a:avLst/>
          </a:prstGeom>
        </p:spPr>
      </p:pic>
      <p:pic>
        <p:nvPicPr>
          <p:cNvPr id="27" name="Picture 26">
            <a:extLst>
              <a:ext uri="{FF2B5EF4-FFF2-40B4-BE49-F238E27FC236}">
                <a16:creationId xmlns:a16="http://schemas.microsoft.com/office/drawing/2014/main" id="{8FE68E05-1A33-E397-B6D5-D5A6F80BD132}"/>
              </a:ext>
            </a:extLst>
          </p:cNvPr>
          <p:cNvPicPr>
            <a:picLocks noChangeAspect="1"/>
          </p:cNvPicPr>
          <p:nvPr/>
        </p:nvPicPr>
        <p:blipFill>
          <a:blip r:embed="rId5"/>
          <a:stretch>
            <a:fillRect/>
          </a:stretch>
        </p:blipFill>
        <p:spPr>
          <a:xfrm>
            <a:off x="2486591" y="5960607"/>
            <a:ext cx="3140391" cy="497414"/>
          </a:xfrm>
          <a:prstGeom prst="rect">
            <a:avLst/>
          </a:prstGeom>
        </p:spPr>
      </p:pic>
      <p:pic>
        <p:nvPicPr>
          <p:cNvPr id="29" name="Picture 28">
            <a:extLst>
              <a:ext uri="{FF2B5EF4-FFF2-40B4-BE49-F238E27FC236}">
                <a16:creationId xmlns:a16="http://schemas.microsoft.com/office/drawing/2014/main" id="{9D7CDA2B-6850-F03F-56D5-C8A0AFDEDA99}"/>
              </a:ext>
            </a:extLst>
          </p:cNvPr>
          <p:cNvPicPr>
            <a:picLocks noChangeAspect="1"/>
          </p:cNvPicPr>
          <p:nvPr/>
        </p:nvPicPr>
        <p:blipFill>
          <a:blip r:embed="rId6"/>
          <a:stretch>
            <a:fillRect/>
          </a:stretch>
        </p:blipFill>
        <p:spPr>
          <a:xfrm>
            <a:off x="8216314" y="3878473"/>
            <a:ext cx="3343742" cy="714475"/>
          </a:xfrm>
          <a:prstGeom prst="rect">
            <a:avLst/>
          </a:prstGeom>
        </p:spPr>
      </p:pic>
      <p:pic>
        <p:nvPicPr>
          <p:cNvPr id="32" name="Picture 31">
            <a:extLst>
              <a:ext uri="{FF2B5EF4-FFF2-40B4-BE49-F238E27FC236}">
                <a16:creationId xmlns:a16="http://schemas.microsoft.com/office/drawing/2014/main" id="{69940792-7DD6-247D-65BC-90F5A410BADC}"/>
              </a:ext>
            </a:extLst>
          </p:cNvPr>
          <p:cNvPicPr>
            <a:picLocks noChangeAspect="1"/>
          </p:cNvPicPr>
          <p:nvPr/>
        </p:nvPicPr>
        <p:blipFill>
          <a:blip r:embed="rId7"/>
          <a:stretch>
            <a:fillRect/>
          </a:stretch>
        </p:blipFill>
        <p:spPr>
          <a:xfrm>
            <a:off x="1422676" y="2507885"/>
            <a:ext cx="2183394" cy="930424"/>
          </a:xfrm>
          <a:prstGeom prst="rect">
            <a:avLst/>
          </a:prstGeom>
        </p:spPr>
      </p:pic>
      <p:pic>
        <p:nvPicPr>
          <p:cNvPr id="5" name="Picture 4" descr="Logo, company name&#10;&#10;Description automatically generated">
            <a:extLst>
              <a:ext uri="{FF2B5EF4-FFF2-40B4-BE49-F238E27FC236}">
                <a16:creationId xmlns:a16="http://schemas.microsoft.com/office/drawing/2014/main" id="{22BFFCAF-6E0A-D902-9052-1460D81DF90F}"/>
              </a:ext>
            </a:extLst>
          </p:cNvPr>
          <p:cNvPicPr>
            <a:picLocks noChangeAspect="1"/>
          </p:cNvPicPr>
          <p:nvPr/>
        </p:nvPicPr>
        <p:blipFill>
          <a:blip r:embed="rId8"/>
          <a:stretch>
            <a:fillRect/>
          </a:stretch>
        </p:blipFill>
        <p:spPr>
          <a:xfrm>
            <a:off x="1308360" y="1285649"/>
            <a:ext cx="2412027" cy="949988"/>
          </a:xfrm>
          <a:prstGeom prst="rect">
            <a:avLst/>
          </a:prstGeom>
        </p:spPr>
      </p:pic>
      <p:pic>
        <p:nvPicPr>
          <p:cNvPr id="7" name="Picture 6" descr="Logo&#10;&#10;Description automatically generated">
            <a:extLst>
              <a:ext uri="{FF2B5EF4-FFF2-40B4-BE49-F238E27FC236}">
                <a16:creationId xmlns:a16="http://schemas.microsoft.com/office/drawing/2014/main" id="{5B088DE7-7483-C856-F4D6-0AFD9F562169}"/>
              </a:ext>
            </a:extLst>
          </p:cNvPr>
          <p:cNvPicPr>
            <a:picLocks noChangeAspect="1"/>
          </p:cNvPicPr>
          <p:nvPr/>
        </p:nvPicPr>
        <p:blipFill>
          <a:blip r:embed="rId9"/>
          <a:stretch>
            <a:fillRect/>
          </a:stretch>
        </p:blipFill>
        <p:spPr>
          <a:xfrm>
            <a:off x="4306359" y="1203071"/>
            <a:ext cx="3165847" cy="986084"/>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B485684B-0872-548B-FDF7-63F8BE78057B}"/>
              </a:ext>
            </a:extLst>
          </p:cNvPr>
          <p:cNvPicPr>
            <a:picLocks noChangeAspect="1"/>
          </p:cNvPicPr>
          <p:nvPr/>
        </p:nvPicPr>
        <p:blipFill>
          <a:blip r:embed="rId10"/>
          <a:stretch>
            <a:fillRect/>
          </a:stretch>
        </p:blipFill>
        <p:spPr>
          <a:xfrm>
            <a:off x="7805026" y="2429184"/>
            <a:ext cx="3013495" cy="695422"/>
          </a:xfrm>
          <a:prstGeom prst="rect">
            <a:avLst/>
          </a:prstGeom>
        </p:spPr>
      </p:pic>
      <p:pic>
        <p:nvPicPr>
          <p:cNvPr id="1026" name="Picture 2" descr="Texans Credit Union | Finance - Banks and financial institutions -  Richardson Chamber of Commerce">
            <a:extLst>
              <a:ext uri="{FF2B5EF4-FFF2-40B4-BE49-F238E27FC236}">
                <a16:creationId xmlns:a16="http://schemas.microsoft.com/office/drawing/2014/main" id="{A68D0B01-8DBF-89A8-7823-12419A7F2F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5716" y="1307903"/>
            <a:ext cx="2328037" cy="7139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xas Tech Credit Union">
            <a:extLst>
              <a:ext uri="{FF2B5EF4-FFF2-40B4-BE49-F238E27FC236}">
                <a16:creationId xmlns:a16="http://schemas.microsoft.com/office/drawing/2014/main" id="{F3E5C72D-76E4-9603-51BB-27A8AC0E81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0518" y="2383650"/>
            <a:ext cx="1928870" cy="14597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ECU - A Better Way of Banking®">
            <a:extLst>
              <a:ext uri="{FF2B5EF4-FFF2-40B4-BE49-F238E27FC236}">
                <a16:creationId xmlns:a16="http://schemas.microsoft.com/office/drawing/2014/main" id="{43070737-78C3-2CA8-3505-067A4202F1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7723" y="4321757"/>
            <a:ext cx="2810570" cy="661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OKIE Federal Credit Union Named One of America's 2021 Best In-State  Credit Unions by Forbes - CUInsight">
            <a:extLst>
              <a:ext uri="{FF2B5EF4-FFF2-40B4-BE49-F238E27FC236}">
                <a16:creationId xmlns:a16="http://schemas.microsoft.com/office/drawing/2014/main" id="{E63EAB52-C3B7-5B1F-D170-2706D26A30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9623" y="3552195"/>
            <a:ext cx="3718658" cy="14847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Online Checking, Savings, &amp; Loans | Neighborhood Credit Union, Texas">
            <a:extLst>
              <a:ext uri="{FF2B5EF4-FFF2-40B4-BE49-F238E27FC236}">
                <a16:creationId xmlns:a16="http://schemas.microsoft.com/office/drawing/2014/main" id="{D2408156-876E-5984-1B9A-749C951D0C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0391" y="5148481"/>
            <a:ext cx="2442186" cy="113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325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NEW COOP TEMPLATE">
      <a:dk1>
        <a:srgbClr val="000000"/>
      </a:dk1>
      <a:lt1>
        <a:srgbClr val="FFFFFF"/>
      </a:lt1>
      <a:dk2>
        <a:srgbClr val="4E5865"/>
      </a:dk2>
      <a:lt2>
        <a:srgbClr val="FFFFFF"/>
      </a:lt2>
      <a:accent1>
        <a:srgbClr val="B20838"/>
      </a:accent1>
      <a:accent2>
        <a:srgbClr val="ED9D00"/>
      </a:accent2>
      <a:accent3>
        <a:srgbClr val="003C59"/>
      </a:accent3>
      <a:accent4>
        <a:srgbClr val="C7C7C7"/>
      </a:accent4>
      <a:accent5>
        <a:srgbClr val="0093A2"/>
      </a:accent5>
      <a:accent6>
        <a:srgbClr val="AAB2BD"/>
      </a:accent6>
      <a:hlink>
        <a:srgbClr val="49883F"/>
      </a:hlink>
      <a:folHlink>
        <a:srgbClr val="954F72"/>
      </a:folHlink>
    </a:clrScheme>
    <a:fontScheme name="COOP">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6">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solidFill>
              <a:schemeClr val="tx2"/>
            </a:solidFill>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SI">
  <a:themeElements>
    <a:clrScheme name="Custom 1">
      <a:dk1>
        <a:srgbClr val="42423E"/>
      </a:dk1>
      <a:lt1>
        <a:sysClr val="window" lastClr="FFFFFF"/>
      </a:lt1>
      <a:dk2>
        <a:srgbClr val="68665F"/>
      </a:dk2>
      <a:lt2>
        <a:srgbClr val="E4E9EF"/>
      </a:lt2>
      <a:accent1>
        <a:srgbClr val="376191"/>
      </a:accent1>
      <a:accent2>
        <a:srgbClr val="9C856A"/>
      </a:accent2>
      <a:accent3>
        <a:srgbClr val="F36C31"/>
      </a:accent3>
      <a:accent4>
        <a:srgbClr val="848281"/>
      </a:accent4>
      <a:accent5>
        <a:srgbClr val="897F72"/>
      </a:accent5>
      <a:accent6>
        <a:srgbClr val="758085"/>
      </a:accent6>
      <a:hlink>
        <a:srgbClr val="3E476D"/>
      </a:hlink>
      <a:folHlink>
        <a:srgbClr val="B2B2B2"/>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4_CSI">
  <a:themeElements>
    <a:clrScheme name="Custom 1">
      <a:dk1>
        <a:srgbClr val="42423E"/>
      </a:dk1>
      <a:lt1>
        <a:sysClr val="window" lastClr="FFFFFF"/>
      </a:lt1>
      <a:dk2>
        <a:srgbClr val="68665F"/>
      </a:dk2>
      <a:lt2>
        <a:srgbClr val="E4E9EF"/>
      </a:lt2>
      <a:accent1>
        <a:srgbClr val="376191"/>
      </a:accent1>
      <a:accent2>
        <a:srgbClr val="9C856A"/>
      </a:accent2>
      <a:accent3>
        <a:srgbClr val="F36C31"/>
      </a:accent3>
      <a:accent4>
        <a:srgbClr val="848281"/>
      </a:accent4>
      <a:accent5>
        <a:srgbClr val="897F72"/>
      </a:accent5>
      <a:accent6>
        <a:srgbClr val="758085"/>
      </a:accent6>
      <a:hlink>
        <a:srgbClr val="3E476D"/>
      </a:hlink>
      <a:folHlink>
        <a:srgbClr val="B2B2B2"/>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SRM">
      <a:dk1>
        <a:srgbClr val="041D2B"/>
      </a:dk1>
      <a:lt1>
        <a:srgbClr val="FFFFFF"/>
      </a:lt1>
      <a:dk2>
        <a:srgbClr val="05324D"/>
      </a:dk2>
      <a:lt2>
        <a:srgbClr val="E7EAED"/>
      </a:lt2>
      <a:accent1>
        <a:srgbClr val="051C29"/>
      </a:accent1>
      <a:accent2>
        <a:srgbClr val="05324D"/>
      </a:accent2>
      <a:accent3>
        <a:srgbClr val="7EC240"/>
      </a:accent3>
      <a:accent4>
        <a:srgbClr val="00A9AC"/>
      </a:accent4>
      <a:accent5>
        <a:srgbClr val="576874"/>
      </a:accent5>
      <a:accent6>
        <a:srgbClr val="7EC240"/>
      </a:accent6>
      <a:hlink>
        <a:srgbClr val="00AAAC"/>
      </a:hlink>
      <a:folHlink>
        <a:srgbClr val="7EC24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DIN"/>
        <a:font script="Hebr" typeface="DI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DIN"/>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DIN"/>
        <a:font script="Hebr" typeface="DI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DI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a:solidFill>
              <a:srgbClr val="80C342"/>
            </a:solidFill>
            <a:latin typeface="DIN" panose="02020500000000000000" pitchFamily="18" charset="0"/>
            <a:cs typeface="Poppins Medium"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eme2 2019 November Wide">
  <a:themeElements>
    <a:clrScheme name="Euronet 2019 NEW">
      <a:dk1>
        <a:srgbClr val="002060"/>
      </a:dk1>
      <a:lt1>
        <a:sysClr val="window" lastClr="FFFFFF"/>
      </a:lt1>
      <a:dk2>
        <a:srgbClr val="ACACAC"/>
      </a:dk2>
      <a:lt2>
        <a:srgbClr val="FFFFFF"/>
      </a:lt2>
      <a:accent1>
        <a:srgbClr val="002060"/>
      </a:accent1>
      <a:accent2>
        <a:srgbClr val="FFCD00"/>
      </a:accent2>
      <a:accent3>
        <a:srgbClr val="ACACAC"/>
      </a:accent3>
      <a:accent4>
        <a:srgbClr val="0B3D91"/>
      </a:accent4>
      <a:accent5>
        <a:srgbClr val="F9F024"/>
      </a:accent5>
      <a:accent6>
        <a:srgbClr val="EAEAEA"/>
      </a:accent6>
      <a:hlink>
        <a:srgbClr val="0B3D91"/>
      </a:hlink>
      <a:folHlink>
        <a:srgbClr val="0B3D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2019 November Wide" id="{14810C56-C659-46A4-9222-32245731DE67}" vid="{5734A1B1-3568-4CB4-AE78-DBC7BCEF05F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FE7618B063AB43BB039451877642D3" ma:contentTypeVersion="15" ma:contentTypeDescription="Create a new document." ma:contentTypeScope="" ma:versionID="cc3c14d632e538de7e4ed60a809d4095">
  <xsd:schema xmlns:xsd="http://www.w3.org/2001/XMLSchema" xmlns:xs="http://www.w3.org/2001/XMLSchema" xmlns:p="http://schemas.microsoft.com/office/2006/metadata/properties" xmlns:ns2="20784978-65da-4351-a43d-7de59f165f34" xmlns:ns3="518ddc77-47d7-4836-87ed-7b5619607575" targetNamespace="http://schemas.microsoft.com/office/2006/metadata/properties" ma:root="true" ma:fieldsID="11fafb1a2d13306fcfd4fe707ad3a610" ns2:_="" ns3:_="">
    <xsd:import namespace="20784978-65da-4351-a43d-7de59f165f34"/>
    <xsd:import namespace="518ddc77-47d7-4836-87ed-7b5619607575"/>
    <xsd:element name="properties">
      <xsd:complexType>
        <xsd:sequence>
          <xsd:element name="documentManagement">
            <xsd:complexType>
              <xsd:all>
                <xsd:element ref="ns2:MediaServiceMetadata" minOccurs="0"/>
                <xsd:element ref="ns2:MediaServiceFastMetadata" minOccurs="0"/>
                <xsd:element ref="ns2:FrequentlyRequested_x003f_" minOccurs="0"/>
                <xsd:element ref="ns2:FrequentlyRequested" minOccurs="0"/>
                <xsd:element ref="ns2:Audience" minOccurs="0"/>
                <xsd:element ref="ns2:DateSent"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84978-65da-4351-a43d-7de59f165f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requentlyRequested_x003f_" ma:index="10" nillable="true" ma:displayName="Frequently Requested?" ma:default="0" ma:format="Dropdown" ma:internalName="FrequentlyRequested_x003f_">
      <xsd:simpleType>
        <xsd:restriction base="dms:Boolean"/>
      </xsd:simpleType>
    </xsd:element>
    <xsd:element name="FrequentlyRequested" ma:index="11" nillable="true" ma:displayName="Frequently Requested" ma:default="No" ma:format="Dropdown" ma:internalName="FrequentlyRequested">
      <xsd:simpleType>
        <xsd:restriction base="dms:Choice">
          <xsd:enumeration value="Yes"/>
          <xsd:enumeration value="No"/>
        </xsd:restriction>
      </xsd:simpleType>
    </xsd:element>
    <xsd:element name="Audience" ma:index="12" nillable="true" ma:displayName="Audience" ma:format="Dropdown" ma:internalName="Audience">
      <xsd:simpleType>
        <xsd:restriction base="dms:Text">
          <xsd:maxLength value="255"/>
        </xsd:restriction>
      </xsd:simpleType>
    </xsd:element>
    <xsd:element name="DateSent" ma:index="13" nillable="true" ma:displayName="Date Sent" ma:default="[today]" ma:format="DateOnly" ma:internalName="DateSent">
      <xsd:simpleType>
        <xsd:restriction base="dms:DateTim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8ddc77-47d7-4836-87ed-7b561960757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Sent xmlns="20784978-65da-4351-a43d-7de59f165f34">2020-09-16T21:56:02Z</DateSent>
    <FrequentlyRequested_x003f_ xmlns="20784978-65da-4351-a43d-7de59f165f34">false</FrequentlyRequested_x003f_>
    <FrequentlyRequested xmlns="20784978-65da-4351-a43d-7de59f165f34">No</FrequentlyRequested>
    <Audience xmlns="20784978-65da-4351-a43d-7de59f165f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12239F-7D84-45A3-8F90-1CFAC202143E}">
  <ds:schemaRefs>
    <ds:schemaRef ds:uri="20784978-65da-4351-a43d-7de59f165f34"/>
    <ds:schemaRef ds:uri="518ddc77-47d7-4836-87ed-7b56196075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4B7CBF-C6E0-40BD-B1A0-2D2881E9DC9A}">
  <ds:schemaRefs>
    <ds:schemaRef ds:uri="20784978-65da-4351-a43d-7de59f165f3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F547D75-AFD9-4EEC-B4F4-2501E11AFB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2095</TotalTime>
  <Words>3466</Words>
  <Application>Microsoft Office PowerPoint</Application>
  <PresentationFormat>Widescreen</PresentationFormat>
  <Paragraphs>683</Paragraphs>
  <Slides>53</Slides>
  <Notes>5</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53</vt:i4>
      </vt:variant>
    </vt:vector>
  </HeadingPairs>
  <TitlesOfParts>
    <vt:vector size="81" baseType="lpstr">
      <vt:lpstr>Arial</vt:lpstr>
      <vt:lpstr>Calibri</vt:lpstr>
      <vt:lpstr>Calibri Light</vt:lpstr>
      <vt:lpstr>Calisto MT</vt:lpstr>
      <vt:lpstr>Century Gothic</vt:lpstr>
      <vt:lpstr>Courier New</vt:lpstr>
      <vt:lpstr>DIN</vt:lpstr>
      <vt:lpstr>Georgia</vt:lpstr>
      <vt:lpstr>Gill Sans MT</vt:lpstr>
      <vt:lpstr>Helvetica</vt:lpstr>
      <vt:lpstr>Helvetica Neue Bold Condensed</vt:lpstr>
      <vt:lpstr>Helvetica Neue Light</vt:lpstr>
      <vt:lpstr>Lato</vt:lpstr>
      <vt:lpstr>Lucida Sans</vt:lpstr>
      <vt:lpstr>Montserrat</vt:lpstr>
      <vt:lpstr>Segoe UI</vt:lpstr>
      <vt:lpstr>Segoe UI Semibold</vt:lpstr>
      <vt:lpstr>Trebuchet MS</vt:lpstr>
      <vt:lpstr>Verdana</vt:lpstr>
      <vt:lpstr>Wingdings</vt:lpstr>
      <vt:lpstr>Office Theme</vt:lpstr>
      <vt:lpstr>1_Custom Design</vt:lpstr>
      <vt:lpstr>3_CSI</vt:lpstr>
      <vt:lpstr>4_CSI</vt:lpstr>
      <vt:lpstr>Office Theme</vt:lpstr>
      <vt:lpstr>1_Office Theme</vt:lpstr>
      <vt:lpstr>Office Theme</vt:lpstr>
      <vt:lpstr>Theme2 2019 November Wide</vt:lpstr>
      <vt:lpstr>Explore Efficiencies and  Uncover Opportunities</vt:lpstr>
      <vt:lpstr>Richard Widdon  SVP Business Development</vt:lpstr>
      <vt:lpstr>PowerPoint Presentation</vt:lpstr>
      <vt:lpstr>Contents</vt:lpstr>
      <vt:lpstr>PowerPoint Presentation</vt:lpstr>
      <vt:lpstr>PowerPoint Presentation</vt:lpstr>
      <vt:lpstr>PowerPoint Presentation</vt:lpstr>
      <vt:lpstr>PowerPoint Presentation</vt:lpstr>
      <vt:lpstr>PowerPoint Presentation</vt:lpstr>
      <vt:lpstr>Vendor Sourcing</vt:lpstr>
      <vt:lpstr>Vendor Sourcing Experience</vt:lpstr>
      <vt:lpstr>PowerPoint Presentation</vt:lpstr>
      <vt:lpstr>PowerPoint Presentation</vt:lpstr>
      <vt:lpstr>2022 Project Snapshot</vt:lpstr>
      <vt:lpstr>Sievewright &amp; Associates, an SRM Company</vt:lpstr>
      <vt:lpstr>Sievewright &amp; Associates Key Services</vt:lpstr>
      <vt:lpstr>Account  Boost</vt:lpstr>
      <vt:lpstr>Performance Based Marketing</vt:lpstr>
      <vt:lpstr>PowerPoint Presentation</vt:lpstr>
      <vt:lpstr>PowerPoint Presentation</vt:lpstr>
      <vt:lpstr>SRM Appendix: </vt:lpstr>
      <vt:lpstr>Business Overview</vt:lpstr>
      <vt:lpstr>Case Study </vt:lpstr>
      <vt:lpstr>Account Boost Making an Impact</vt:lpstr>
      <vt:lpstr>Case Study </vt:lpstr>
      <vt:lpstr>Background on Sievewright &amp; Associates</vt:lpstr>
      <vt:lpstr>What is DigitalMAP? </vt:lpstr>
      <vt:lpstr>Overview of the Strategic Leadership Series:  An Annual Membership Service for Credit Unions</vt:lpstr>
      <vt:lpstr>What Clients Say about Sievewright &amp; Associates </vt:lpstr>
      <vt:lpstr>Next Presentation:</vt:lpstr>
      <vt:lpstr>PowerPoint Presentation</vt:lpstr>
      <vt:lpstr>PowerPoint Presentation</vt:lpstr>
      <vt:lpstr>PowerPoint Presentation</vt:lpstr>
      <vt:lpstr>Scale And Experience  Dolphin Debit. Your Trusted Partner for Financial Institutions across the U.S.</vt:lpstr>
      <vt:lpstr>ATMs are a Struggle…</vt:lpstr>
      <vt:lpstr>ATMs are a Struggle…</vt:lpstr>
      <vt:lpstr>ATM-As-a-Service</vt:lpstr>
      <vt:lpstr>Typical ATM-ITM Solution</vt:lpstr>
      <vt:lpstr>PowerPoint Presentation</vt:lpstr>
      <vt:lpstr>Strength &amp; Flexibility</vt:lpstr>
      <vt:lpstr>Dolphin’s Surcharge Free ATM Access</vt:lpstr>
      <vt:lpstr>Dolphin Debit – Select ATM Outsourcing Clients</vt:lpstr>
      <vt:lpstr>PowerPoint Presentation</vt:lpstr>
      <vt:lpstr>Next Presentation:</vt:lpstr>
      <vt:lpstr>PowerPoint Presentation</vt:lpstr>
      <vt:lpstr>What is this program?</vt:lpstr>
      <vt:lpstr>Who is CULS?</vt:lpstr>
      <vt:lpstr>Why do this?</vt:lpstr>
      <vt:lpstr>What’s the opportunity?</vt:lpstr>
      <vt:lpstr>Do you have any questions?</vt:lpstr>
      <vt:lpstr>Questions?</vt:lpstr>
      <vt:lpstr>Partners Contact Information</vt:lpstr>
      <vt:lpstr>Cornerstone Resources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Hugo Perez</dc:creator>
  <cp:lastModifiedBy>Steve Stovall</cp:lastModifiedBy>
  <cp:revision>9</cp:revision>
  <dcterms:created xsi:type="dcterms:W3CDTF">2020-07-23T19:50:47Z</dcterms:created>
  <dcterms:modified xsi:type="dcterms:W3CDTF">2023-05-26T17:14:47Z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0x0101009CFE7618B063AB43BB039451877642D3</vt:lpwstr>
  </property>
</Properties>
</file>